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4630400" cy="8229600"/>
  <p:notesSz cx="6858000" cy="9144000"/>
  <p:embeddedFontLst>
    <p:embeddedFont>
      <p:font typeface="Open Sans" panose="020B0606030504020204" pitchFamily="3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445B36D-848A-48AE-ACEE-044C6067D8E0}">
  <a:tblStyle styleId="{6445B36D-848A-48AE-ACEE-044C6067D8E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3" autoAdjust="0"/>
    <p:restoredTop sz="86414" autoAdjust="0"/>
  </p:normalViewPr>
  <p:slideViewPr>
    <p:cSldViewPr snapToGrid="0">
      <p:cViewPr varScale="1">
        <p:scale>
          <a:sx n="80" d="100"/>
          <a:sy n="80" d="100"/>
        </p:scale>
        <p:origin x="96" y="402"/>
      </p:cViewPr>
      <p:guideLst/>
    </p:cSldViewPr>
  </p:slideViewPr>
  <p:outlineViewPr>
    <p:cViewPr>
      <p:scale>
        <a:sx n="33" d="100"/>
        <a:sy n="33" d="100"/>
      </p:scale>
      <p:origin x="0" y="-261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b6cc3afd5a_1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g3b6cc3afd5a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b81157ded3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b81157ded3_0_15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b81157ded3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b81157ded3_0_27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b81157ded3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b81157ded3_0_10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b81157ded3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b81157ded3_0_1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b81157ded3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b81157ded3_0_1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b81157ded3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b81157ded3_0_1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b81157ded3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b81157ded3_0_1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b81157ded3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b81157ded3_0_14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b81157ded3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b81157ded3_0_16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b81157ded3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b81157ded3_0_16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b81157ded3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b81157ded3_0_17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b81157ded3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b81157ded3_0_17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b81e0901e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b81e0901e7_0_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b81e0901e7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b81e0901e7_0_7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b81157ded3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b81157ded3_0_18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b81e0901e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b81e0901e7_0_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b81157ded3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b81157ded3_0_18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b81157de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b81157ded3_0_19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b81157ded3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b81157ded3_0_20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b81157ded3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b81157ded3_0_20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b81157ded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b81157ded3_0_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b81157ded3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b81157ded3_0_2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b81e0901e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b81e0901e7_0_5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b81157ded3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b81157ded3_0_2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b81157ded3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b81157ded3_0_2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b81e0901e7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b81e0901e7_0_6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b81157ded3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b81157ded3_0_2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b81157ded3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b81157ded3_0_23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b81157ded3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b81157ded3_0_24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b81157ded3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b81157ded3_0_2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b81e0901e7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b81e0901e7_0_9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b81e0901e7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b81e0901e7_0_4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b81157ded3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b81157ded3_0_25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b81e0901e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b81e0901e7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b81157ded3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b81157ded3_0_7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b81157ded3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b81157ded3_0_8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b81e0901e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b81e0901e7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b6cc3afd5a_1_14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g3b6cc3afd5a_1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b81157ded3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b81157ded3_0_9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b81157ded3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b81157ded3_0_9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b81157ded3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b81157ded3_0_10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b81157ded3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b81157ded3_0_15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b81157ded3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b81157ded3_0_26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98733" y="1191320"/>
            <a:ext cx="13632900" cy="3284100"/>
          </a:xfrm>
          <a:prstGeom prst="rect">
            <a:avLst/>
          </a:prstGeom>
        </p:spPr>
        <p:txBody>
          <a:bodyPr spcFirstLastPara="1" wrap="square" lIns="146275" tIns="146275" rIns="146275" bIns="1462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1pPr>
            <a:lvl2pPr lvl="1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2pPr>
            <a:lvl3pPr lvl="2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3pPr>
            <a:lvl4pPr lvl="3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4pPr>
            <a:lvl5pPr lvl="4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5pPr>
            <a:lvl6pPr lvl="5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6pPr>
            <a:lvl7pPr lvl="6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7pPr>
            <a:lvl8pPr lvl="7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8pPr>
            <a:lvl9pPr lvl="8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98720" y="4534600"/>
            <a:ext cx="13632900" cy="12681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spcFirstLastPara="1" wrap="square" lIns="146275" tIns="146275" rIns="146275" bIns="146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98720" y="1769800"/>
            <a:ext cx="13632900" cy="3141600"/>
          </a:xfrm>
          <a:prstGeom prst="rect">
            <a:avLst/>
          </a:prstGeom>
        </p:spPr>
        <p:txBody>
          <a:bodyPr spcFirstLastPara="1" wrap="square" lIns="146275" tIns="146275" rIns="146275" bIns="1462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98720" y="5043560"/>
            <a:ext cx="13632900" cy="20814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>
            <a:lvl1pPr marL="457200" lvl="0" indent="-412750" algn="ctr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1pPr>
            <a:lvl2pPr marL="914400" lvl="1" indent="-368300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algn="ctr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algn="ctr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ctr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spcFirstLastPara="1" wrap="square" lIns="146275" tIns="146275" rIns="146275" bIns="146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spcFirstLastPara="1" wrap="square" lIns="146275" tIns="146275" rIns="146275" bIns="146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>
  <p:cSld name="TITLE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ctrTitle"/>
          </p:nvPr>
        </p:nvSpPr>
        <p:spPr>
          <a:xfrm>
            <a:off x="1828800" y="1346836"/>
            <a:ext cx="10972800" cy="28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1pPr>
            <a:lvl2pPr lvl="1" algn="ctr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4pPr>
            <a:lvl5pPr lvl="4" algn="ctr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5pPr>
            <a:lvl6pPr lvl="5" algn="ctr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6pPr>
            <a:lvl7pPr lvl="6" algn="ctr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7pPr>
            <a:lvl8pPr lvl="7" algn="ctr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8pPr>
            <a:lvl9pPr lvl="8" algn="ctr">
              <a:lnSpc>
                <a:spcPct val="90000"/>
              </a:lnSpc>
              <a:spcBef>
                <a:spcPts val="1900"/>
              </a:spcBef>
              <a:spcAft>
                <a:spcPts val="1900"/>
              </a:spcAft>
              <a:buClr>
                <a:schemeClr val="dk1"/>
              </a:buClr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1005840" y="7627620"/>
            <a:ext cx="32919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l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l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l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l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l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l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l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l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4846320" y="7627620"/>
            <a:ext cx="49377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l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l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l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l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l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l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l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l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10332720" y="7627620"/>
            <a:ext cx="32919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ctr" anchorCtr="0">
            <a:normAutofit fontScale="92500" lnSpcReduction="20000"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8 master">
  <p:cSld name="Slide 8 mast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7071359" y="7408545"/>
            <a:ext cx="3413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6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98720" y="3441360"/>
            <a:ext cx="13632900" cy="1347000"/>
          </a:xfrm>
          <a:prstGeom prst="rect">
            <a:avLst/>
          </a:prstGeom>
        </p:spPr>
        <p:txBody>
          <a:bodyPr spcFirstLastPara="1" wrap="square" lIns="146275" tIns="146275" rIns="146275" bIns="146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spcFirstLastPara="1" wrap="square" lIns="146275" tIns="146275" rIns="146275" bIns="146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>
            <a:lvl1pPr marL="457200" lvl="0" indent="-412750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spcFirstLastPara="1" wrap="square" lIns="146275" tIns="146275" rIns="146275" bIns="146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6399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7731840" y="1843960"/>
            <a:ext cx="6399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spcFirstLastPara="1" wrap="square" lIns="146275" tIns="146275" rIns="146275" bIns="146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spcFirstLastPara="1" wrap="square" lIns="146275" tIns="146275" rIns="146275" bIns="146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98720" y="888960"/>
            <a:ext cx="4492800" cy="1209000"/>
          </a:xfrm>
          <a:prstGeom prst="rect">
            <a:avLst/>
          </a:prstGeom>
        </p:spPr>
        <p:txBody>
          <a:bodyPr spcFirstLastPara="1" wrap="square" lIns="146275" tIns="146275" rIns="146275" bIns="14627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98720" y="2223360"/>
            <a:ext cx="4492800" cy="50871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spcFirstLastPara="1" wrap="square" lIns="146275" tIns="146275" rIns="146275" bIns="146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784400" y="720240"/>
            <a:ext cx="10188600" cy="6545400"/>
          </a:xfrm>
          <a:prstGeom prst="rect">
            <a:avLst/>
          </a:prstGeom>
        </p:spPr>
        <p:txBody>
          <a:bodyPr spcFirstLastPara="1" wrap="square" lIns="146275" tIns="146275" rIns="146275" bIns="146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1pPr>
            <a:lvl2pPr lvl="1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2pPr>
            <a:lvl3pPr lvl="2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3pPr>
            <a:lvl4pPr lvl="3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4pPr>
            <a:lvl5pPr lvl="4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5pPr>
            <a:lvl6pPr lvl="5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6pPr>
            <a:lvl7pPr lvl="6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7pPr>
            <a:lvl8pPr lvl="7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8pPr>
            <a:lvl9pPr lvl="8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spcFirstLastPara="1" wrap="square" lIns="146275" tIns="146275" rIns="146275" bIns="146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7315200" y="-200"/>
            <a:ext cx="7315200" cy="822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46275" tIns="146275" rIns="146275" bIns="146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24800" y="1973080"/>
            <a:ext cx="6472200" cy="2371800"/>
          </a:xfrm>
          <a:prstGeom prst="rect">
            <a:avLst/>
          </a:prstGeom>
        </p:spPr>
        <p:txBody>
          <a:bodyPr spcFirstLastPara="1" wrap="square" lIns="146275" tIns="146275" rIns="146275" bIns="1462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1pPr>
            <a:lvl2pPr lvl="1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2pPr>
            <a:lvl3pPr lvl="2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3pPr>
            <a:lvl4pPr lvl="3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4pPr>
            <a:lvl5pPr lvl="4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5pPr>
            <a:lvl6pPr lvl="5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6pPr>
            <a:lvl7pPr lvl="6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7pPr>
            <a:lvl8pPr lvl="7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8pPr>
            <a:lvl9pPr lvl="8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424800" y="4484920"/>
            <a:ext cx="6472200" cy="19761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7903200" y="1158520"/>
            <a:ext cx="6139200" cy="5912100"/>
          </a:xfrm>
          <a:prstGeom prst="rect">
            <a:avLst/>
          </a:prstGeom>
        </p:spPr>
        <p:txBody>
          <a:bodyPr spcFirstLastPara="1" wrap="square" lIns="146275" tIns="146275" rIns="146275" bIns="146275" anchor="ctr" anchorCtr="0">
            <a:normAutofit/>
          </a:bodyPr>
          <a:lstStyle>
            <a:lvl1pPr marL="457200" lvl="0" indent="-412750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spcFirstLastPara="1" wrap="square" lIns="146275" tIns="146275" rIns="146275" bIns="146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98720" y="6768920"/>
            <a:ext cx="9598200" cy="968100"/>
          </a:xfrm>
          <a:prstGeom prst="rect">
            <a:avLst/>
          </a:prstGeom>
        </p:spPr>
        <p:txBody>
          <a:bodyPr spcFirstLastPara="1" wrap="square" lIns="146275" tIns="146275" rIns="146275" bIns="14627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spcFirstLastPara="1" wrap="square" lIns="146275" tIns="146275" rIns="146275" bIns="146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75" tIns="146275" rIns="146275" bIns="1462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75" tIns="146275" rIns="146275" bIns="146275" anchor="t" anchorCtr="0">
            <a:normAutofit/>
          </a:bodyPr>
          <a:lstStyle>
            <a:lvl1pPr marL="457200" lvl="0" indent="-412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Char char="●"/>
              <a:defRPr sz="2900">
                <a:solidFill>
                  <a:schemeClr val="dk2"/>
                </a:solidFill>
              </a:defRPr>
            </a:lvl1pPr>
            <a:lvl2pPr marL="914400" lvl="1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  <a:defRPr sz="2200">
                <a:solidFill>
                  <a:schemeClr val="dk2"/>
                </a:solidFill>
              </a:defRPr>
            </a:lvl2pPr>
            <a:lvl3pPr marL="1371600" lvl="2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■"/>
              <a:defRPr sz="2200">
                <a:solidFill>
                  <a:schemeClr val="dk2"/>
                </a:solidFill>
              </a:defRPr>
            </a:lvl3pPr>
            <a:lvl4pPr marL="1828800" lvl="3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4pPr>
            <a:lvl5pPr marL="2286000" lvl="4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  <a:defRPr sz="2200">
                <a:solidFill>
                  <a:schemeClr val="dk2"/>
                </a:solidFill>
              </a:defRPr>
            </a:lvl5pPr>
            <a:lvl6pPr marL="2743200" lvl="5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■"/>
              <a:defRPr sz="2200">
                <a:solidFill>
                  <a:schemeClr val="dk2"/>
                </a:solidFill>
              </a:defRPr>
            </a:lvl6pPr>
            <a:lvl7pPr marL="3200400" lvl="6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7pPr>
            <a:lvl8pPr marL="3657600" lvl="7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  <a:defRPr sz="2200">
                <a:solidFill>
                  <a:schemeClr val="dk2"/>
                </a:solidFill>
              </a:defRPr>
            </a:lvl8pPr>
            <a:lvl9pPr marL="4114800" lvl="8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■"/>
              <a:defRPr sz="2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75" tIns="146275" rIns="146275" bIns="146275" anchor="ctr" anchorCtr="0">
            <a:normAutofit/>
          </a:bodyPr>
          <a:lstStyle>
            <a:lvl1pPr lvl="0" algn="r">
              <a:buNone/>
              <a:defRPr sz="1600">
                <a:solidFill>
                  <a:schemeClr val="dk2"/>
                </a:solidFill>
              </a:defRPr>
            </a:lvl1pPr>
            <a:lvl2pPr lvl="1" algn="r">
              <a:buNone/>
              <a:defRPr sz="1600">
                <a:solidFill>
                  <a:schemeClr val="dk2"/>
                </a:solidFill>
              </a:defRPr>
            </a:lvl2pPr>
            <a:lvl3pPr lvl="2" algn="r">
              <a:buNone/>
              <a:defRPr sz="1600">
                <a:solidFill>
                  <a:schemeClr val="dk2"/>
                </a:solidFill>
              </a:defRPr>
            </a:lvl3pPr>
            <a:lvl4pPr lvl="3" algn="r">
              <a:buNone/>
              <a:defRPr sz="1600">
                <a:solidFill>
                  <a:schemeClr val="dk2"/>
                </a:solidFill>
              </a:defRPr>
            </a:lvl4pPr>
            <a:lvl5pPr lvl="4" algn="r">
              <a:buNone/>
              <a:defRPr sz="1600">
                <a:solidFill>
                  <a:schemeClr val="dk2"/>
                </a:solidFill>
              </a:defRPr>
            </a:lvl5pPr>
            <a:lvl6pPr lvl="5" algn="r">
              <a:buNone/>
              <a:defRPr sz="1600">
                <a:solidFill>
                  <a:schemeClr val="dk2"/>
                </a:solidFill>
              </a:defRPr>
            </a:lvl6pPr>
            <a:lvl7pPr lvl="6" algn="r">
              <a:buNone/>
              <a:defRPr sz="1600">
                <a:solidFill>
                  <a:schemeClr val="dk2"/>
                </a:solidFill>
              </a:defRPr>
            </a:lvl7pPr>
            <a:lvl8pPr lvl="7" algn="r">
              <a:buNone/>
              <a:defRPr sz="1600">
                <a:solidFill>
                  <a:schemeClr val="dk2"/>
                </a:solidFill>
              </a:defRPr>
            </a:lvl8pPr>
            <a:lvl9pPr lvl="8" algn="r">
              <a:buNone/>
              <a:defRPr sz="16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14703297.2023.2190148" TargetMode="External"/><Relationship Id="rId7" Type="http://schemas.openxmlformats.org/officeDocument/2006/relationships/hyperlink" Target="https://ssrn.com/abstract=4475995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learnprompting.org/docs/intro" TargetMode="External"/><Relationship Id="rId5" Type="http://schemas.openxmlformats.org/officeDocument/2006/relationships/hyperlink" Target="https://www.krasp.org.pl/pl/aktualnosci/wytyczne-ai" TargetMode="External"/><Relationship Id="rId4" Type="http://schemas.openxmlformats.org/officeDocument/2006/relationships/hyperlink" Target="https://digital-strategy.ec.europa.eu/en/library/proposal-regulation-laying-down-harmonised-rules-artificial-intelligence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ai.com/blog/teaching-with-ai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reports.weforum.org/docs/WEF_Future_of_Jobs_Report_2025.pdf" TargetMode="External"/><Relationship Id="rId5" Type="http://schemas.openxmlformats.org/officeDocument/2006/relationships/hyperlink" Target="https://unesdoc.unesco.org/ark:/48223/pf0000385146" TargetMode="External"/><Relationship Id="rId4" Type="http://schemas.openxmlformats.org/officeDocument/2006/relationships/hyperlink" Target="https://www.turnitin.com/solutions/topics/ai-writing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pik.com/dostatek-klein-ezra-thompson-derek,p1604614556,ksiazka-p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reports.weforum.org/docs/WEF_Future_of_Jobs_Report_2025.pdf" TargetMode="External"/><Relationship Id="rId4" Type="http://schemas.openxmlformats.org/officeDocument/2006/relationships/hyperlink" Target="https://www.empik.com/nexus-krotka-historia-informacji-od-epoki-kamienia-do-sztucznej-inteligencji-harari-yuval-noah,p1530277807,ksiazka-p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creativecommons.org/licenses/by/4.0/deed.p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473503" y="0"/>
            <a:ext cx="7156897" cy="2517650"/>
            <a:chOff x="6227813" y="0"/>
            <a:chExt cx="5964081" cy="2098042"/>
          </a:xfrm>
        </p:grpSpPr>
        <p:sp>
          <p:nvSpPr>
            <p:cNvPr id="63" name="Google Shape;63;p15"/>
            <p:cNvSpPr/>
            <p:nvPr/>
          </p:nvSpPr>
          <p:spPr>
            <a:xfrm>
              <a:off x="7942694" y="0"/>
              <a:ext cx="4249200" cy="1016400"/>
            </a:xfrm>
            <a:prstGeom prst="rect">
              <a:avLst/>
            </a:prstGeom>
            <a:solidFill>
              <a:srgbClr val="C5521C"/>
            </a:solidFill>
            <a:ln>
              <a:noFill/>
            </a:ln>
          </p:spPr>
          <p:txBody>
            <a:bodyPr spcFirstLastPara="1" wrap="square" lIns="109700" tIns="54850" rIns="109700" bIns="54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" name="Google Shape;64;p15"/>
            <p:cNvGrpSpPr/>
            <p:nvPr/>
          </p:nvGrpSpPr>
          <p:grpSpPr>
            <a:xfrm>
              <a:off x="6227813" y="299542"/>
              <a:ext cx="5675781" cy="1798500"/>
              <a:chOff x="1469644" y="187882"/>
              <a:chExt cx="5675781" cy="1798500"/>
            </a:xfrm>
          </p:grpSpPr>
          <p:sp>
            <p:nvSpPr>
              <p:cNvPr id="65" name="Google Shape;65;p15"/>
              <p:cNvSpPr/>
              <p:nvPr/>
            </p:nvSpPr>
            <p:spPr>
              <a:xfrm>
                <a:off x="1469644" y="187882"/>
                <a:ext cx="5675700" cy="1798500"/>
              </a:xfrm>
              <a:prstGeom prst="rect">
                <a:avLst/>
              </a:prstGeom>
              <a:solidFill>
                <a:srgbClr val="A6D3FF"/>
              </a:solidFill>
              <a:ln>
                <a:noFill/>
              </a:ln>
            </p:spPr>
            <p:txBody>
              <a:bodyPr spcFirstLastPara="1" wrap="square" lIns="109700" tIns="54850" rIns="109700" bIns="548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  <a:buFont typeface="Calibri"/>
                  <a:buNone/>
                </a:pPr>
                <a:endParaRPr sz="22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15"/>
              <p:cNvSpPr/>
              <p:nvPr/>
            </p:nvSpPr>
            <p:spPr>
              <a:xfrm>
                <a:off x="3184525" y="187882"/>
                <a:ext cx="3960900" cy="721200"/>
              </a:xfrm>
              <a:prstGeom prst="rect">
                <a:avLst/>
              </a:prstGeom>
              <a:solidFill>
                <a:srgbClr val="0052AF"/>
              </a:solidFill>
              <a:ln>
                <a:noFill/>
              </a:ln>
            </p:spPr>
            <p:txBody>
              <a:bodyPr spcFirstLastPara="1" wrap="square" lIns="109700" tIns="54850" rIns="109700" bIns="548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  <a:buFont typeface="Calibri"/>
                  <a:buNone/>
                </a:pPr>
                <a:endParaRPr sz="22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15"/>
              <p:cNvSpPr txBox="1"/>
              <p:nvPr/>
            </p:nvSpPr>
            <p:spPr>
              <a:xfrm>
                <a:off x="1706282" y="1014637"/>
                <a:ext cx="5202300" cy="86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rmAutofit/>
              </a:bodyPr>
              <a:lstStyle/>
              <a:p>
                <a:pPr marL="0" marR="0" lvl="0" indent="0" algn="ctr" rtl="0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2073"/>
                  </a:buClr>
                  <a:buSzPts val="3400"/>
                  <a:buFont typeface="Open Sans"/>
                  <a:buNone/>
                </a:pPr>
                <a:r>
                  <a:rPr lang="en-US" sz="3400" b="1" i="0" u="none" strike="noStrike" cap="none">
                    <a:solidFill>
                      <a:srgbClr val="002073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dla Rozwoju Społecznego</a:t>
                </a:r>
                <a:endParaRPr sz="3400" b="1" i="0" u="none" strike="noStrike" cap="none">
                  <a:solidFill>
                    <a:srgbClr val="002073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8" name="Google Shape;68;p15"/>
              <p:cNvSpPr txBox="1"/>
              <p:nvPr/>
            </p:nvSpPr>
            <p:spPr>
              <a:xfrm>
                <a:off x="4447245" y="267254"/>
                <a:ext cx="2545800" cy="43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rmAutofit fontScale="85000" lnSpcReduction="10000"/>
              </a:bodyPr>
              <a:lstStyle/>
              <a:p>
                <a:pPr marL="0" marR="0" lvl="0" indent="0" algn="l" rtl="0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700"/>
                  <a:buFont typeface="Open Sans"/>
                  <a:buNone/>
                </a:pPr>
                <a:r>
                  <a:rPr lang="en-US" sz="1700" b="1" i="0" u="none" strike="noStrike" cap="non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Fundusze Europejskie</a:t>
                </a:r>
                <a:endParaRPr sz="1700"/>
              </a:p>
            </p:txBody>
          </p:sp>
        </p:grpSp>
        <p:pic>
          <p:nvPicPr>
            <p:cNvPr id="69" name="Google Shape;69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42693" y="296350"/>
              <a:ext cx="1079492" cy="720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0" name="Google Shape;70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250" y="7086044"/>
            <a:ext cx="14265902" cy="95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>
            <a:spLocks noGrp="1"/>
          </p:cNvSpPr>
          <p:nvPr>
            <p:ph type="ctrTitle"/>
          </p:nvPr>
        </p:nvSpPr>
        <p:spPr>
          <a:xfrm>
            <a:off x="1828800" y="3991260"/>
            <a:ext cx="10972800" cy="12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b" anchorCtr="0">
            <a:normAutofit fontScale="90000"/>
          </a:bodyPr>
          <a:lstStyle/>
          <a:p>
            <a:pPr lvl="0">
              <a:buSzPct val="100000"/>
            </a:pPr>
            <a:r>
              <a:rPr lang="pl-PL" sz="4400" b="1" dirty="0" err="1"/>
              <a:t>GreenTechEducation</a:t>
            </a:r>
            <a:r>
              <a:rPr lang="pl-PL" sz="4400" b="1" dirty="0"/>
              <a:t> – SGGW dla gospodarki przyszłości</a:t>
            </a: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"/>
          </p:nvPr>
        </p:nvSpPr>
        <p:spPr>
          <a:xfrm>
            <a:off x="896816" y="5289290"/>
            <a:ext cx="12836768" cy="16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Projekt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współfinansowany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z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Europejskiego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Funduszu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Społecznego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Plus </a:t>
            </a:r>
            <a:endParaRPr sz="800" dirty="0"/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ramach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Programu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Fundusze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Europejskie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dla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Rozwoju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Społecznego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2021-2027</a:t>
            </a:r>
            <a:endParaRPr sz="800" dirty="0"/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Priorytet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1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Umiejętności</a:t>
            </a:r>
            <a:r>
              <a:rPr lang="pl-PL" sz="800" dirty="0"/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Działanie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01.05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Umiejętności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w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szkolnictwie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wyższym</a:t>
            </a:r>
            <a:endParaRPr sz="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Czym są benchmarki?</a:t>
            </a:r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900"/>
              </a:spcAft>
              <a:buNone/>
            </a:pPr>
            <a:r>
              <a:rPr lang="en-US">
                <a:solidFill>
                  <a:schemeClr val="dk1"/>
                </a:solidFill>
              </a:rPr>
              <a:t>Zestawy standaryzowanych testów sprawdzających wiedzę i logiczne rozumowanie modeli.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Najpopularniejsze benchmarki</a:t>
            </a:r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MMLU: Jeden z najważniejszych benchmarków, badający wiedzę z 57 dziedzin (humanistycznych i ścisłych).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HumanEval / MBPP: Specjalistyczne testy oceniające umiejętność poprawnego generowania kodu programistycznego.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GSM8K: Wyzwania matematyczne wymagające od AI wieloetapowego wyciągania wniosków (Chain-of-Thought).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LMSYS Chatbot Arena: Ranking oparty na ocenach ludzi, którzy porównują odpowiedzi różnych modeli „w ciemno”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 w szkolnictwie wyższym</a:t>
            </a:r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Wsparcie dydaktyki: Automatyzacja przygotowania materiałów, testów oraz personalizacja ścieżek kształcenia.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Efektywność badawcza: Przyspieszenie analizy literatury, kategoryzacji danych oraz wsparcie w pisaniu wniosków grantowych.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Transformacja ról: Przejście wykładowcy z roli głównego źródła wiedzy do roli mentora i krytycznego weryfikatora.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Integralność akademicka: Konieczność redefinicji metod sprawdzania wiedzy i aktualizacji kodeksów etycznych uczelni.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Projektowanie efektów uczenia się z pomocą AI</a:t>
            </a:r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Mierzalność i weryfikacja: Generowanie efektów, które są łatwe do sprawdzenia podczas egzaminu lub zaliczenia.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Spójność sylabusa: Automatyczne dopasowanie treści programowych do założonych celów kształcenia.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Wielowymiarowość: Równoczesne planowanie efektów w kategoriach wiedzy, umiejętności i kompetencji społecznych.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Praca z syllabusem</a:t>
            </a:r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Analiza trendów: AI wskazuje najnowsze kompetencje wymagane przez pracodawców w danej branży.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Przegląd literatury: Błyskawiczne generowanie aktualnych list bibliograficznych i źródeł internetowych.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Wykrywanie luk: Porównanie starego sylabusa z nowoczesnymi standardami nauczania na świecie.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Optymalizacja metod: Sugerowanie nowoczesnych form zaliczeń (np. projekty oparte na problemach, nie tylko testy).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Konspekt zajęć</a:t>
            </a:r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Kompletny scenariusz: Błyskawiczne generowanie planu zajęć z podziałem na minuty i konkretne aktywności.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Metody aktywizujące: AI sugeruje angażujące ćwiczenia, studia przypadków i pytania do dyskusji.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Elastyczność treści: Możliwość natychmiastowej zmiany poziomu trudności pod konkretną grupę studentów.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Tworzenie interaktywnych materiałów dydaktycznych</a:t>
            </a:r>
            <a:endParaRPr/>
          </a:p>
        </p:txBody>
      </p:sp>
      <p:sp>
        <p:nvSpPr>
          <p:cNvPr id="162" name="Google Shape;162;p30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Multimedialność: Generowanie scenariuszy wideo, podcastów oraz interaktywnych symulacji dla studentów.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Grywalizacja: Tworzenie fabularyzowanych scenariuszy (case studies), w których studenci podejmują decyzje.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Materiały "na żądanie" (</a:t>
            </a:r>
            <a:r>
              <a:rPr lang="en-US" i="1">
                <a:solidFill>
                  <a:schemeClr val="dk1"/>
                </a:solidFill>
              </a:rPr>
              <a:t>on demand</a:t>
            </a:r>
            <a:r>
              <a:rPr lang="en-US">
                <a:solidFill>
                  <a:schemeClr val="dk1"/>
                </a:solidFill>
              </a:rPr>
              <a:t>): Szybkie przekształcanie (suchych) faktów w angażujące infografiki i quizy online.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Automatyzacja quizów i testów wiedzy</a:t>
            </a:r>
            <a:endParaRPr/>
          </a:p>
        </p:txBody>
      </p:sp>
      <p:sp>
        <p:nvSpPr>
          <p:cNvPr id="168" name="Google Shape;168;p31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Szybkie generowanie bazy pytań: Tworzenie pytań (ABCD, prawda/fałsz, otwarte) na podstawie wklejonego artykułu lub skryptu.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Klucze odpowiedzi: Automatyczne przygotowanie uzasadnień dla poprawnych i błędnych opcji, co ułatwia naukę studentom.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Różnorodność wersji: Błyskawiczne tworzenie wielu wariantów tego samego testu o zbliżonym poziomie trudności.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Personalizacja nauczania</a:t>
            </a:r>
            <a:endParaRPr/>
          </a:p>
        </p:txBody>
      </p:sp>
      <p:sp>
        <p:nvSpPr>
          <p:cNvPr id="174" name="Google Shape;174;p32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Dostosowanie do potrzeb (inkluzywność): Automatyczne upraszczanie skomplikowanych tekstów (</a:t>
            </a:r>
            <a:r>
              <a:rPr lang="en-US" i="1">
                <a:solidFill>
                  <a:schemeClr val="dk1"/>
                </a:solidFill>
              </a:rPr>
              <a:t>easy-to-read</a:t>
            </a:r>
            <a:r>
              <a:rPr lang="en-US">
                <a:solidFill>
                  <a:schemeClr val="dk1"/>
                </a:solidFill>
              </a:rPr>
              <a:t>) oraz zmiana formatów na dostępne dla osób z niepełnosprawnościami.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Indywidualne tempo nauki: Generowanie dodatkowych wyjaśnień, analogii i przykładów dla studentów potrzebujących więcej czasu na opanowanie materiału.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Wielojęzyczność i tłumaczenia: Błyskawiczne wsparcie dla studentów zagranicznych poprzez precyzyjne tłumaczenia terminologii specjalistycznej i instrukcji.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Wizualizacja: Generowanie obrazów i diagramów</a:t>
            </a:r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Autorskie grafiki: Tworzenie unikalnych ilustracji i metafor wizualnych do wykładów za pomocą np. DALL-E lub Gemini.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Schematy i diagramy: Szybkie przekształcanie tekstowych opisów procesów w czytelne grafiki koncepcyjne i mapy myśli.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Estetyka i spójność: Automatyczne dbanie o profesjonalny wygląd slajdów i dopasowanie stylu wizualnego do tematyki zajęć.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ctrTitle"/>
          </p:nvPr>
        </p:nvSpPr>
        <p:spPr>
          <a:xfrm>
            <a:off x="1828800" y="1346836"/>
            <a:ext cx="10972800" cy="2865300"/>
          </a:xfrm>
          <a:prstGeom prst="rect">
            <a:avLst/>
          </a:prstGeom>
        </p:spPr>
        <p:txBody>
          <a:bodyPr spcFirstLastPara="1" wrap="square" lIns="109700" tIns="54850" rIns="109700" bIns="5485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b="1"/>
              <a:t>AI w pracy nauczyciela akademickiego</a:t>
            </a:r>
            <a:endParaRPr sz="7500" b="1"/>
          </a:p>
        </p:txBody>
      </p:sp>
      <p:sp>
        <p:nvSpPr>
          <p:cNvPr id="78" name="Google Shape;78;p16"/>
          <p:cNvSpPr txBox="1">
            <a:spLocks noGrp="1"/>
          </p:cNvSpPr>
          <p:nvPr>
            <p:ph type="subTitle" idx="1"/>
          </p:nvPr>
        </p:nvSpPr>
        <p:spPr>
          <a:xfrm>
            <a:off x="1828800" y="4752346"/>
            <a:ext cx="10972800" cy="1986900"/>
          </a:xfrm>
          <a:prstGeom prst="rect">
            <a:avLst/>
          </a:prstGeom>
        </p:spPr>
        <p:txBody>
          <a:bodyPr spcFirstLastPara="1" wrap="square" lIns="109700" tIns="54850" rIns="109700" bIns="54850" anchor="t" anchorCtr="0">
            <a:norm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1900"/>
              </a:spcAft>
              <a:buNone/>
            </a:pPr>
            <a:r>
              <a:rPr lang="en-US">
                <a:solidFill>
                  <a:schemeClr val="dk1"/>
                </a:solidFill>
              </a:rPr>
              <a:t>Jaśmina Kasenko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 i research</a:t>
            </a:r>
            <a:endParaRPr/>
          </a:p>
        </p:txBody>
      </p:sp>
      <p:sp>
        <p:nvSpPr>
          <p:cNvPr id="186" name="Google Shape;186;p34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AI…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b="1">
                <a:solidFill>
                  <a:schemeClr val="dk1"/>
                </a:solidFill>
              </a:rPr>
              <a:t>Syntetyzuje</a:t>
            </a:r>
            <a:r>
              <a:rPr lang="en-US">
                <a:solidFill>
                  <a:schemeClr val="dk1"/>
                </a:solidFill>
              </a:rPr>
              <a:t> artykuły naukowe, wyodrębniając kluczowe tezy, metodologie, luki badawcze itd.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b="1">
                <a:solidFill>
                  <a:schemeClr val="dk1"/>
                </a:solidFill>
              </a:rPr>
              <a:t>Analizuje</a:t>
            </a:r>
            <a:r>
              <a:rPr lang="en-US">
                <a:solidFill>
                  <a:schemeClr val="dk1"/>
                </a:solidFill>
              </a:rPr>
              <a:t> obszerne zbiory danych nieustrukturyzowanych, wykrywając korelacje i trendy.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b="1">
                <a:solidFill>
                  <a:schemeClr val="dk1"/>
                </a:solidFill>
              </a:rPr>
              <a:t>Formułuje</a:t>
            </a:r>
            <a:r>
              <a:rPr lang="en-US">
                <a:solidFill>
                  <a:schemeClr val="dk1"/>
                </a:solidFill>
              </a:rPr>
              <a:t> wstępne hipotezy.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5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Anatomia skutecznego prompta</a:t>
            </a:r>
            <a:endParaRPr/>
          </a:p>
        </p:txBody>
      </p:sp>
      <p:sp>
        <p:nvSpPr>
          <p:cNvPr id="192" name="Google Shape;192;p35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Precyzyjna rola i kontekst: Nadaj AI konkretną tożsamość (np. Jesteś ekspertem metodologii) i opisz tło zadania, aby zawęzić obszar odpowiedzi.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Jasno zdefiniowany cel (Metoda RCTF): Określ Rolę, Cel, Treść i Format końcowy (np. tabela, lista punktowa, kod) - unikamy ogólników.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Ograniczenia i instrukcje negatywne: Wskaż wyraźnie, czego model ma unikać oraz jakie kryteria merytoryczne są dla Ciebie priorytetowe.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Podstawowy efektywny prompt</a:t>
            </a:r>
            <a:endParaRPr/>
          </a:p>
        </p:txBody>
      </p:sp>
      <p:sp>
        <p:nvSpPr>
          <p:cNvPr id="198" name="Google Shape;198;p36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Persona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9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+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9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Kontekst 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9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+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9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Oczekiwanie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9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+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900"/>
              </a:spcBef>
              <a:spcAft>
                <a:spcPts val="1900"/>
              </a:spcAft>
              <a:buNone/>
            </a:pPr>
            <a:r>
              <a:rPr lang="en-US">
                <a:solidFill>
                  <a:schemeClr val="dk1"/>
                </a:solidFill>
              </a:rPr>
              <a:t>Format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7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Inżynieria promptów</a:t>
            </a:r>
            <a:endParaRPr/>
          </a:p>
        </p:txBody>
      </p:sp>
      <p:graphicFrame>
        <p:nvGraphicFramePr>
          <p:cNvPr id="204" name="Google Shape;204;p37" descr="Tabela składa się z trzech kolumn: Metoda, Na czym polega oraz Główne zastosowanie. Zawiera trzy wiersze danych: Wiersz pierwszy: Metoda Chain of Thought (Łańcuch myśli). Polega na zmuszaniu sztucznej inteligencji do myślenia „krok po kroku” i uzasadniania toku rozumowania przed podaniem końcowej odpowiedzi. Główne zastosowanie to skomplikowane zadania logiczne i matematyczne. Wiersz drugi: Metoda Skeleton-of-Thought (Szkielet myśli). Polega na tym, że AI najpierw tworzy ogólny szkielet odpowiedzi w punktach, a następnie równolegle rozwija każdy z tych punktów. Główne zastosowanie to szybkie generowanie bardzo długich tekstów i raportów. Wiersz trzeci: Metoda Tree of Thoughts (Drzewo myśli). Polega na generowaniu przez model kilku różnych ścieżek rozwiązań jednocześnie i ocenianiu, która z nich jest najbardziej optymalna. Główne zastosowanie to strategiczne planowanie i rozwiązywanie trudnych, wielowątkowych problemów." title="Tabela inżynieria promptów"/>
          <p:cNvGraphicFramePr/>
          <p:nvPr>
            <p:extLst>
              <p:ext uri="{D42A27DB-BD31-4B8C-83A1-F6EECF244321}">
                <p14:modId xmlns:p14="http://schemas.microsoft.com/office/powerpoint/2010/main" val="1114033856"/>
              </p:ext>
            </p:extLst>
          </p:nvPr>
        </p:nvGraphicFramePr>
        <p:xfrm>
          <a:off x="952500" y="1913900"/>
          <a:ext cx="12847425" cy="4848225"/>
        </p:xfrm>
        <a:graphic>
          <a:graphicData uri="http://schemas.openxmlformats.org/drawingml/2006/table">
            <a:tbl>
              <a:tblPr firstRow="1">
                <a:noFill/>
                <a:tableStyleId>{6445B36D-848A-48AE-ACEE-044C6067D8E0}</a:tableStyleId>
              </a:tblPr>
              <a:tblGrid>
                <a:gridCol w="428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2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48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/>
                        <a:t>Metoda</a:t>
                      </a:r>
                      <a:endParaRPr sz="2200" b="1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/>
                        <a:t>Cel</a:t>
                      </a:r>
                      <a:endParaRPr sz="2200" b="1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/>
                        <a:t>Zastosowanie</a:t>
                      </a:r>
                      <a:endParaRPr sz="2200" b="1" dirty="0"/>
                    </a:p>
                  </a:txBody>
                  <a:tcPr marL="91425" marR="91425" marT="91425" marB="914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4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Chain of Thought</a:t>
                      </a:r>
                      <a:endParaRPr sz="2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(łańcuch myśli)</a:t>
                      </a:r>
                      <a:endParaRPr sz="220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Zmusza AI do myślenia „krok po kroku” i uzasadniania toku rozumowania.</a:t>
                      </a:r>
                      <a:endParaRPr sz="220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Skomplikowane zadania logiczne i matematyczne.</a:t>
                      </a:r>
                      <a:endParaRPr sz="2200"/>
                    </a:p>
                  </a:txBody>
                  <a:tcPr marL="91425" marR="91425" marT="91425" marB="914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4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Skeleton-of-Thought</a:t>
                      </a:r>
                      <a:endParaRPr sz="2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(szkielet myśli)</a:t>
                      </a:r>
                      <a:endParaRPr sz="220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AI najpierw tworzy szkielet (punkty), a potem równolegle rozwija każdy z nich.</a:t>
                      </a:r>
                      <a:endParaRPr sz="220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Szybkie generowanie bardzo długich tekstów i raportów.</a:t>
                      </a:r>
                      <a:endParaRPr sz="2200"/>
                    </a:p>
                  </a:txBody>
                  <a:tcPr marL="91425" marR="91425" marT="91425" marB="914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4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Tree of Thoughts</a:t>
                      </a:r>
                      <a:endParaRPr sz="2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(drzewo myśli)</a:t>
                      </a:r>
                      <a:endParaRPr sz="220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Model generuje kilka ścieżek rozwiązań i ocenia, która z nich jest najlepsza.</a:t>
                      </a:r>
                      <a:endParaRPr sz="220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 err="1"/>
                        <a:t>Strategiczne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planowanie</a:t>
                      </a:r>
                      <a:r>
                        <a:rPr lang="en-US" sz="2200" dirty="0"/>
                        <a:t> i </a:t>
                      </a:r>
                      <a:r>
                        <a:rPr lang="en-US" sz="2200" dirty="0" err="1"/>
                        <a:t>rozwiązywanie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trudnych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problemów</a:t>
                      </a:r>
                      <a:r>
                        <a:rPr lang="en-US" sz="2200" dirty="0"/>
                        <a:t>.</a:t>
                      </a:r>
                      <a:endParaRPr sz="2200" dirty="0"/>
                    </a:p>
                  </a:txBody>
                  <a:tcPr marL="91425" marR="91425" marT="91425" marB="914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8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Prompt-łańcuch</a:t>
            </a:r>
            <a:endParaRPr/>
          </a:p>
        </p:txBody>
      </p:sp>
      <p:sp>
        <p:nvSpPr>
          <p:cNvPr id="210" name="Google Shape;210;p38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900"/>
              </a:spcAft>
              <a:buNone/>
            </a:pPr>
            <a:r>
              <a:rPr lang="en-US">
                <a:solidFill>
                  <a:schemeClr val="dk1"/>
                </a:solidFill>
              </a:rPr>
              <a:t>Rozwiąż zadanie krok po kroku: Jeśli na wydziale jest 120 studentów, a 1/3 z nich używa AI codziennie, a z pozostałych 25% używa go raz w tygodniu, to ilu studentów łącznie korzysta z AI? Pomyśl o tym etapami i zapisz obliczenia.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9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Prompt-szkielet</a:t>
            </a:r>
            <a:endParaRPr/>
          </a:p>
        </p:txBody>
      </p:sp>
      <p:sp>
        <p:nvSpPr>
          <p:cNvPr id="216" name="Google Shape;216;p39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900"/>
              </a:spcAft>
              <a:buNone/>
            </a:pPr>
            <a:r>
              <a:rPr lang="en-US">
                <a:solidFill>
                  <a:schemeClr val="dk1"/>
                </a:solidFill>
              </a:rPr>
              <a:t>Muszę napisać artykuł o etyce AI w edukacji. Najpierw przygotuj szczegółowy konspekt (szkielet) zawierający wstęp, 3 główne argumenty i zakończenie. Gdy go zaakceptuję, poproszę Cię o napisanie treści do każdego punktu osobno.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0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Prompt-drzewo</a:t>
            </a:r>
            <a:endParaRPr/>
          </a:p>
        </p:txBody>
      </p:sp>
      <p:sp>
        <p:nvSpPr>
          <p:cNvPr id="222" name="Google Shape;222;p40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900"/>
              </a:spcAft>
              <a:buNone/>
            </a:pPr>
            <a:r>
              <a:rPr lang="en-US">
                <a:solidFill>
                  <a:schemeClr val="dk1"/>
                </a:solidFill>
              </a:rPr>
              <a:t>Zaproponuj trzy różne strategie wprowadzenia zakazu używania AI na egzaminach pisemnych. Dla każdej strategii wypisz mocne strony, ryzyka oraz prawdopodobieństwo sukcesu. Na końcu wybierz najlepszą z nich na podstawie tej analizy.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1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Iteracja, czyli rozmowa z maszyną</a:t>
            </a:r>
            <a:endParaRPr/>
          </a:p>
        </p:txBody>
      </p:sp>
      <p:sp>
        <p:nvSpPr>
          <p:cNvPr id="228" name="Google Shape;228;p41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Proces ciągły: Pierwsza odpowiedź to dopiero fundament; używaj komend takich jak „rozwiń ten punkt” lub „uprość język”, aby uzyskać ideał.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Korekta błędów: Jeśli AI poda błędną informację, wskaż ją konkretnie – model potrafi naprawić swój tok rozumowania po otrzymaniu Twojej uwagi.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Zmiana perspektywy: Testuj różne podejścia, prosząc AI o zmianę tonu (np. na bardziej akademicki) lub o spojrzenie na problem z perspektywy oponenta.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2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Halucynacje i błędy merytoryczne</a:t>
            </a:r>
            <a:endParaRPr/>
          </a:p>
        </p:txBody>
      </p:sp>
      <p:sp>
        <p:nvSpPr>
          <p:cNvPr id="234" name="Google Shape;234;p42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Generator </a:t>
            </a:r>
            <a:r>
              <a:rPr lang="en-US" b="1">
                <a:solidFill>
                  <a:schemeClr val="dk1"/>
                </a:solidFill>
              </a:rPr>
              <a:t>prawdopodobieństwa</a:t>
            </a:r>
            <a:r>
              <a:rPr lang="en-US">
                <a:solidFill>
                  <a:schemeClr val="dk1"/>
                </a:solidFill>
              </a:rPr>
              <a:t>, nie </a:t>
            </a:r>
            <a:r>
              <a:rPr lang="en-US" b="1">
                <a:solidFill>
                  <a:schemeClr val="dk1"/>
                </a:solidFill>
              </a:rPr>
              <a:t>prawdy</a:t>
            </a:r>
            <a:r>
              <a:rPr lang="en-US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Modele językowe niemal zawsze odpowiadają tonem eksperckim, nawet gdy podają błędne informacje.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Weryfikacja to podstawa!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3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Stronniczość (Bias) w algorytmach</a:t>
            </a:r>
            <a:endParaRPr/>
          </a:p>
        </p:txBody>
      </p:sp>
      <p:sp>
        <p:nvSpPr>
          <p:cNvPr id="240" name="Google Shape;240;p43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Lustro danych treningowych: AI przejmuje uprzedzenia społeczne, kulturowe i rasowe obecne w tekstach, na których została wytrenowana (np. internet, książki).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Modele często faworyzują normy i wartości anglosaskie, co może prowadzić do marginalizacji lokalnych kontekstów lub mniejszości.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Wzmacnianie stereotypów.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Zakres szkolenia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AutoNum type="arabicPeriod"/>
            </a:pPr>
            <a:r>
              <a:rPr lang="en-US">
                <a:solidFill>
                  <a:schemeClr val="dk1"/>
                </a:solidFill>
              </a:rPr>
              <a:t>Wprowadzenie w świat AI. Dostępne na rynku narzędzia.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AutoNum type="arabicPeriod"/>
            </a:pPr>
            <a:r>
              <a:rPr lang="en-US">
                <a:solidFill>
                  <a:schemeClr val="dk1"/>
                </a:solidFill>
              </a:rPr>
              <a:t>Potencjał sztucznej inteligencji w pracy nauczyciela akademickiego.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AutoNum type="arabicPeriod"/>
            </a:pPr>
            <a:r>
              <a:rPr lang="en-US">
                <a:solidFill>
                  <a:schemeClr val="dk1"/>
                </a:solidFill>
              </a:rPr>
              <a:t>Precyzyjny i skuteczny prompt.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AutoNum type="arabicPeriod"/>
            </a:pPr>
            <a:r>
              <a:rPr lang="en-US">
                <a:solidFill>
                  <a:schemeClr val="dk1"/>
                </a:solidFill>
              </a:rPr>
              <a:t>Zagrożenia i ograniczenia związane ze sztuczną inteligencją z perspektywy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nauczyciela akademickiego.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AutoNum type="arabicPeriod"/>
            </a:pPr>
            <a:r>
              <a:rPr lang="en-US">
                <a:solidFill>
                  <a:schemeClr val="dk1"/>
                </a:solidFill>
              </a:rPr>
              <a:t>Sztuczna inteligencja w rękach studenta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4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Prawa autorskie a własność intelektualna</a:t>
            </a:r>
            <a:endParaRPr/>
          </a:p>
        </p:txBody>
      </p:sp>
      <p:sp>
        <p:nvSpPr>
          <p:cNvPr id="246" name="Google Shape;246;p44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Obecne prawo nie przyznaje ochrony autorskiej treściom stworzonym w całości przez AI.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Ochrona prawna zależy od stopnia Twojej twórczej ingerencji w wynik działania modelu.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Ryzyko danych treningowych = Wykorzystywanie AI może budzić spory o legalność użycia cudzych dzieł do nauki algorytmów.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5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Akty prawne</a:t>
            </a:r>
            <a:endParaRPr/>
          </a:p>
        </p:txBody>
      </p:sp>
      <p:sp>
        <p:nvSpPr>
          <p:cNvPr id="252" name="Google Shape;252;p45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AI Act (Akt o Sztucznej Inteligencji) -  pierwsze kompleksowe prawo unijne regulujące rozwój i wdrażanie systemów AI.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Dyrektywa o prawie autorskim na rynku cyfrowym. Unijne przepisy regulujące m.in. eksplorację tekstów i danych (</a:t>
            </a:r>
            <a:r>
              <a:rPr lang="en-US" i="1">
                <a:solidFill>
                  <a:schemeClr val="dk1"/>
                </a:solidFill>
              </a:rPr>
              <a:t>Text and Data Mining</a:t>
            </a:r>
            <a:r>
              <a:rPr lang="en-US">
                <a:solidFill>
                  <a:schemeClr val="dk1"/>
                </a:solidFill>
              </a:rPr>
              <a:t>).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6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Ochrona danych osobowych i prywatność</a:t>
            </a:r>
            <a:endParaRPr/>
          </a:p>
        </p:txBody>
      </p:sp>
      <p:sp>
        <p:nvSpPr>
          <p:cNvPr id="258" name="Google Shape;258;p46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Dane wpisane do publicznych czatów mogą posłużyć do trenowania przyszłych wersji algorytmów.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Nie wpisuj do promptów nazwisk studentów, numerów PESEL ani poufnych danych uczelnianych.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Anonimizacja to podstawa. Przed analizą jakiegokolwiek dokumentu przez AI usuń z niego wszystkie informacje pozwalające na identyfikację.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7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Student z AI = nowa rzeczywistość na sali wykładowej?</a:t>
            </a:r>
            <a:endParaRPr/>
          </a:p>
        </p:txBody>
      </p:sp>
      <p:sp>
        <p:nvSpPr>
          <p:cNvPr id="264" name="Google Shape;264;p47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Koniec prac domowych w starej formie?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Nowe kompetencje jako priorytet. 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Edukacja przesuwa się w stronę transparentnego używania AI jako asystenta, a nie narzędzia do ściągania.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8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Kompetencje przyszłości - przyszłość studenta</a:t>
            </a:r>
            <a:endParaRPr/>
          </a:p>
        </p:txBody>
      </p:sp>
      <p:sp>
        <p:nvSpPr>
          <p:cNvPr id="270" name="Google Shape;270;p48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6399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900">
                <a:solidFill>
                  <a:schemeClr val="dk1"/>
                </a:solidFill>
              </a:rPr>
              <a:t>Nowy podział pracy (Człowiek vs Maszyna)</a:t>
            </a:r>
            <a:endParaRPr sz="2900"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900">
                <a:solidFill>
                  <a:schemeClr val="dk1"/>
                </a:solidFill>
              </a:rPr>
              <a:t>Wzrost znaczenia „AI Literacy”</a:t>
            </a:r>
            <a:endParaRPr sz="2900"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900">
                <a:solidFill>
                  <a:schemeClr val="dk1"/>
                </a:solidFill>
              </a:rPr>
              <a:t>Masowe przebranżowienie (Reskilling)</a:t>
            </a:r>
            <a:endParaRPr sz="2900">
              <a:solidFill>
                <a:schemeClr val="dk1"/>
              </a:solidFill>
            </a:endParaRPr>
          </a:p>
        </p:txBody>
      </p:sp>
      <p:pic>
        <p:nvPicPr>
          <p:cNvPr id="271" name="Google Shape;271;p48" descr="Okładka raportu World Economic Forum (Światowego Forum Ekonomicznego). Górną część zajmuje błękitne niebo z tytułem, natomiast dolną wypełnia bogata, izometryczna ilustracja przedstawiająca nowoczesną, zintegrowaną gospodarkę łączącą rolnictwo, technologię i zrównoważony przemysł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2075" y="1730500"/>
            <a:ext cx="5665673" cy="4196524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8"/>
          <p:cNvSpPr txBox="1">
            <a:spLocks noGrp="1"/>
          </p:cNvSpPr>
          <p:nvPr>
            <p:ph type="body" idx="1"/>
          </p:nvPr>
        </p:nvSpPr>
        <p:spPr>
          <a:xfrm>
            <a:off x="7452075" y="6149975"/>
            <a:ext cx="56658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900"/>
              </a:spcAft>
              <a:buNone/>
            </a:pPr>
            <a:r>
              <a:rPr lang="en-US" sz="2900">
                <a:solidFill>
                  <a:schemeClr val="dk1"/>
                </a:solidFill>
              </a:rPr>
              <a:t>Raport Future of Jobs WEF</a:t>
            </a:r>
            <a:endParaRPr sz="2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9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Pułapka detektorów AI</a:t>
            </a:r>
            <a:endParaRPr/>
          </a:p>
        </p:txBody>
      </p:sp>
      <p:sp>
        <p:nvSpPr>
          <p:cNvPr id="278" name="Google Shape;278;p49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Niska wiarygodność: częste błędy i fałszywe oskarżenia.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Dyskryminacja językowa: błędy przy tekstach obcokrajowców.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Łatwość obejścia: AI skutecznie naśladuje „ludzki” styl pisania (!).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0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Od wykrywania AI do projektowania - ocena prac</a:t>
            </a:r>
            <a:endParaRPr/>
          </a:p>
        </p:txBody>
      </p:sp>
      <p:sp>
        <p:nvSpPr>
          <p:cNvPr id="284" name="Google Shape;284;p50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Stworzenie rubryki oceniania zaprojektowanej przy pomocy AI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Ocenianie procesu (Continuous Feedback) - etapów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Zadania wymagające odniesienia się do konkretnych wydarzeń z sali wykładowej, lokalnych problemów lub własnego doświadczenia.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Prezentacja i obrona (VIVA) = rozmowa ze studentem na temat metodologii i wniosków z jego pracy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Zadania wielomodalne, twórcze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1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Akademicka uczciwość a AI</a:t>
            </a:r>
            <a:endParaRPr/>
          </a:p>
        </p:txBody>
      </p:sp>
      <p:sp>
        <p:nvSpPr>
          <p:cNvPr id="290" name="Google Shape;290;p51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Jasne deklaracje kiedy i w jakim zakresie korzystano z pomocy AI (np. przypisy do promptów).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AI jako asystent, nie autor = odpowiedzialność za błędy merytoryczne i logiczne wygenerowane przez AI ponosi wyłącznie student.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Jasne reguły w sylabusie, konkretne granice (kiedy AI jest dozwolone, a kiedy zabronione).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2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 w pracy akademickiej</a:t>
            </a:r>
            <a:endParaRPr/>
          </a:p>
        </p:txBody>
      </p:sp>
      <p:sp>
        <p:nvSpPr>
          <p:cNvPr id="296" name="Google Shape;296;p52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Szybka kwerenda i synteza literatury,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Automatyczne projektowanie sylabusów,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Korekta i redakcja tekstów naukowych,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Generowanie interaktywnych quizów,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Wstępna analiza i wizualizacja danych.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3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Plan wdrożenia AI we własnej pracy - inspiracje</a:t>
            </a:r>
            <a:endParaRPr/>
          </a:p>
        </p:txBody>
      </p:sp>
      <p:sp>
        <p:nvSpPr>
          <p:cNvPr id="302" name="Google Shape;302;p53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Krok 1: Automatyzacja biurokracji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Krok 2: Asystent lektur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Krok 3: Bazy ćwiczeń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Krok 4: Personalizacja oceny/feedbacku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Sztuczna inteligencja - czym jest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Dziedzina IT tworząca systemy symulujące ludzką inteligencję.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Zdolność maszyn do uczenia się, wnioskowania i rozwiązywania problemów.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Wykorzystuje zaawansowane algorytmy do analizy danych i wzorców.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Współczesna AI generuje teksty, obrazy i kody w sposób twórczy.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Narzędzie wspierające, a nie zastępujące krytyczne myślenie człowieka.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4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Przyszłość uniwersytetu i edukacji</a:t>
            </a:r>
            <a:endParaRPr/>
          </a:p>
        </p:txBody>
      </p:sp>
      <p:graphicFrame>
        <p:nvGraphicFramePr>
          <p:cNvPr id="308" name="Google Shape;308;p54" descr="Tabela, dwie kolumny. Kolumna pierwsza, nagłówek: Optymistyczne (UNESCO). Poniżej: Pedagogika solidarności i współpracy: Przejście od indywidualnej rywalizacji do wspólnego rozwiązywania problemów przy wsparciu technologii.&#10;Ekologia wiedzy i otwartość: Uniwersytet jako węzeł w otwartym ekosystemie, gdzie wiedza jest dobrem wspólnym.&#10;Edukacja przez całe życie (lifelong learning): Przekształcenie studiów w model ciągły. Kolumna druga, nagłowek: Sceptyczne (m.in. Selwyn). Poniżej: Erozja autorytetu akademickiego: Ryzyko sprowadzenia roli wykładowcy do „kuratora treści”.&#10;Komercjalizacja i zależność: Uzależnienie uniwersytetów od infrastruktury wielkich korporacji technologicznych (Big Tech).&#10;Degradacja krytycznego myślenia: Pułapka „fast-learningu”." title="Tabela - przyszłość uniwersytetu."/>
          <p:cNvGraphicFramePr/>
          <p:nvPr>
            <p:extLst>
              <p:ext uri="{D42A27DB-BD31-4B8C-83A1-F6EECF244321}">
                <p14:modId xmlns:p14="http://schemas.microsoft.com/office/powerpoint/2010/main" val="748729315"/>
              </p:ext>
            </p:extLst>
          </p:nvPr>
        </p:nvGraphicFramePr>
        <p:xfrm>
          <a:off x="952475" y="1990225"/>
          <a:ext cx="12725400" cy="5183255"/>
        </p:xfrm>
        <a:graphic>
          <a:graphicData uri="http://schemas.openxmlformats.org/drawingml/2006/table">
            <a:tbl>
              <a:tblPr firstRow="1">
                <a:noFill/>
                <a:tableStyleId>{6445B36D-848A-48AE-ACEE-044C6067D8E0}</a:tableStyleId>
              </a:tblPr>
              <a:tblGrid>
                <a:gridCol w="636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/>
                        <a:t>Optymistyczne</a:t>
                      </a:r>
                      <a:r>
                        <a:rPr lang="en-US" sz="2200" b="1" dirty="0"/>
                        <a:t> (UNESCO)</a:t>
                      </a:r>
                      <a:endParaRPr sz="2200" b="1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/>
                        <a:t>Sceptyczne</a:t>
                      </a:r>
                      <a:r>
                        <a:rPr lang="en-US" sz="2200" b="1" dirty="0"/>
                        <a:t> (m.in. Selwyn)</a:t>
                      </a:r>
                      <a:endParaRPr sz="2200" b="1" dirty="0"/>
                    </a:p>
                  </a:txBody>
                  <a:tcPr marL="91425" marR="91425" marT="91425" marB="914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125">
                <a:tc>
                  <a:txBody>
                    <a:bodyPr/>
                    <a:lstStyle/>
                    <a:p>
                      <a:pPr marL="457200" lvl="0" indent="-36830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Char char="●"/>
                      </a:pPr>
                      <a:r>
                        <a:rPr lang="en-US" sz="2200" b="1">
                          <a:solidFill>
                            <a:schemeClr val="dk1"/>
                          </a:solidFill>
                        </a:rPr>
                        <a:t>Pedagogika solidarności i współpracy:</a:t>
                      </a:r>
                      <a:r>
                        <a:rPr lang="en-US" sz="2200">
                          <a:solidFill>
                            <a:schemeClr val="dk1"/>
                          </a:solidFill>
                        </a:rPr>
                        <a:t> Przejście od indywidualnej rywalizacji do wspólnego rozwiązywania problemów przy wsparciu technologii.</a:t>
                      </a:r>
                      <a:endParaRPr sz="22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683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Char char="●"/>
                      </a:pPr>
                      <a:r>
                        <a:rPr lang="en-US" sz="2200" b="1">
                          <a:solidFill>
                            <a:schemeClr val="dk1"/>
                          </a:solidFill>
                        </a:rPr>
                        <a:t>Ekologia wiedzy i otwartość:</a:t>
                      </a:r>
                      <a:r>
                        <a:rPr lang="en-US" sz="2200">
                          <a:solidFill>
                            <a:schemeClr val="dk1"/>
                          </a:solidFill>
                        </a:rPr>
                        <a:t> Uniwersytet jako węzeł w otwartym ekosystemie, gdzie wiedza jest dobrem wspólnym.</a:t>
                      </a:r>
                      <a:endParaRPr sz="22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683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Char char="●"/>
                      </a:pPr>
                      <a:r>
                        <a:rPr lang="en-US" sz="2200" b="1">
                          <a:solidFill>
                            <a:schemeClr val="dk1"/>
                          </a:solidFill>
                        </a:rPr>
                        <a:t>Edukacja przez całe życie (</a:t>
                      </a:r>
                      <a:r>
                        <a:rPr lang="en-US" sz="2200" b="1" i="1">
                          <a:solidFill>
                            <a:schemeClr val="dk1"/>
                          </a:solidFill>
                        </a:rPr>
                        <a:t>lifelong learning</a:t>
                      </a:r>
                      <a:r>
                        <a:rPr lang="en-US" sz="2200" b="1">
                          <a:solidFill>
                            <a:schemeClr val="dk1"/>
                          </a:solidFill>
                        </a:rPr>
                        <a:t>):</a:t>
                      </a:r>
                      <a:r>
                        <a:rPr lang="en-US" sz="2200">
                          <a:solidFill>
                            <a:schemeClr val="dk1"/>
                          </a:solidFill>
                        </a:rPr>
                        <a:t> Przekształcenie studiów w model ciągły.</a:t>
                      </a:r>
                      <a:endParaRPr sz="220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457200" lvl="0" indent="-36830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Char char="●"/>
                      </a:pPr>
                      <a:r>
                        <a:rPr lang="en-US" sz="2200" b="1" dirty="0" err="1">
                          <a:solidFill>
                            <a:schemeClr val="dk1"/>
                          </a:solidFill>
                        </a:rPr>
                        <a:t>Erozja</a:t>
                      </a:r>
                      <a:r>
                        <a:rPr lang="en-US" sz="2200" b="1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dk1"/>
                          </a:solidFill>
                        </a:rPr>
                        <a:t>autorytetu</a:t>
                      </a:r>
                      <a:r>
                        <a:rPr lang="en-US" sz="2200" b="1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dk1"/>
                          </a:solidFill>
                        </a:rPr>
                        <a:t>akademickiego</a:t>
                      </a:r>
                      <a:r>
                        <a:rPr lang="en-US" sz="2200" b="1" dirty="0">
                          <a:solidFill>
                            <a:schemeClr val="dk1"/>
                          </a:solidFill>
                        </a:rPr>
                        <a:t>: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dk1"/>
                          </a:solidFill>
                        </a:rPr>
                        <a:t>Ryzyko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dk1"/>
                          </a:solidFill>
                        </a:rPr>
                        <a:t>sprowadzenia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dk1"/>
                          </a:solidFill>
                        </a:rPr>
                        <a:t>roli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dk1"/>
                          </a:solidFill>
                        </a:rPr>
                        <a:t>wykładowcy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</a:rPr>
                        <a:t> do „</a:t>
                      </a:r>
                      <a:r>
                        <a:rPr lang="en-US" sz="2200" dirty="0" err="1">
                          <a:solidFill>
                            <a:schemeClr val="dk1"/>
                          </a:solidFill>
                        </a:rPr>
                        <a:t>kuratora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dk1"/>
                          </a:solidFill>
                        </a:rPr>
                        <a:t>treści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</a:rPr>
                        <a:t>”.</a:t>
                      </a:r>
                      <a:endParaRPr sz="2200" dirty="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683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Char char="●"/>
                      </a:pPr>
                      <a:r>
                        <a:rPr lang="en-US" sz="2200" b="1" dirty="0" err="1">
                          <a:solidFill>
                            <a:schemeClr val="dk1"/>
                          </a:solidFill>
                        </a:rPr>
                        <a:t>Komercjalizacja</a:t>
                      </a:r>
                      <a:r>
                        <a:rPr lang="en-US" sz="2200" b="1" dirty="0">
                          <a:solidFill>
                            <a:schemeClr val="dk1"/>
                          </a:solidFill>
                        </a:rPr>
                        <a:t> i </a:t>
                      </a:r>
                      <a:r>
                        <a:rPr lang="en-US" sz="2200" b="1" dirty="0" err="1">
                          <a:solidFill>
                            <a:schemeClr val="dk1"/>
                          </a:solidFill>
                        </a:rPr>
                        <a:t>zależność</a:t>
                      </a:r>
                      <a:r>
                        <a:rPr lang="en-US" sz="2200" b="1" dirty="0">
                          <a:solidFill>
                            <a:schemeClr val="dk1"/>
                          </a:solidFill>
                        </a:rPr>
                        <a:t>: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dk1"/>
                          </a:solidFill>
                        </a:rPr>
                        <a:t>Uzależnienie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dk1"/>
                          </a:solidFill>
                        </a:rPr>
                        <a:t>uniwersytetów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</a:rPr>
                        <a:t> od </a:t>
                      </a:r>
                      <a:r>
                        <a:rPr lang="en-US" sz="2200" dirty="0" err="1">
                          <a:solidFill>
                            <a:schemeClr val="dk1"/>
                          </a:solidFill>
                        </a:rPr>
                        <a:t>infrastruktury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dk1"/>
                          </a:solidFill>
                        </a:rPr>
                        <a:t>wielkich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dk1"/>
                          </a:solidFill>
                        </a:rPr>
                        <a:t>korporacji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dk1"/>
                          </a:solidFill>
                        </a:rPr>
                        <a:t>technologicznych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</a:rPr>
                        <a:t> (</a:t>
                      </a:r>
                      <a:r>
                        <a:rPr lang="en-US" sz="2200" i="1" dirty="0">
                          <a:solidFill>
                            <a:schemeClr val="dk1"/>
                          </a:solidFill>
                        </a:rPr>
                        <a:t>Big Tech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</a:rPr>
                        <a:t>).</a:t>
                      </a:r>
                      <a:endParaRPr sz="2200" dirty="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683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Char char="●"/>
                      </a:pPr>
                      <a:r>
                        <a:rPr lang="en-US" sz="2200" b="1" dirty="0" err="1">
                          <a:solidFill>
                            <a:schemeClr val="dk1"/>
                          </a:solidFill>
                        </a:rPr>
                        <a:t>Degradacja</a:t>
                      </a:r>
                      <a:r>
                        <a:rPr lang="en-US" sz="2200" b="1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dk1"/>
                          </a:solidFill>
                        </a:rPr>
                        <a:t>krytycznego</a:t>
                      </a:r>
                      <a:r>
                        <a:rPr lang="en-US" sz="2200" b="1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dk1"/>
                          </a:solidFill>
                        </a:rPr>
                        <a:t>myślenia</a:t>
                      </a:r>
                      <a:r>
                        <a:rPr lang="en-US" sz="2200" b="1" dirty="0">
                          <a:solidFill>
                            <a:schemeClr val="dk1"/>
                          </a:solidFill>
                        </a:rPr>
                        <a:t>: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dk1"/>
                          </a:solidFill>
                        </a:rPr>
                        <a:t>Pułapka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</a:rPr>
                        <a:t> „fast-</a:t>
                      </a:r>
                      <a:r>
                        <a:rPr lang="en-US" sz="2200" dirty="0" err="1">
                          <a:solidFill>
                            <a:schemeClr val="dk1"/>
                          </a:solidFill>
                        </a:rPr>
                        <a:t>learningu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</a:rPr>
                        <a:t>”</a:t>
                      </a:r>
                      <a:endParaRPr sz="2200" dirty="0"/>
                    </a:p>
                  </a:txBody>
                  <a:tcPr marL="91425" marR="91425" marT="91425" marB="914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5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Polecenia</a:t>
            </a:r>
            <a:r>
              <a:rPr lang="en-US" dirty="0"/>
              <a:t> </a:t>
            </a:r>
            <a:r>
              <a:rPr lang="en-US" dirty="0" err="1"/>
              <a:t>książkowe</a:t>
            </a:r>
            <a:endParaRPr dirty="0"/>
          </a:p>
        </p:txBody>
      </p:sp>
      <p:pic>
        <p:nvPicPr>
          <p:cNvPr id="314" name="Google Shape;314;p55" descr="Okładka książki Dostatek, autorzy: Ezra Klein i Derek Thompson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250" y="2077878"/>
            <a:ext cx="3629025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55"/>
          <p:cNvSpPr txBox="1">
            <a:spLocks noGrp="1"/>
          </p:cNvSpPr>
          <p:nvPr>
            <p:ph type="body" idx="1"/>
          </p:nvPr>
        </p:nvSpPr>
        <p:spPr>
          <a:xfrm>
            <a:off x="4503750" y="1843950"/>
            <a:ext cx="2875200" cy="1902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900"/>
              </a:spcAft>
              <a:buNone/>
            </a:pPr>
            <a:r>
              <a:rPr lang="en-US" i="1">
                <a:solidFill>
                  <a:schemeClr val="dk1"/>
                </a:solidFill>
              </a:rPr>
              <a:t>Dostatek</a:t>
            </a:r>
            <a:r>
              <a:rPr lang="en-US">
                <a:solidFill>
                  <a:schemeClr val="dk1"/>
                </a:solidFill>
              </a:rPr>
              <a:t>, Ezra Klein i Derek Thompson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16" name="Google Shape;316;p55" descr="Okładka książki Nexus, autor Yuval Noah Harari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8850" y="1976063"/>
            <a:ext cx="3418225" cy="520207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55"/>
          <p:cNvSpPr txBox="1">
            <a:spLocks noGrp="1"/>
          </p:cNvSpPr>
          <p:nvPr>
            <p:ph type="body" idx="1"/>
          </p:nvPr>
        </p:nvSpPr>
        <p:spPr>
          <a:xfrm>
            <a:off x="11104725" y="1976075"/>
            <a:ext cx="2875200" cy="1902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900"/>
              </a:spcAft>
              <a:buNone/>
            </a:pPr>
            <a:r>
              <a:rPr lang="en-US" i="1">
                <a:solidFill>
                  <a:schemeClr val="dk1"/>
                </a:solidFill>
              </a:rPr>
              <a:t>Nexus, </a:t>
            </a:r>
            <a:r>
              <a:rPr lang="en-US">
                <a:solidFill>
                  <a:schemeClr val="dk1"/>
                </a:solidFill>
              </a:rPr>
              <a:t>Yuval Noah Harari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6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Źródła 1</a:t>
            </a:r>
            <a:endParaRPr/>
          </a:p>
        </p:txBody>
      </p:sp>
      <p:sp>
        <p:nvSpPr>
          <p:cNvPr id="323" name="Google Shape;323;p56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Autofit/>
          </a:bodyPr>
          <a:lstStyle/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 b="1" dirty="0">
                <a:solidFill>
                  <a:schemeClr val="dk1"/>
                </a:solidFill>
              </a:rPr>
              <a:t>Bender, Emily M., et al.</a:t>
            </a:r>
            <a:r>
              <a:rPr lang="en-US" sz="2000" dirty="0">
                <a:solidFill>
                  <a:schemeClr val="dk1"/>
                </a:solidFill>
              </a:rPr>
              <a:t> „On the Dangers of Stochastic Parrots: Can Language Models Be Too Big?” </a:t>
            </a:r>
            <a:r>
              <a:rPr lang="en-US" sz="2000" i="1" dirty="0">
                <a:solidFill>
                  <a:schemeClr val="dk1"/>
                </a:solidFill>
              </a:rPr>
              <a:t>Proceedings of the 2021 ACM Conference on Fairness, Accountability, and Transparency</a:t>
            </a:r>
            <a:r>
              <a:rPr lang="en-US" sz="2000" dirty="0">
                <a:solidFill>
                  <a:schemeClr val="dk1"/>
                </a:solidFill>
              </a:rPr>
              <a:t>, 2021, pp. 610-623.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b="1" dirty="0">
                <a:solidFill>
                  <a:schemeClr val="dk1"/>
                </a:solidFill>
                <a:hlinkClick r:id="rId3"/>
              </a:rPr>
              <a:t>Cotton, Debby R. E., et al.</a:t>
            </a:r>
            <a:r>
              <a:rPr lang="en-US" sz="2000" dirty="0">
                <a:solidFill>
                  <a:schemeClr val="dk1"/>
                </a:solidFill>
                <a:hlinkClick r:id="rId3"/>
              </a:rPr>
              <a:t> „Chatting and Cheating: Ensuring Academic Integrity in the Era of ChatGPT.” </a:t>
            </a:r>
            <a:r>
              <a:rPr lang="en-US" sz="2000" i="1" dirty="0">
                <a:solidFill>
                  <a:schemeClr val="dk1"/>
                </a:solidFill>
                <a:hlinkClick r:id="rId3"/>
              </a:rPr>
              <a:t>Innovations in Education and Teaching International</a:t>
            </a:r>
            <a:r>
              <a:rPr lang="en-US" sz="2000" dirty="0">
                <a:solidFill>
                  <a:schemeClr val="dk1"/>
                </a:solidFill>
                <a:hlinkClick r:id="rId3"/>
              </a:rPr>
              <a:t>, vol. 61, no. 2, 2024, pp. 228-239. </a:t>
            </a:r>
            <a:r>
              <a:rPr lang="en-US" sz="2000" i="1" dirty="0">
                <a:solidFill>
                  <a:schemeClr val="dk1"/>
                </a:solidFill>
                <a:hlinkClick r:id="rId3"/>
              </a:rPr>
              <a:t>Taylor &amp; Francis Online</a:t>
            </a:r>
            <a:endParaRPr lang="pl-PL" sz="2000" i="1" dirty="0">
              <a:solidFill>
                <a:schemeClr val="dk1"/>
              </a:solidFill>
              <a:uFill>
                <a:noFill/>
              </a:u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b="1" dirty="0">
                <a:solidFill>
                  <a:schemeClr val="dk1"/>
                </a:solidFill>
                <a:hlinkClick r:id="rId4"/>
              </a:rPr>
              <a:t>European Commission.</a:t>
            </a:r>
            <a:r>
              <a:rPr lang="en-US" sz="2000" dirty="0">
                <a:solidFill>
                  <a:schemeClr val="dk1"/>
                </a:solidFill>
                <a:hlinkClick r:id="rId4"/>
              </a:rPr>
              <a:t> „Proposal for a Regulation of the European Parliament and of the Council Laying Down </a:t>
            </a:r>
            <a:r>
              <a:rPr lang="en-US" sz="2000" dirty="0" err="1">
                <a:solidFill>
                  <a:schemeClr val="dk1"/>
                </a:solidFill>
                <a:hlinkClick r:id="rId4"/>
              </a:rPr>
              <a:t>Harmonised</a:t>
            </a:r>
            <a:r>
              <a:rPr lang="en-US" sz="2000" dirty="0">
                <a:solidFill>
                  <a:schemeClr val="dk1"/>
                </a:solidFill>
                <a:hlinkClick r:id="rId4"/>
              </a:rPr>
              <a:t> Rules on Artificial Intelligence (Artificial Intelligence Act).” </a:t>
            </a:r>
            <a:r>
              <a:rPr lang="en-US" sz="2000" i="1" dirty="0">
                <a:solidFill>
                  <a:schemeClr val="dk1"/>
                </a:solidFill>
                <a:hlinkClick r:id="rId4"/>
              </a:rPr>
              <a:t>EUR-Lex</a:t>
            </a:r>
            <a:r>
              <a:rPr lang="en-US" sz="2000" dirty="0">
                <a:solidFill>
                  <a:schemeClr val="dk1"/>
                </a:solidFill>
                <a:hlinkClick r:id="rId4"/>
              </a:rPr>
              <a:t>, 2021</a:t>
            </a:r>
            <a:endParaRPr lang="en-US" sz="20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b="1" dirty="0">
                <a:solidFill>
                  <a:schemeClr val="dk1"/>
                </a:solidFill>
                <a:hlinkClick r:id="rId5"/>
              </a:rPr>
              <a:t>KRASP.</a:t>
            </a:r>
            <a:r>
              <a:rPr lang="en-US" sz="2000" dirty="0">
                <a:solidFill>
                  <a:schemeClr val="dk1"/>
                </a:solidFill>
                <a:hlinkClick r:id="rId5"/>
              </a:rPr>
              <a:t> „</a:t>
            </a:r>
            <a:r>
              <a:rPr lang="en-US" sz="2000" dirty="0" err="1">
                <a:solidFill>
                  <a:schemeClr val="dk1"/>
                </a:solidFill>
                <a:hlinkClick r:id="rId5"/>
              </a:rPr>
              <a:t>Wytyczne</a:t>
            </a:r>
            <a:r>
              <a:rPr lang="en-US" sz="2000" dirty="0">
                <a:solidFill>
                  <a:schemeClr val="dk1"/>
                </a:solidFill>
                <a:hlinkClick r:id="rId5"/>
              </a:rPr>
              <a:t> KRASP </a:t>
            </a:r>
            <a:r>
              <a:rPr lang="en-US" sz="2000" dirty="0" err="1">
                <a:solidFill>
                  <a:schemeClr val="dk1"/>
                </a:solidFill>
                <a:hlinkClick r:id="rId5"/>
              </a:rPr>
              <a:t>dotyczące</a:t>
            </a:r>
            <a:r>
              <a:rPr lang="en-US" sz="2000" dirty="0">
                <a:solidFill>
                  <a:schemeClr val="dk1"/>
                </a:solidFill>
                <a:hlinkClick r:id="rId5"/>
              </a:rPr>
              <a:t> </a:t>
            </a:r>
            <a:r>
              <a:rPr lang="en-US" sz="2000" dirty="0" err="1">
                <a:solidFill>
                  <a:schemeClr val="dk1"/>
                </a:solidFill>
                <a:hlinkClick r:id="rId5"/>
              </a:rPr>
              <a:t>wykorzystania</a:t>
            </a:r>
            <a:r>
              <a:rPr lang="en-US" sz="2000" dirty="0">
                <a:solidFill>
                  <a:schemeClr val="dk1"/>
                </a:solidFill>
                <a:hlinkClick r:id="rId5"/>
              </a:rPr>
              <a:t> </a:t>
            </a:r>
            <a:r>
              <a:rPr lang="en-US" sz="2000" dirty="0" err="1">
                <a:solidFill>
                  <a:schemeClr val="dk1"/>
                </a:solidFill>
                <a:hlinkClick r:id="rId5"/>
              </a:rPr>
              <a:t>narzędzi</a:t>
            </a:r>
            <a:r>
              <a:rPr lang="en-US" sz="2000" dirty="0">
                <a:solidFill>
                  <a:schemeClr val="dk1"/>
                </a:solidFill>
                <a:hlinkClick r:id="rId5"/>
              </a:rPr>
              <a:t> </a:t>
            </a:r>
            <a:r>
              <a:rPr lang="en-US" sz="2000" dirty="0" err="1">
                <a:solidFill>
                  <a:schemeClr val="dk1"/>
                </a:solidFill>
                <a:hlinkClick r:id="rId5"/>
              </a:rPr>
              <a:t>sztucznej</a:t>
            </a:r>
            <a:r>
              <a:rPr lang="en-US" sz="2000" dirty="0">
                <a:solidFill>
                  <a:schemeClr val="dk1"/>
                </a:solidFill>
                <a:hlinkClick r:id="rId5"/>
              </a:rPr>
              <a:t> </a:t>
            </a:r>
            <a:r>
              <a:rPr lang="en-US" sz="2000" dirty="0" err="1">
                <a:solidFill>
                  <a:schemeClr val="dk1"/>
                </a:solidFill>
                <a:hlinkClick r:id="rId5"/>
              </a:rPr>
              <a:t>inteligencji</a:t>
            </a:r>
            <a:r>
              <a:rPr lang="en-US" sz="2000" dirty="0">
                <a:solidFill>
                  <a:schemeClr val="dk1"/>
                </a:solidFill>
                <a:hlinkClick r:id="rId5"/>
              </a:rPr>
              <a:t> w </a:t>
            </a:r>
            <a:r>
              <a:rPr lang="en-US" sz="2000" dirty="0" err="1">
                <a:solidFill>
                  <a:schemeClr val="dk1"/>
                </a:solidFill>
                <a:hlinkClick r:id="rId5"/>
              </a:rPr>
              <a:t>szkolnictwie</a:t>
            </a:r>
            <a:r>
              <a:rPr lang="en-US" sz="2000" dirty="0">
                <a:solidFill>
                  <a:schemeClr val="dk1"/>
                </a:solidFill>
                <a:hlinkClick r:id="rId5"/>
              </a:rPr>
              <a:t> </a:t>
            </a:r>
            <a:r>
              <a:rPr lang="en-US" sz="2000" dirty="0" err="1">
                <a:solidFill>
                  <a:schemeClr val="dk1"/>
                </a:solidFill>
                <a:hlinkClick r:id="rId5"/>
              </a:rPr>
              <a:t>wyższym</a:t>
            </a:r>
            <a:r>
              <a:rPr lang="en-US" sz="2000" dirty="0">
                <a:solidFill>
                  <a:schemeClr val="dk1"/>
                </a:solidFill>
                <a:hlinkClick r:id="rId5"/>
              </a:rPr>
              <a:t>.” </a:t>
            </a:r>
            <a:r>
              <a:rPr lang="en-US" sz="2000" i="1" dirty="0" err="1">
                <a:solidFill>
                  <a:schemeClr val="dk1"/>
                </a:solidFill>
                <a:hlinkClick r:id="rId5"/>
              </a:rPr>
              <a:t>Konferencja</a:t>
            </a:r>
            <a:r>
              <a:rPr lang="en-US" sz="2000" i="1" dirty="0">
                <a:solidFill>
                  <a:schemeClr val="dk1"/>
                </a:solidFill>
                <a:hlinkClick r:id="rId5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hlinkClick r:id="rId5"/>
              </a:rPr>
              <a:t>Rektorów</a:t>
            </a:r>
            <a:r>
              <a:rPr lang="en-US" sz="2000" i="1" dirty="0">
                <a:solidFill>
                  <a:schemeClr val="dk1"/>
                </a:solidFill>
                <a:hlinkClick r:id="rId5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hlinkClick r:id="rId5"/>
              </a:rPr>
              <a:t>Akademickich</a:t>
            </a:r>
            <a:r>
              <a:rPr lang="en-US" sz="2000" i="1" dirty="0">
                <a:solidFill>
                  <a:schemeClr val="dk1"/>
                </a:solidFill>
                <a:hlinkClick r:id="rId5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hlinkClick r:id="rId5"/>
              </a:rPr>
              <a:t>Szkół</a:t>
            </a:r>
            <a:r>
              <a:rPr lang="en-US" sz="2000" i="1" dirty="0">
                <a:solidFill>
                  <a:schemeClr val="dk1"/>
                </a:solidFill>
                <a:hlinkClick r:id="rId5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hlinkClick r:id="rId5"/>
              </a:rPr>
              <a:t>Polskich</a:t>
            </a:r>
            <a:r>
              <a:rPr lang="en-US" sz="2000" dirty="0">
                <a:solidFill>
                  <a:schemeClr val="dk1"/>
                </a:solidFill>
                <a:hlinkClick r:id="rId5"/>
              </a:rPr>
              <a:t>, 2023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 b="1" dirty="0">
                <a:solidFill>
                  <a:schemeClr val="dk1"/>
                </a:solidFill>
                <a:hlinkClick r:id="rId6"/>
              </a:rPr>
              <a:t>Learn Prompting.</a:t>
            </a:r>
            <a:r>
              <a:rPr lang="en-US" sz="2000" dirty="0">
                <a:solidFill>
                  <a:schemeClr val="dk1"/>
                </a:solidFill>
                <a:hlinkClick r:id="rId6"/>
              </a:rPr>
              <a:t> „Intro to Prompt Engineering.” </a:t>
            </a:r>
            <a:r>
              <a:rPr lang="en-US" sz="2000" i="1" dirty="0">
                <a:solidFill>
                  <a:schemeClr val="dk1"/>
                </a:solidFill>
                <a:hlinkClick r:id="rId6"/>
              </a:rPr>
              <a:t>Learn Prompting</a:t>
            </a:r>
            <a:r>
              <a:rPr lang="en-US" sz="2000" dirty="0">
                <a:solidFill>
                  <a:schemeClr val="dk1"/>
                </a:solidFill>
                <a:hlinkClick r:id="rId6"/>
              </a:rPr>
              <a:t>, 2024</a:t>
            </a:r>
            <a:endParaRPr lang="pl-PL" sz="20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 b="1" dirty="0">
                <a:solidFill>
                  <a:schemeClr val="dk1"/>
                </a:solidFill>
                <a:hlinkClick r:id="rId7"/>
              </a:rPr>
              <a:t>Mollick, Ethan R., i Lilach Mollick.</a:t>
            </a:r>
            <a:r>
              <a:rPr lang="en-US" sz="2000" dirty="0">
                <a:solidFill>
                  <a:schemeClr val="dk1"/>
                </a:solidFill>
                <a:hlinkClick r:id="rId7"/>
              </a:rPr>
              <a:t> „Assigning AI: Seven Approaches for Students, with Prompts.” </a:t>
            </a:r>
            <a:r>
              <a:rPr lang="en-US" sz="2000" i="1" dirty="0">
                <a:solidFill>
                  <a:schemeClr val="dk1"/>
                </a:solidFill>
                <a:hlinkClick r:id="rId7"/>
              </a:rPr>
              <a:t>Wharton School Research Paper</a:t>
            </a:r>
            <a:r>
              <a:rPr lang="en-US" sz="2000" dirty="0">
                <a:solidFill>
                  <a:schemeClr val="dk1"/>
                </a:solidFill>
                <a:hlinkClick r:id="rId7"/>
              </a:rPr>
              <a:t>, 2023. </a:t>
            </a:r>
            <a:r>
              <a:rPr lang="en-US" sz="2000" i="1" dirty="0">
                <a:solidFill>
                  <a:schemeClr val="dk1"/>
                </a:solidFill>
                <a:hlinkClick r:id="rId7"/>
              </a:rPr>
              <a:t>SSRN</a:t>
            </a:r>
            <a:endParaRPr sz="2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7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Źródła 2</a:t>
            </a:r>
            <a:endParaRPr/>
          </a:p>
        </p:txBody>
      </p:sp>
      <p:sp>
        <p:nvSpPr>
          <p:cNvPr id="329" name="Google Shape;329;p57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Autofit/>
          </a:bodyPr>
          <a:lstStyle/>
          <a:p>
            <a:pPr marL="457200" marR="381000" lvl="0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 b="1" dirty="0">
                <a:solidFill>
                  <a:schemeClr val="dk1"/>
                </a:solidFill>
              </a:rPr>
              <a:t>Selwyn, Neil.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i="1" dirty="0">
                <a:solidFill>
                  <a:schemeClr val="dk1"/>
                </a:solidFill>
              </a:rPr>
              <a:t>Education and Technology: Key Issues and Debates</a:t>
            </a:r>
            <a:r>
              <a:rPr lang="en-US" sz="2000" dirty="0">
                <a:solidFill>
                  <a:schemeClr val="dk1"/>
                </a:solidFill>
              </a:rPr>
              <a:t>. 3rd ed., Bloomsbury Academic, 2021.</a:t>
            </a:r>
            <a:endParaRPr sz="2000" i="1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 b="1" dirty="0">
                <a:solidFill>
                  <a:schemeClr val="dk1"/>
                </a:solidFill>
                <a:hlinkClick r:id="rId3"/>
              </a:rPr>
              <a:t>OpenAI.</a:t>
            </a:r>
            <a:r>
              <a:rPr lang="en-US" sz="2000" dirty="0">
                <a:solidFill>
                  <a:schemeClr val="dk1"/>
                </a:solidFill>
                <a:hlinkClick r:id="rId3"/>
              </a:rPr>
              <a:t> „Teaching with AI.” </a:t>
            </a:r>
            <a:r>
              <a:rPr lang="en-US" sz="2000" i="1" dirty="0">
                <a:solidFill>
                  <a:schemeClr val="dk1"/>
                </a:solidFill>
                <a:hlinkClick r:id="rId3"/>
              </a:rPr>
              <a:t>OpenAI Blog</a:t>
            </a:r>
            <a:r>
              <a:rPr lang="en-US" sz="2000" dirty="0">
                <a:solidFill>
                  <a:schemeClr val="dk1"/>
                </a:solidFill>
                <a:hlinkClick r:id="rId3"/>
              </a:rPr>
              <a:t>, 31 </a:t>
            </a:r>
            <a:r>
              <a:rPr lang="en-US" sz="2000" dirty="0" err="1">
                <a:solidFill>
                  <a:schemeClr val="dk1"/>
                </a:solidFill>
                <a:hlinkClick r:id="rId3"/>
              </a:rPr>
              <a:t>sierpnia</a:t>
            </a:r>
            <a:r>
              <a:rPr lang="en-US" sz="2000" dirty="0">
                <a:solidFill>
                  <a:schemeClr val="dk1"/>
                </a:solidFill>
                <a:hlinkClick r:id="rId3"/>
              </a:rPr>
              <a:t> 2023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 b="1" dirty="0">
                <a:solidFill>
                  <a:schemeClr val="dk1"/>
                </a:solidFill>
                <a:hlinkClick r:id="rId4"/>
              </a:rPr>
              <a:t>Turnitin.</a:t>
            </a:r>
            <a:r>
              <a:rPr lang="en-US" sz="2000" dirty="0">
                <a:solidFill>
                  <a:schemeClr val="dk1"/>
                </a:solidFill>
                <a:hlinkClick r:id="rId4"/>
              </a:rPr>
              <a:t> „AI Writing Detection: FAQ.” </a:t>
            </a:r>
            <a:r>
              <a:rPr lang="en-US" sz="2000" i="1" dirty="0">
                <a:solidFill>
                  <a:schemeClr val="dk1"/>
                </a:solidFill>
                <a:hlinkClick r:id="rId4"/>
              </a:rPr>
              <a:t>Turnitin Support</a:t>
            </a:r>
            <a:r>
              <a:rPr lang="en-US" sz="2000" dirty="0">
                <a:solidFill>
                  <a:schemeClr val="dk1"/>
                </a:solidFill>
                <a:hlinkClick r:id="rId4"/>
              </a:rPr>
              <a:t>, 2023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 b="1" dirty="0">
                <a:solidFill>
                  <a:schemeClr val="dk1"/>
                </a:solidFill>
                <a:hlinkClick r:id="rId5"/>
              </a:rPr>
              <a:t>UNESCO.</a:t>
            </a:r>
            <a:r>
              <a:rPr lang="en-US" sz="2000" dirty="0">
                <a:solidFill>
                  <a:schemeClr val="dk1"/>
                </a:solidFill>
                <a:hlinkClick r:id="rId5"/>
              </a:rPr>
              <a:t> </a:t>
            </a:r>
            <a:r>
              <a:rPr lang="en-US" sz="2000" i="1" dirty="0">
                <a:solidFill>
                  <a:schemeClr val="dk1"/>
                </a:solidFill>
                <a:hlinkClick r:id="rId5"/>
              </a:rPr>
              <a:t>ChatGPT and Artificial Intelligence in Higher Education: Quick Start Guide</a:t>
            </a:r>
            <a:r>
              <a:rPr lang="en-US" sz="2000" dirty="0">
                <a:solidFill>
                  <a:schemeClr val="dk1"/>
                </a:solidFill>
                <a:hlinkClick r:id="rId5"/>
              </a:rPr>
              <a:t>. United Nations Educational, Scientific and Cultural Organization, 2023</a:t>
            </a:r>
            <a:endParaRPr sz="2000" dirty="0">
              <a:solidFill>
                <a:schemeClr val="dk1"/>
              </a:solidFill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 b="1" dirty="0">
                <a:solidFill>
                  <a:schemeClr val="dk1"/>
                </a:solidFill>
                <a:hlinkClick r:id="rId6"/>
              </a:rPr>
              <a:t>World Economic Forum. </a:t>
            </a:r>
            <a:r>
              <a:rPr lang="en-US" sz="2000" i="1" dirty="0">
                <a:solidFill>
                  <a:schemeClr val="dk1"/>
                </a:solidFill>
                <a:hlinkClick r:id="rId6"/>
              </a:rPr>
              <a:t>The Future of Jobs Report 2025</a:t>
            </a:r>
            <a:r>
              <a:rPr lang="en-US" sz="2000" dirty="0">
                <a:solidFill>
                  <a:schemeClr val="dk1"/>
                </a:solidFill>
                <a:hlinkClick r:id="rId6"/>
              </a:rPr>
              <a:t>. World Economic Forum</a:t>
            </a:r>
            <a:endParaRPr sz="2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8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Źródła ilustracji</a:t>
            </a:r>
            <a:endParaRPr/>
          </a:p>
        </p:txBody>
      </p:sp>
      <p:sp>
        <p:nvSpPr>
          <p:cNvPr id="335" name="Google Shape;335;p58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Autofit/>
          </a:bodyPr>
          <a:lstStyle/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 u="sng">
                <a:solidFill>
                  <a:schemeClr val="hlink"/>
                </a:solidFill>
                <a:hlinkClick r:id="rId3"/>
              </a:rPr>
              <a:t>https://www.empik.com/dostatek-klein-ezra-thompson-derek,p1604614556,ksiazka-p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 u="sng">
                <a:solidFill>
                  <a:schemeClr val="hlink"/>
                </a:solidFill>
                <a:hlinkClick r:id="rId4"/>
              </a:rPr>
              <a:t>https://www.empik.com/nexus-krotka-historia-informacji-od-epoki-kamienia-do-sztucznej-inteligencji-harari-yuval-noah,p1530277807,ksiazka-p</a:t>
            </a:r>
            <a:r>
              <a:rPr lang="en-US" sz="2200">
                <a:solidFill>
                  <a:schemeClr val="dk1"/>
                </a:solidFill>
              </a:rPr>
              <a:t> 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 u="sng">
                <a:solidFill>
                  <a:schemeClr val="hlink"/>
                </a:solidFill>
                <a:hlinkClick r:id="rId5"/>
              </a:rPr>
              <a:t>https://reports.weforum.org/docs/WEF_Future_of_Jobs_Report_2025.pdf</a:t>
            </a:r>
            <a:r>
              <a:rPr lang="en-US" sz="2200">
                <a:solidFill>
                  <a:schemeClr val="dk1"/>
                </a:solidFill>
              </a:rPr>
              <a:t> 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875" y="6703423"/>
            <a:ext cx="14304373" cy="95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109" y="3465260"/>
            <a:ext cx="402365" cy="402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76474" y="3459288"/>
            <a:ext cx="402365" cy="402365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59"/>
          <p:cNvSpPr>
            <a:spLocks noGrp="1"/>
          </p:cNvSpPr>
          <p:nvPr>
            <p:ph type="title" idx="4294967295"/>
          </p:nvPr>
        </p:nvSpPr>
        <p:spPr>
          <a:xfrm>
            <a:off x="837990" y="2376276"/>
            <a:ext cx="10809300" cy="709200"/>
          </a:xfrm>
          <a:prstGeom prst="rect">
            <a:avLst/>
          </a:prstGeom>
          <a:solidFill>
            <a:srgbClr val="FFFFFF"/>
          </a:solidFill>
          <a:ln>
            <a:noFill/>
            <a:prstDash/>
          </a:ln>
          <a:effectLst/>
        </p:spPr>
        <p:txBody>
          <a:bodyPr rot="0" spcFirstLastPara="1" vertOverflow="overflow" horzOverflow="overflow" vert="horz" wrap="square" lIns="117025" tIns="58500" rIns="117025" bIns="585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6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Autor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utworu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Jaśmina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Kasenko</a:t>
            </a:r>
            <a:endParaRPr kumimoji="0" lang="en-US" sz="230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59"/>
          <p:cNvSpPr/>
          <p:nvPr/>
        </p:nvSpPr>
        <p:spPr>
          <a:xfrm>
            <a:off x="849120" y="3465260"/>
            <a:ext cx="12932100" cy="1721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025" tIns="58500" rIns="117025" bIns="58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CC BY 4.0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</a:pP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Materiał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jest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udostępniony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licencji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Creative Commons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Uznanie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autorstwa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CC BY 4.0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</a:pPr>
            <a:r>
              <a:rPr lang="en-US" sz="18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https://creativecommons.org/licenses/by/4.0/deed.pl</a:t>
            </a:r>
            <a:endParaRPr sz="1800" dirty="0"/>
          </a:p>
          <a:p>
            <a:pPr lvl="0">
              <a:buSzPts val="1408"/>
            </a:pPr>
            <a:r>
              <a:rPr lang="en-US" sz="1800" dirty="0" err="1"/>
              <a:t>Materiał</a:t>
            </a:r>
            <a:r>
              <a:rPr lang="en-US" sz="1800" dirty="0"/>
              <a:t> </a:t>
            </a:r>
            <a:r>
              <a:rPr lang="en-US" sz="1800" dirty="0" err="1"/>
              <a:t>opracowany</a:t>
            </a:r>
            <a:r>
              <a:rPr lang="en-US" sz="1800" dirty="0"/>
              <a:t> w </a:t>
            </a:r>
            <a:r>
              <a:rPr lang="en-US" sz="1800" dirty="0" err="1"/>
              <a:t>związku</a:t>
            </a:r>
            <a:r>
              <a:rPr lang="en-US" sz="1800" dirty="0"/>
              <a:t> z </a:t>
            </a:r>
            <a:r>
              <a:rPr lang="en-US" sz="1800" dirty="0" err="1"/>
              <a:t>realizacją</a:t>
            </a:r>
            <a:r>
              <a:rPr lang="en-US" sz="1800" dirty="0"/>
              <a:t> </a:t>
            </a:r>
            <a:r>
              <a:rPr lang="en-US" sz="1800" dirty="0" err="1"/>
              <a:t>projektu</a:t>
            </a:r>
            <a:r>
              <a:rPr lang="en-US" sz="1800" dirty="0"/>
              <a:t> „</a:t>
            </a:r>
            <a:r>
              <a:rPr lang="pl-PL" sz="1800" dirty="0" err="1"/>
              <a:t>GreenTechEducation</a:t>
            </a:r>
            <a:r>
              <a:rPr lang="pl-PL" sz="1800" dirty="0"/>
              <a:t> – SGGW dla gospodarki przyszłości</a:t>
            </a:r>
            <a:r>
              <a:rPr lang="en-US" sz="1800" dirty="0"/>
              <a:t> ” nr </a:t>
            </a:r>
            <a:r>
              <a:rPr lang="pl-PL" sz="1800" i="1" dirty="0"/>
              <a:t>FERS.01.05-IP.08-0330/23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Przegląd ekosystemu narzędzi AI - czaty</a:t>
            </a: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Chat GPT (OpenAI): Najpopularniejszy model do tekstów i analizy danych.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Claude (Anthropic): Wyróżnia się naturalnym stylem i bezpiecznym podejściem.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Google Gemini: Zintegrowany z ekosystemem Google (Dokumenty, Gmail).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Microsoft Copilot: Wykorzystuje modele GPT, połączony z pakietem Office.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Perplexity AI: Hybryda czatu i wyszukiwarki z aktywnymi źródłami online.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Przegląd ekosystemu narzędzi AI - inne</a:t>
            </a:r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Gamma, Beautiful.ai: Błyskawiczne tworzenie całych prezentacji i stron na podstawie tematu.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NotebookLM: Tworzenie spersonalizowanych asystentów na podstawie własnych plików PDF.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Canva Magic Studio: Zaawansowana grafika, infografiki i materiały dydaktyczne z pomocą AI.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Jak działa AI?</a:t>
            </a:r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Sieci neuronowe: Systemy inspirowane strukturą ludzkiego mózgu przetwarzające dane.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Uczenie maszynowe: Proces samodzielnego wykrywania wzorców w ogromnych zbiorach treści.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Mechanizm predykcji: AI przewiduje najbardziej prawdopodobne następne słowo (token) w zdaniu.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Modele LLM: Przetwarzają miliardy parametrów, aby rozumieć kontekst i niuanse języka.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Czym jest tokenizacja?</a:t>
            </a:r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498725" y="1843959"/>
            <a:ext cx="13632900" cy="7500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4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900"/>
              </a:spcAft>
              <a:buNone/>
            </a:pPr>
            <a:r>
              <a:rPr lang="en-US">
                <a:solidFill>
                  <a:schemeClr val="dk1"/>
                </a:solidFill>
              </a:rPr>
              <a:t>AI nie widzi całych słów, lecz dzieli tekst na mniejsze fragmenty zwane tokenami.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Jak działa tokenizacja?</a:t>
            </a:r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Struktura tokena: Może to być pojedyncza litera, sylaba, całe słowo lub znak interpunkcyjny.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Liczby zamiast liter: Każdy token posiada unikalny identyfikator numeryczny, który system przetwarza matematycznie.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Efektywność: Przeciętnie 1000 tokenów to około 750 słów w języku angielskim (w polskim nieco mniej).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Wpływ na limit: Rozmiar „pamięci” modelu (kontekst) zależy od maksymalnej liczby tokenów, jaką może on naraz przetworzyć.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2374</Words>
  <Application>Microsoft Office PowerPoint</Application>
  <PresentationFormat>Niestandardowy</PresentationFormat>
  <Paragraphs>213</Paragraphs>
  <Slides>45</Slides>
  <Notes>45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45</vt:i4>
      </vt:variant>
    </vt:vector>
  </HeadingPairs>
  <TitlesOfParts>
    <vt:vector size="49" baseType="lpstr">
      <vt:lpstr>Calibri</vt:lpstr>
      <vt:lpstr>Arial</vt:lpstr>
      <vt:lpstr>Open Sans</vt:lpstr>
      <vt:lpstr>Simple Light</vt:lpstr>
      <vt:lpstr>GreenTechEducation – SGGW dla gospodarki przyszłości</vt:lpstr>
      <vt:lpstr>AI w pracy nauczyciela akademickiego</vt:lpstr>
      <vt:lpstr>Zakres szkolenia</vt:lpstr>
      <vt:lpstr>Sztuczna inteligencja - czym jest</vt:lpstr>
      <vt:lpstr>Przegląd ekosystemu narzędzi AI - czaty</vt:lpstr>
      <vt:lpstr>Przegląd ekosystemu narzędzi AI - inne</vt:lpstr>
      <vt:lpstr>Jak działa AI?</vt:lpstr>
      <vt:lpstr>Czym jest tokenizacja?</vt:lpstr>
      <vt:lpstr>Jak działa tokenizacja?</vt:lpstr>
      <vt:lpstr>Czym są benchmarki?</vt:lpstr>
      <vt:lpstr>Najpopularniejsze benchmarki</vt:lpstr>
      <vt:lpstr>AI w szkolnictwie wyższym</vt:lpstr>
      <vt:lpstr>Projektowanie efektów uczenia się z pomocą AI</vt:lpstr>
      <vt:lpstr>Praca z syllabusem</vt:lpstr>
      <vt:lpstr>Konspekt zajęć</vt:lpstr>
      <vt:lpstr>Tworzenie interaktywnych materiałów dydaktycznych</vt:lpstr>
      <vt:lpstr>Automatyzacja quizów i testów wiedzy</vt:lpstr>
      <vt:lpstr>Personalizacja nauczania</vt:lpstr>
      <vt:lpstr>Wizualizacja: Generowanie obrazów i diagramów</vt:lpstr>
      <vt:lpstr>AI i research</vt:lpstr>
      <vt:lpstr>Anatomia skutecznego prompta</vt:lpstr>
      <vt:lpstr>Podstawowy efektywny prompt</vt:lpstr>
      <vt:lpstr>Inżynieria promptów</vt:lpstr>
      <vt:lpstr>Prompt-łańcuch</vt:lpstr>
      <vt:lpstr>Prompt-szkielet</vt:lpstr>
      <vt:lpstr>Prompt-drzewo</vt:lpstr>
      <vt:lpstr>Iteracja, czyli rozmowa z maszyną</vt:lpstr>
      <vt:lpstr>Halucynacje i błędy merytoryczne</vt:lpstr>
      <vt:lpstr>Stronniczość (Bias) w algorytmach</vt:lpstr>
      <vt:lpstr>Prawa autorskie a własność intelektualna</vt:lpstr>
      <vt:lpstr>Akty prawne</vt:lpstr>
      <vt:lpstr>Ochrona danych osobowych i prywatność</vt:lpstr>
      <vt:lpstr>Student z AI = nowa rzeczywistość na sali wykładowej?</vt:lpstr>
      <vt:lpstr>Kompetencje przyszłości - przyszłość studenta</vt:lpstr>
      <vt:lpstr>Pułapka detektorów AI</vt:lpstr>
      <vt:lpstr>Od wykrywania AI do projektowania - ocena prac</vt:lpstr>
      <vt:lpstr>Akademicka uczciwość a AI</vt:lpstr>
      <vt:lpstr>AI w pracy akademickiej</vt:lpstr>
      <vt:lpstr>Plan wdrożenia AI we własnej pracy - inspiracje</vt:lpstr>
      <vt:lpstr>Przyszłość uniwersytetu i edukacji</vt:lpstr>
      <vt:lpstr>Polecenia książkowe</vt:lpstr>
      <vt:lpstr>Źródła 1</vt:lpstr>
      <vt:lpstr>Źródła 2</vt:lpstr>
      <vt:lpstr>Źródła ilustracji</vt:lpstr>
      <vt:lpstr>Autor utworu: Jaśmina Kasenko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Beata Celmer-Paszkowska</dc:creator>
  <cp:lastModifiedBy>Beata Celmer-Paszkowska</cp:lastModifiedBy>
  <cp:revision>2</cp:revision>
  <dcterms:modified xsi:type="dcterms:W3CDTF">2026-05-29T06:16:41Z</dcterms:modified>
</cp:coreProperties>
</file>