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embeddedFontLst>
    <p:embeddedFont>
      <p:font typeface="Lato Light" panose="020F0502020204030203" pitchFamily="34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jSpmOZwgpC7n50hwmHpcgxiWx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DEC3F-D9B2-4C43-8355-CF7810DD5318}" v="64" dt="2026-05-28T11:09:31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3" autoAdjust="0"/>
    <p:restoredTop sz="86441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33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roduct-pack-blogs/design-thinking-for-the-greater-good-76d3e51a168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5e0b3b5d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g3b5e0b3b5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8bce51329c_0_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8bce51329c_0_10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8bce51329c_0_10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905fd2ba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6905fd2ba1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6905fd2ba1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bce51329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8bce51329c_0_10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u="sng">
                <a:solidFill>
                  <a:schemeClr val="hlink"/>
                </a:solidFill>
                <a:hlinkClick r:id="rId3"/>
              </a:rPr>
              <a:t>https://medium.com/product-pack-blogs/design-thinking-for-the-greater-good-76d3e51a1683</a:t>
            </a:r>
            <a:r>
              <a:rPr lang="pl-PL"/>
              <a:t> </a:t>
            </a:r>
            <a:endParaRPr/>
          </a:p>
        </p:txBody>
      </p:sp>
      <p:sp>
        <p:nvSpPr>
          <p:cNvPr id="298" name="Google Shape;298;g38bce51329c_0_10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bce51329c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8bce51329c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38bce51329c_0_3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8bce51329c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38bce51329c_0_10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38bce51329c_0_10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8bce51329c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38bce51329c_0_4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38bce51329c_0_4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8bce51329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8bce51329c_0_5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38bce51329c_0_5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8bce51329c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8bce51329c_0_9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8bce51329c_0_9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bce51329c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8bce51329c_0_9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8bce51329c_0_9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8bce51329c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8bce51329c_0_10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8bce51329c_0_10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bce51329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8bce51329c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3" name="Google Shape;193;g38bce51329c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8bce51329c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8bce51329c_0_9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38bce51329c_0_9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8bce51329c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38bce51329c_0_6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38bce51329c_0_6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ac9d0a06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3ac9d0a06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g3ac9d0a064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8bce51329c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38bce51329c_0_7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38bce51329c_0_7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8bce51329c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8bce51329c_0_7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38bce51329c_0_7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8bce51329c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8bce51329c_0_9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38bce51329c_0_9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8bce51329c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8bce51329c_0_9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38bce51329c_0_9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ac9d0a06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ac9d0a064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3ac9d0a064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8bce51329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38bce51329c_0_8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g38bce51329c_0_8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8bce51329c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8bce51329c_0_10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38bce51329c_0_10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bce51329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8bce51329c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9" name="Google Shape;209;g38bce51329c_0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8bce51329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8bce51329c_0_8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38bce51329c_0_8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8bce51329c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8bce51329c_0_8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38bce51329c_0_8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8bce51329c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8bce51329c_0_8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38bce51329c_0_8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bce51329c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38bce51329c_0_8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g38bce51329c_0_8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bce51329c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38bce51329c_0_8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g38bce51329c_0_8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8bce51329c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8bce51329c_0_9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38bce51329c_0_9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8bce51329c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g38bce51329c_0_8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38bce51329c_0_8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8bce5132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38bce51329c_0_9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g38bce51329c_0_9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6905fd2ba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6905fd2ba1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36905fd2ba1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bce51329c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38bce51329c_0_8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g38bce51329c_0_8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bce51329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8bce51329c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38bce51329c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bce51329c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bce51329c_0_9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38bce51329c_0_9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6905fd2b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6905fd2ba1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36905fd2ba1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bce51329c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g38bce51329c_0_8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2" name="Google Shape;582;g38bce51329c_0_8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8bce51329c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38bce51329c_0_8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g38bce51329c_0_8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bce51329c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bce51329c_0_9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38bce51329c_0_9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6905fd2ba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36905fd2ba1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g36905fd2ba1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6905fd2ba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6905fd2ba1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36905fd2ba1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bce51329c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8bce51329c_0_9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8bce51329c_0_9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bce51329c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8bce51329c_0_10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8bce51329c_0_10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bce51329c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bce51329c_0_10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8bce51329c_0_10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bce51329c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8bce51329c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8bce51329c_0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caf7a3aa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6caf7a3aa8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36caf7a3aa8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bce51329c_0_2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8bce51329c_0_2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38bce51329c_0_2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8bce51329c_0_2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38bce51329c_0_2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bce51329c_0_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8bce51329c_0_2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38bce51329c_0_2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38bce51329c_0_2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38bce51329c_0_2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bce51329c_0_2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8bce51329c_0_2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38bce51329c_0_2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8bce51329c_0_2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38bce51329c_0_2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 1">
  <p:cSld name="Pust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bce51329c_0_2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8bce51329c_0_2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38bce51329c_0_2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bce51329c_0_2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8bce51329c_0_2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g38bce51329c_0_2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g38bce51329c_0_2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8bce51329c_0_2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8bce51329c_0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bce51329c_0_2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38bce51329c_0_2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38bce51329c_0_2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bce51329c_0_2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8bce51329c_0_2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8bce51329c_0_2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38bce51329c_0_2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bce51329c_0_264"/>
          <p:cNvSpPr txBox="1">
            <a:spLocks noGrp="1"/>
          </p:cNvSpPr>
          <p:nvPr>
            <p:ph type="ftr" idx="11"/>
          </p:nvPr>
        </p:nvSpPr>
        <p:spPr>
          <a:xfrm>
            <a:off x="4145280" y="6377939"/>
            <a:ext cx="3901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105500" rIns="105500" bIns="1055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38bce51329c_0_264"/>
          <p:cNvSpPr txBox="1">
            <a:spLocks noGrp="1"/>
          </p:cNvSpPr>
          <p:nvPr>
            <p:ph type="dt" idx="10"/>
          </p:nvPr>
        </p:nvSpPr>
        <p:spPr>
          <a:xfrm>
            <a:off x="609600" y="6377939"/>
            <a:ext cx="280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105500" rIns="105500" bIns="105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g38bce51329c_0_264"/>
          <p:cNvSpPr txBox="1">
            <a:spLocks noGrp="1"/>
          </p:cNvSpPr>
          <p:nvPr>
            <p:ph type="sldNum" idx="12"/>
          </p:nvPr>
        </p:nvSpPr>
        <p:spPr>
          <a:xfrm>
            <a:off x="11238017" y="6274030"/>
            <a:ext cx="1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2700" marR="0" lvl="1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00" marR="0" lvl="2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2700" marR="0" lvl="3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2700" marR="0" lvl="4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2700" marR="0" lvl="5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700" marR="0" lvl="6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700" marR="0" lvl="7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2700" marR="0" lvl="8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 2">
  <p:cSld name="Pusty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 2">
  <p:cSld name="OBJECT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bce51329c_0_2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g38bce51329c_0_26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g38bce51329c_0_26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38bce51329c_0_26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g38bce51329c_0_26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bce51329c_0_2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38bce51329c_0_2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38bce51329c_0_27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38bce51329c_0_2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8bce51329c_0_2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8bce51329c_0_2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bce51329c_0_28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38bce51329c_0_28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g38bce51329c_0_28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38bce51329c_0_2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g38bce51329c_0_2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38bce51329c_0_2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8bce51329c_0_2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8bce51329c_0_2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bce51329c_0_29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8bce51329c_0_29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9" name="Google Shape;159;g38bce51329c_0_29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g38bce51329c_0_2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38bce51329c_0_2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38bce51329c_0_2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bce51329c_0_2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38bce51329c_0_29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38bce51329c_0_2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38bce51329c_0_2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38bce51329c_0_2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bce51329c_0_30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38bce51329c_0_30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38bce51329c_0_3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38bce51329c_0_3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38bce51329c_0_3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bce51329c_0_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38bce51329c_0_2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38bce51329c_0_2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38bce51329c_0_2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38bce51329c_0_2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wasteeurope.eu/downloads/case-study-1-the-story-of-capannor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/deed.p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g3b5e0b3b5d9_1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7919" y="71"/>
            <a:ext cx="5964081" cy="2098042"/>
            <a:chOff x="6227813" y="0"/>
            <a:chExt cx="5964081" cy="2098042"/>
          </a:xfrm>
        </p:grpSpPr>
        <p:sp>
          <p:nvSpPr>
            <p:cNvPr id="180" name="Google Shape;180;g3b5e0b3b5d9_1_0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g3b5e0b3b5d9_1_0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182" name="Google Shape;182;g3b5e0b3b5d9_1_0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g3b5e0b3b5d9_1_0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g3b5e0b3b5d9_1_0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2800"/>
                  <a:buFont typeface="Open Sans"/>
                  <a:buNone/>
                </a:pPr>
                <a:r>
                  <a:rPr lang="pl-PL" sz="2800" b="1" i="0" u="none" strike="noStrike" cap="none" dirty="0">
                    <a:solidFill>
                      <a:srgbClr val="00207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dla Rozwoju Społecznego</a:t>
                </a:r>
                <a:endParaRPr sz="2800" b="1" i="0" u="none" strike="noStrike" cap="none" dirty="0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" name="Google Shape;185;g3b5e0b3b5d9_1_0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2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Open Sans"/>
                  <a:buNone/>
                </a:pPr>
                <a:r>
                  <a:rPr lang="pl-PL" sz="1400" b="1" i="0" u="none" strike="noStrike" cap="none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Fundusze Europejskie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6" name="Google Shape;186;g3b5e0b3b5d9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g3b5e0b3b5d9_1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875" y="5905037"/>
            <a:ext cx="1188825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b5e0b3b5d9_1_0"/>
          <p:cNvSpPr txBox="1">
            <a:spLocks noGrp="1"/>
          </p:cNvSpPr>
          <p:nvPr>
            <p:ph type="ctrTitle"/>
          </p:nvPr>
        </p:nvSpPr>
        <p:spPr>
          <a:xfrm>
            <a:off x="1524000" y="2611014"/>
            <a:ext cx="91440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ct val="100000"/>
            </a:pPr>
            <a:r>
              <a:rPr lang="pl-PL" sz="3600" b="1" dirty="0" err="1"/>
              <a:t>GreenTechEducation</a:t>
            </a:r>
            <a:r>
              <a:rPr lang="pl-PL" sz="3600" b="1" dirty="0"/>
              <a:t> </a:t>
            </a:r>
            <a:br>
              <a:rPr lang="pl-PL" sz="3600" b="1" dirty="0"/>
            </a:br>
            <a:r>
              <a:rPr lang="pl-PL" sz="3600" b="1" dirty="0"/>
              <a:t>- SGGW dla gospodarki przyszłości</a:t>
            </a:r>
            <a:endParaRPr dirty="0"/>
          </a:p>
        </p:txBody>
      </p:sp>
      <p:sp>
        <p:nvSpPr>
          <p:cNvPr id="189" name="Google Shape;189;g3b5e0b3b5d9_1_0"/>
          <p:cNvSpPr txBox="1">
            <a:spLocks noGrp="1"/>
          </p:cNvSpPr>
          <p:nvPr>
            <p:ph type="subTitle" idx="1"/>
          </p:nvPr>
        </p:nvSpPr>
        <p:spPr>
          <a:xfrm>
            <a:off x="1524000" y="4128615"/>
            <a:ext cx="91440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Projekt współfinansowany z Europejskiego Funduszu Społecznego Plus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w ramach Programu Fundusze Europejskie dla Rozwoju Społecznego 2021-2027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Priorytet 1 Umiejętności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Działanie 01.05 Umiejętności w szkolnictwie wyższym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bce51329c_0_1080"/>
          <p:cNvSpPr txBox="1">
            <a:spLocks noGrp="1"/>
          </p:cNvSpPr>
          <p:nvPr>
            <p:ph type="title"/>
          </p:nvPr>
        </p:nvSpPr>
        <p:spPr>
          <a:xfrm>
            <a:off x="861263" y="-237175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Capannori</a:t>
            </a:r>
            <a:endParaRPr/>
          </a:p>
        </p:txBody>
      </p:sp>
      <p:sp>
        <p:nvSpPr>
          <p:cNvPr id="278" name="Google Shape;278;g38bce51329c_0_1080"/>
          <p:cNvSpPr txBox="1">
            <a:spLocks noGrp="1"/>
          </p:cNvSpPr>
          <p:nvPr>
            <p:ph type="body" idx="1"/>
          </p:nvPr>
        </p:nvSpPr>
        <p:spPr>
          <a:xfrm>
            <a:off x="861275" y="1363025"/>
            <a:ext cx="40962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217">
                <a:solidFill>
                  <a:srgbClr val="17161C"/>
                </a:solidFill>
              </a:rPr>
              <a:t>Wyróżniająca się gmina na skalę europejską jednym z najwyższych poziomów segregacji </a:t>
            </a:r>
            <a:br>
              <a:rPr lang="pl-PL" sz="1217">
                <a:solidFill>
                  <a:srgbClr val="17161C"/>
                </a:solidFill>
              </a:rPr>
            </a:br>
            <a:r>
              <a:rPr lang="pl-PL" sz="1217">
                <a:solidFill>
                  <a:srgbClr val="17161C"/>
                </a:solidFill>
              </a:rPr>
              <a:t>odpadów. Capannori było pionierem nie tylko w tym względzie – to tutaj trzy lata później powstało pierwsze w Europie Centrum Badań Zero Waste.</a:t>
            </a:r>
            <a:endParaRPr sz="1217">
              <a:solidFill>
                <a:srgbClr val="17161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217">
                <a:solidFill>
                  <a:srgbClr val="17161C"/>
                </a:solidFill>
              </a:rPr>
              <a:t>Czynniki sukcesu: </a:t>
            </a:r>
            <a:endParaRPr sz="1217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system odbioru  „drzwi do drzwi” (selektywna u źródła) i system </a:t>
            </a:r>
            <a:r>
              <a:rPr lang="pl-PL" sz="1217" i="1">
                <a:solidFill>
                  <a:srgbClr val="17161C"/>
                </a:solidFill>
              </a:rPr>
              <a:t>pay as you throw</a:t>
            </a:r>
            <a:endParaRPr sz="1217" i="1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aktywne konsultacje z mieszkańcami. Zaangażowano ich do burzy mózgów, by myśleli jak wspólnie dążyć do zero waste. </a:t>
            </a:r>
            <a:endParaRPr sz="1217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edukacja - waste ambassadors - Do każdego domu wysłano ulotkę o segregacji, wielu domostwom zapewniono zestaw koszy do segregacji, kompostowniki i wiedzę, jak z nich korzystać, przeprowadzono też indywidualnie szkolenia, jak prawidłowo segregować śmieci.</a:t>
            </a:r>
            <a:endParaRPr sz="1217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Miasto informowało mieszkańców o efektach ich działań, przez co satysfakcja z segregacji rosła – dziś</a:t>
            </a:r>
            <a:r>
              <a:rPr lang="pl-PL" sz="1217">
                <a:solidFill>
                  <a:srgbClr val="17161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segreguje odpady 99%</a:t>
            </a:r>
            <a:r>
              <a:rPr lang="pl-PL" sz="1217">
                <a:solidFill>
                  <a:srgbClr val="17161C"/>
                </a:solidFill>
              </a:rPr>
              <a:t> osób.</a:t>
            </a:r>
            <a:endParaRPr sz="1217">
              <a:solidFill>
                <a:srgbClr val="17161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pl-PL" sz="1217">
                <a:solidFill>
                  <a:srgbClr val="17161C"/>
                </a:solidFill>
              </a:rPr>
              <a:t>Rozwiązania na zapobieganie powstawaniu. Powstały sklepy, gdzie produkty sprzedaje się na wagę a miasto oferuje zniżkę podatkową za rozwiązania wielorazowe i bezopakowaniowe. Są punkty napełniania mleka do własnych butelek, zasilane przez lokalnych rolników.</a:t>
            </a:r>
            <a:endParaRPr sz="1679"/>
          </a:p>
        </p:txBody>
      </p:sp>
      <p:sp>
        <p:nvSpPr>
          <p:cNvPr id="279" name="Google Shape;279;g38bce51329c_0_108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280" name="Google Shape;280;g38bce51329c_0_10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200" y="987425"/>
            <a:ext cx="4273399" cy="278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8bce51329c_0_10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9221" y="3773035"/>
            <a:ext cx="2276782" cy="198103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8bce51329c_0_1080"/>
          <p:cNvSpPr txBox="1"/>
          <p:nvPr/>
        </p:nvSpPr>
        <p:spPr>
          <a:xfrm>
            <a:off x="5183200" y="6098650"/>
            <a:ext cx="492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-PL" sz="8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https://zerowastecities.eu/wp-content/uploads/2019/07/zero_waste_europe_cs1_capannori_pl.pdf</a:t>
            </a:r>
            <a:endParaRPr sz="8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905fd2ba1_0_26"/>
          <p:cNvSpPr txBox="1">
            <a:spLocks noGrp="1"/>
          </p:cNvSpPr>
          <p:nvPr>
            <p:ph type="title"/>
          </p:nvPr>
        </p:nvSpPr>
        <p:spPr>
          <a:xfrm>
            <a:off x="839791" y="49151"/>
            <a:ext cx="9218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 dirty="0"/>
              <a:t>Zrównoważone osiedle |</a:t>
            </a:r>
            <a:br>
              <a:rPr lang="pl-PL" sz="2700" dirty="0"/>
            </a:br>
            <a:r>
              <a:rPr lang="pl-PL" sz="2700" dirty="0"/>
              <a:t> Amsterdam</a:t>
            </a:r>
            <a:endParaRPr sz="2700" dirty="0"/>
          </a:p>
        </p:txBody>
      </p:sp>
      <p:sp>
        <p:nvSpPr>
          <p:cNvPr id="289" name="Google Shape;289;g36905fd2ba1_0_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90" name="Google Shape;290;g36905fd2ba1_0_26"/>
          <p:cNvSpPr txBox="1">
            <a:spLocks noGrp="1"/>
          </p:cNvSpPr>
          <p:nvPr>
            <p:ph type="body" idx="1"/>
          </p:nvPr>
        </p:nvSpPr>
        <p:spPr>
          <a:xfrm>
            <a:off x="839788" y="2214891"/>
            <a:ext cx="393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6905fd2ba1_0_26"/>
          <p:cNvSpPr txBox="1"/>
          <p:nvPr/>
        </p:nvSpPr>
        <p:spPr>
          <a:xfrm>
            <a:off x="839800" y="5905250"/>
            <a:ext cx="679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-PL" sz="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https://smoglab.pl/schoonschip-czyli-pierwsze-w-europie-osiedle-na-wodzie/</a:t>
            </a:r>
            <a:endParaRPr sz="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6905fd2ba1_0_26"/>
          <p:cNvSpPr txBox="1"/>
          <p:nvPr/>
        </p:nvSpPr>
        <p:spPr>
          <a:xfrm>
            <a:off x="781050" y="1789841"/>
            <a:ext cx="4552200" cy="4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pl-PL" sz="125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Schoonschip to pierwsza zrównoważona pływająca dzielnica w Europie.  </a:t>
            </a:r>
            <a:r>
              <a:rPr lang="pl-PL" sz="12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 nie tylko zrównoważony rozwój, ale także spójność społeczna.  Osiedle wykorzystuje nowoczesne rozwiązania technologiczne aby dążyć do efektywności niezależności energetycznej (energia OZE, systemy monitorowania zużycia, zamykany obieg wody). </a:t>
            </a:r>
            <a:br>
              <a:rPr lang="pl-PL" sz="12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2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i="1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“… każdy mieszkaniec żyje własnym życiem, dzieci chodzą do szkoły, dorośli do pracy. Ale jeśli chcesz nawiązywać bliższe kontakty z sąsiadami, to istnieje wiele możliwości, aby to zrobić. Jemy razem na zewnątrz w częściach wspólnych, gdy pogoda na to pozwala. Albo uprawiamy razem sport podczas wspólnych zajęć. Można być też częścią jednej z grup roboczych, które u nas funkcjonują. Takie grupy zajmują się sprawami wspólnoty, biuletynem informacyjnym, organizacją przyjęć, zarządzaniem wspólnymi częściami. Kiedy sprzątasz swój dom, po prostu robisz zdjęcie produktu/przedmiotu, który chcesz podarować i szybko znajduje się ktoś, kto chce dać mu nowy dom. Albo, kiedy gotujesz i brakuje Ci ważnego składnika, po prostu prosimy w ramach tej grupy i produkt szybko się znajduje.”</a:t>
            </a:r>
            <a:endParaRPr sz="1200" i="1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36905fd2ba1_0_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6975" y="3448500"/>
            <a:ext cx="3133512" cy="22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6905fd2ba1_0_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2175" y="1149425"/>
            <a:ext cx="3167365" cy="211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8bce51329c_0_108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The GOOD Kitchen</a:t>
            </a:r>
            <a:endParaRPr dirty="0"/>
          </a:p>
        </p:txBody>
      </p:sp>
      <p:sp>
        <p:nvSpPr>
          <p:cNvPr id="301" name="Google Shape;301;g38bce51329c_0_108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02" name="Google Shape;302;g38bce51329c_0_108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/>
              <a:t>The Good Kitchen jest to usługa socjalna dla seniorów, w ramach której seniorzy dostają posiłki. Punktem zwrotnym w tym projekcie była redefinicja problemu ze zmiany menu na spojrzenie na całą usługę, jako serwis, który uwzględnia również potrzeby emocjonalne interesariuszy (seniorów, a także osoby przygotowujące posiłki). </a:t>
            </a:r>
            <a:endParaRPr/>
          </a:p>
        </p:txBody>
      </p:sp>
      <p:sp>
        <p:nvSpPr>
          <p:cNvPr id="303" name="Google Shape;303;g38bce51329c_0_1087"/>
          <p:cNvSpPr txBox="1"/>
          <p:nvPr/>
        </p:nvSpPr>
        <p:spPr>
          <a:xfrm>
            <a:off x="952100" y="5283900"/>
            <a:ext cx="355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https://www.youtube.com/watch?v=_gxBBVDzQO8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38bce51329c_0_10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050" y="1095276"/>
            <a:ext cx="3366925" cy="1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8bce51329c_0_10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0515" b="10515"/>
          <a:stretch/>
        </p:blipFill>
        <p:spPr>
          <a:xfrm>
            <a:off x="5391674" y="1631000"/>
            <a:ext cx="2293426" cy="306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8bce51329c_0_10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525" y="3280425"/>
            <a:ext cx="3020925" cy="241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8bce51329c_0_346"/>
          <p:cNvSpPr txBox="1">
            <a:spLocks noGrp="1"/>
          </p:cNvSpPr>
          <p:nvPr>
            <p:ph type="title"/>
          </p:nvPr>
        </p:nvSpPr>
        <p:spPr>
          <a:xfrm>
            <a:off x="3433625" y="975975"/>
            <a:ext cx="527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200"/>
              <a:t>WYZWANIE DNIA</a:t>
            </a:r>
            <a:endParaRPr sz="5200"/>
          </a:p>
        </p:txBody>
      </p:sp>
      <p:grpSp>
        <p:nvGrpSpPr>
          <p:cNvPr id="313" name="Google Shape;313;g38bce51329c_0_3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797" y="4938277"/>
            <a:ext cx="3078062" cy="1082799"/>
            <a:chOff x="6227813" y="0"/>
            <a:chExt cx="5964081" cy="2098042"/>
          </a:xfrm>
        </p:grpSpPr>
        <p:sp>
          <p:nvSpPr>
            <p:cNvPr id="314" name="Google Shape;314;g38bce51329c_0_346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" name="Google Shape;315;g38bce51329c_0_346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316" name="Google Shape;316;g38bce51329c_0_346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g38bce51329c_0_346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g38bce51329c_0_346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9" name="Google Shape;319;g38bce51329c_0_346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20" name="Google Shape;320;g38bce51329c_0_3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g38bce51329c_0_346"/>
          <p:cNvSpPr txBox="1"/>
          <p:nvPr/>
        </p:nvSpPr>
        <p:spPr>
          <a:xfrm>
            <a:off x="1354300" y="2594850"/>
            <a:ext cx="88566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Ciekawe i angażujące inicjatywy zrównoważonego rozwoju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uczelni SGGW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g38bce51329c_0_10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797" y="4938277"/>
            <a:ext cx="3078062" cy="1082799"/>
            <a:chOff x="6227813" y="0"/>
            <a:chExt cx="5964081" cy="2098042"/>
          </a:xfrm>
        </p:grpSpPr>
        <p:sp>
          <p:nvSpPr>
            <p:cNvPr id="328" name="Google Shape;328;g38bce51329c_0_1064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" name="Google Shape;329;g38bce51329c_0_1064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330" name="Google Shape;330;g38bce51329c_0_1064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g38bce51329c_0_1064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g38bce51329c_0_1064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3" name="Google Shape;333;g38bce51329c_0_1064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4" name="Google Shape;334;g38bce51329c_0_10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g38bce51329c_0_1064"/>
          <p:cNvSpPr txBox="1">
            <a:spLocks noGrp="1"/>
          </p:cNvSpPr>
          <p:nvPr>
            <p:ph type="title"/>
          </p:nvPr>
        </p:nvSpPr>
        <p:spPr>
          <a:xfrm>
            <a:off x="1164775" y="38666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200"/>
              <a:t>Podział na zespoły i integracja</a:t>
            </a:r>
            <a:endParaRPr sz="5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8bce51329c_0_4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/>
              <a:t>Etap 1 Empatia</a:t>
            </a:r>
            <a:endParaRPr dirty="0"/>
          </a:p>
        </p:txBody>
      </p:sp>
      <p:sp>
        <p:nvSpPr>
          <p:cNvPr id="342" name="Google Shape;342;g38bce51329c_0_4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43" name="Google Shape;343;g38bce51329c_0_4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38bce51329c_0_4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9450" y="835850"/>
            <a:ext cx="20418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8bce51329c_0_4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2550" y="480275"/>
            <a:ext cx="1244900" cy="12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8bce51329c_0_5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EMPATIA (UNDERSTAND)</a:t>
            </a:r>
            <a:endParaRPr/>
          </a:p>
        </p:txBody>
      </p:sp>
      <p:sp>
        <p:nvSpPr>
          <p:cNvPr id="352" name="Google Shape;352;g38bce51329c_0_564"/>
          <p:cNvSpPr txBox="1"/>
          <p:nvPr/>
        </p:nvSpPr>
        <p:spPr>
          <a:xfrm>
            <a:off x="871746" y="1791050"/>
            <a:ext cx="105462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Cel:</a:t>
            </a:r>
            <a:r>
              <a:rPr lang="pl-PL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Poznanie realnych potrzeb, motywacji i barier studentów oraz pracowników w kontekście proekologicznych działań na uczelni. </a:t>
            </a:r>
            <a:r>
              <a:rPr lang="pl-PL" sz="32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l-PL" sz="3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pojrzeć na problem oczami odbiorcy.</a:t>
            </a:r>
            <a:endParaRPr sz="3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3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Czym się kierujemy: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poznajemy świat użytkownika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 oceniamy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 analizujemy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szukamy jego/jej emocji - co go cieszy a co frustruje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8bce51329c_0_9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Narzędzie: Rozmowa - wywiad pogłębiony</a:t>
            </a:r>
            <a:endParaRPr/>
          </a:p>
        </p:txBody>
      </p:sp>
      <p:sp>
        <p:nvSpPr>
          <p:cNvPr id="359" name="Google Shape;359;g38bce51329c_0_9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/>
              <a:t>Wchodzimy w świat </a:t>
            </a:r>
            <a:r>
              <a:rPr lang="pl-PL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użytkownika końcowego - osoby z grupy docelowej.</a:t>
            </a:r>
            <a:r>
              <a:rPr lang="pl-PL" sz="2000"/>
              <a:t> Spróbujcie zrozumieć w jaki sposób korzysta on z produktu lub usługi. Nie pytamy co by chciał, tylko jak daną usługę/rozwiązanie obiera teraz. Próbujemy zrozumieć jego motywacje, myśli i obawy, to co jest dla niego ważne.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360" name="Google Shape;360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2950" y="1331825"/>
            <a:ext cx="87861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800" y="342900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3675" y="342900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2338" y="342900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7025" y="339975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38bce51329c_0_978"/>
          <p:cNvSpPr txBox="1"/>
          <p:nvPr/>
        </p:nvSpPr>
        <p:spPr>
          <a:xfrm>
            <a:off x="1289000" y="4237375"/>
            <a:ext cx="160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SUGERUJ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38bce51329c_0_978"/>
          <p:cNvSpPr txBox="1"/>
          <p:nvPr/>
        </p:nvSpPr>
        <p:spPr>
          <a:xfrm>
            <a:off x="4048775" y="4197450"/>
            <a:ext cx="160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POGŁĘBIAJ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8bce51329c_0_978"/>
          <p:cNvSpPr txBox="1"/>
          <p:nvPr/>
        </p:nvSpPr>
        <p:spPr>
          <a:xfrm>
            <a:off x="6664538" y="3922050"/>
            <a:ext cx="1609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KONKRETNE DOŚWIADCZENIA +/-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8bce51329c_0_978"/>
          <p:cNvSpPr txBox="1"/>
          <p:nvPr/>
        </p:nvSpPr>
        <p:spPr>
          <a:xfrm>
            <a:off x="9354825" y="4085125"/>
            <a:ext cx="160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EMOCJE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8bce51329c_0_9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Co pomoże? (1)</a:t>
            </a:r>
            <a:endParaRPr dirty="0"/>
          </a:p>
        </p:txBody>
      </p:sp>
      <p:sp>
        <p:nvSpPr>
          <p:cNvPr id="375" name="Google Shape;375;g38bce51329c_0_9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702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65"/>
              <a:buFont typeface="Calibri"/>
              <a:buChar char="●"/>
            </a:pPr>
            <a:r>
              <a:rPr lang="pl-PL" sz="1865" b="1"/>
              <a:t>PYTANIA OTWARTE </a:t>
            </a:r>
            <a:endParaRPr sz="1865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/>
              <a:t>Zadawajcie pytania otwarte zaczynające się od:</a:t>
            </a:r>
            <a:br>
              <a:rPr lang="pl-PL" sz="1865"/>
            </a:br>
            <a:br>
              <a:rPr lang="pl-PL" sz="1865"/>
            </a:br>
            <a:r>
              <a:rPr lang="pl-PL" sz="1865"/>
              <a:t>Co…? Kto…? Gdzie…? Kiedy…? Jak…? Dlaczego…? </a:t>
            </a:r>
            <a:br>
              <a:rPr lang="pl-PL" sz="1865"/>
            </a:b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/>
              <a:t>Zachęcające do pogłębionych wypowiedzi:</a:t>
            </a:r>
            <a:endParaRPr sz="186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 i="1"/>
              <a:t>Czy podobał Ci się ostatni wyjazd firmowy? - Tak</a:t>
            </a:r>
            <a:br>
              <a:rPr lang="pl-PL" sz="1865"/>
            </a:br>
            <a:r>
              <a:rPr lang="pl-PL" sz="1865"/>
              <a:t>					vs.</a:t>
            </a: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 i="1"/>
              <a:t>Co najbardziej podobało Ci się w ostatnim wyjeździe firmowym? </a:t>
            </a:r>
            <a:br>
              <a:rPr lang="pl-PL" sz="1865" i="1"/>
            </a:br>
            <a:endParaRPr sz="1865" b="1" i="1"/>
          </a:p>
          <a:p>
            <a:pPr marL="457200" lvl="0" indent="-34702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pl-PL" sz="1865" b="1"/>
              <a:t>PYTANIA NIESUGERUJĄCE</a:t>
            </a:r>
            <a:r>
              <a:rPr lang="pl-PL" sz="1865"/>
              <a:t> </a:t>
            </a:r>
            <a:br>
              <a:rPr lang="pl-PL" sz="1865"/>
            </a:br>
            <a:br>
              <a:rPr lang="pl-PL" sz="1865" i="1"/>
            </a:br>
            <a:r>
              <a:rPr lang="pl-PL" sz="1865" i="1"/>
              <a:t>- Co uważasz nt. zatłoczonych plaż nad polskim morzem?</a:t>
            </a:r>
            <a:endParaRPr sz="1865" i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79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8bce51329c_0_10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Co pomoże? (2)</a:t>
            </a:r>
            <a:endParaRPr dirty="0"/>
          </a:p>
        </p:txBody>
      </p:sp>
      <p:sp>
        <p:nvSpPr>
          <p:cNvPr id="382" name="Google Shape;382;g38bce51329c_0_10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-PL" sz="2000" dirty="0"/>
              <a:t> </a:t>
            </a:r>
            <a:r>
              <a:rPr lang="pl-PL" sz="2000" b="1" dirty="0"/>
              <a:t>PYTANIA O EMOCJE, WARTOŚCI , DOŚWIADCZENIA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Jakie było twoje najlepsze/najgorsze doświadczenie z podróży pociągiem?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Na co zwracasz uwagę umawiając wizytę u dermatologa?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Co jest dla Ciebie ważne, kiedy wybierasz usługę X?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Co Cię najbardziej ucieszyło, gdy…? - Jaka była Twoja najlepsza/ najgorsza wizyta u dentysty?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Z czym kojarzy Ci się bank?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Co jest największym wyzwaniem podczas szukania nowego pracownika?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br>
              <a:rPr lang="pl-PL" sz="2000" dirty="0"/>
            </a:b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pl-PL" sz="2000" b="1" dirty="0"/>
              <a:t>PYTANIA POGŁĘBIAJĄCE </a:t>
            </a:r>
            <a:endParaRPr sz="2000" b="1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r>
              <a:rPr lang="pl-PL" sz="2000" dirty="0"/>
              <a:t>- Co na to wpływa? </a:t>
            </a:r>
            <a:br>
              <a:rPr lang="pl-PL" sz="2000" dirty="0"/>
            </a:br>
            <a:r>
              <a:rPr lang="pl-PL" sz="2000" dirty="0"/>
              <a:t>- Z czego to wynika? </a:t>
            </a:r>
            <a:br>
              <a:rPr lang="pl-PL" sz="2000" dirty="0"/>
            </a:br>
            <a:r>
              <a:rPr lang="pl-PL" sz="2000" dirty="0"/>
              <a:t>- To ciekawe, czy możesz rozwinąć tę myśl?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bce51329c_0_1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7700" y="4795250"/>
            <a:ext cx="4043400" cy="12171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8bce51329c_0_16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-PL" dirty="0"/>
              <a:t>Integrowanie zasad zrównoważonego rozwoju na uczelni wyższej</a:t>
            </a:r>
            <a:endParaRPr dirty="0"/>
          </a:p>
        </p:txBody>
      </p:sp>
      <p:sp>
        <p:nvSpPr>
          <p:cNvPr id="197" name="Google Shape;197;g38bce51329c_0_16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l-PL" sz="2800" b="1" dirty="0"/>
              <a:t>Dzień 2 </a:t>
            </a:r>
            <a:endParaRPr sz="2800" b="1" dirty="0"/>
          </a:p>
        </p:txBody>
      </p:sp>
      <p:grpSp>
        <p:nvGrpSpPr>
          <p:cNvPr id="198" name="Google Shape;198;g38bce51329c_0_1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18672" y="39525"/>
            <a:ext cx="3078062" cy="1082799"/>
            <a:chOff x="6227813" y="0"/>
            <a:chExt cx="5964081" cy="2098042"/>
          </a:xfrm>
        </p:grpSpPr>
        <p:sp>
          <p:nvSpPr>
            <p:cNvPr id="199" name="Google Shape;199;g38bce51329c_0_169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" name="Google Shape;200;g38bce51329c_0_169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201" name="Google Shape;201;g38bce51329c_0_169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g38bce51329c_0_169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g38bce51329c_0_169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 dirty="0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4" name="Google Shape;204;g38bce51329c_0_169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05" name="Google Shape;205;g38bce51329c_0_1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8bce51329c_0_949"/>
          <p:cNvSpPr txBox="1"/>
          <p:nvPr/>
        </p:nvSpPr>
        <p:spPr>
          <a:xfrm>
            <a:off x="6857995" y="2339342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Zachwyty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38bce51329c_0_949"/>
          <p:cNvSpPr txBox="1"/>
          <p:nvPr/>
        </p:nvSpPr>
        <p:spPr>
          <a:xfrm>
            <a:off x="3820922" y="2339326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Frustracje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38bce51329c_0_949"/>
          <p:cNvSpPr txBox="1"/>
          <p:nvPr/>
        </p:nvSpPr>
        <p:spPr>
          <a:xfrm>
            <a:off x="3722372" y="4883968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Motywacje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38bce51329c_0_949"/>
          <p:cNvSpPr txBox="1"/>
          <p:nvPr/>
        </p:nvSpPr>
        <p:spPr>
          <a:xfrm>
            <a:off x="6857989" y="4934083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Nawyki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2" name="Google Shape;392;g38bce51329c_0_9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79873" y="4094993"/>
            <a:ext cx="7505400" cy="0"/>
          </a:xfrm>
          <a:prstGeom prst="straightConnector1">
            <a:avLst/>
          </a:prstGeom>
          <a:noFill/>
          <a:ln w="27175" cap="flat" cmpd="sng">
            <a:solidFill>
              <a:srgbClr val="0052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g38bce51329c_0_9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47114" y="1670513"/>
            <a:ext cx="31200" cy="4617300"/>
          </a:xfrm>
          <a:prstGeom prst="straightConnector1">
            <a:avLst/>
          </a:prstGeom>
          <a:noFill/>
          <a:ln w="27175" cap="flat" cmpd="sng">
            <a:solidFill>
              <a:srgbClr val="0052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g38bce51329c_0_949"/>
          <p:cNvSpPr txBox="1">
            <a:spLocks noGrp="1"/>
          </p:cNvSpPr>
          <p:nvPr>
            <p:ph type="title"/>
          </p:nvPr>
        </p:nvSpPr>
        <p:spPr>
          <a:xfrm>
            <a:off x="838200" y="4223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Mapa empatii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8bce51329c_0_686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ZADANIE: </a:t>
            </a:r>
            <a:endParaRPr/>
          </a:p>
        </p:txBody>
      </p:sp>
      <p:sp>
        <p:nvSpPr>
          <p:cNvPr id="401" name="Google Shape;401;g38bce51329c_0_686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595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Otwieramy MIRO w zespołach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Zapoznajcie się ze scenariuszem wywiadu.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Podział ról:</a:t>
            </a:r>
            <a:br>
              <a:rPr lang="pl-PL" sz="1800"/>
            </a:br>
            <a:r>
              <a:rPr lang="pl-PL" sz="1800"/>
              <a:t>- kto prowadzi</a:t>
            </a:r>
            <a:br>
              <a:rPr lang="pl-PL" sz="1800"/>
            </a:br>
            <a:r>
              <a:rPr lang="pl-PL" sz="1800"/>
              <a:t>- kto zapisuje (kartka A4)</a:t>
            </a:r>
            <a:br>
              <a:rPr lang="pl-PL" sz="1800"/>
            </a:br>
            <a:r>
              <a:rPr lang="pl-PL" sz="1800"/>
              <a:t>- kto udzieli wywiadu (sąsiadom! :))</a:t>
            </a:r>
            <a:br>
              <a:rPr lang="pl-PL" sz="1800"/>
            </a:br>
            <a:endParaRPr sz="1800"/>
          </a:p>
        </p:txBody>
      </p:sp>
      <p:sp>
        <p:nvSpPr>
          <p:cNvPr id="402" name="Google Shape;402;g38bce51329c_0_6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38bce51329c_0_6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8bce51329c_0_6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38bce51329c_0_686"/>
          <p:cNvSpPr txBox="1">
            <a:spLocks noGrp="1"/>
          </p:cNvSpPr>
          <p:nvPr>
            <p:ph type="body" idx="1"/>
          </p:nvPr>
        </p:nvSpPr>
        <p:spPr>
          <a:xfrm>
            <a:off x="6633250" y="2109600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10 minut </a:t>
            </a:r>
            <a:br>
              <a:rPr lang="pl-PL" sz="1800"/>
            </a:b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c9d0a064f_0_0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2: </a:t>
            </a:r>
            <a:endParaRPr dirty="0"/>
          </a:p>
        </p:txBody>
      </p:sp>
      <p:sp>
        <p:nvSpPr>
          <p:cNvPr id="412" name="Google Shape;412;g3ac9d0a064f_0_0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595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Przeprowadźcie wywiady.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Uzupełnijcie w zespole kartę obserwacji.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g3ac9d0a064f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3ac9d0a064f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3ac9d0a064f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3ac9d0a064f_0_0"/>
          <p:cNvSpPr txBox="1">
            <a:spLocks noGrp="1"/>
          </p:cNvSpPr>
          <p:nvPr>
            <p:ph type="body" idx="1"/>
          </p:nvPr>
        </p:nvSpPr>
        <p:spPr>
          <a:xfrm>
            <a:off x="6633250" y="2109600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20 minut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15 minut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8bce51329c_0_79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/>
              <a:t>Etap 2 Diagnoza potrzeb</a:t>
            </a:r>
            <a:endParaRPr dirty="0"/>
          </a:p>
        </p:txBody>
      </p:sp>
      <p:sp>
        <p:nvSpPr>
          <p:cNvPr id="423" name="Google Shape;423;g38bce51329c_0_79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24" name="Google Shape;424;g38bce51329c_0_7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g38bce51329c_0_7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6300" y="447725"/>
            <a:ext cx="1511150" cy="15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8bce51329c_0_7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Diagnoza potrzeb</a:t>
            </a:r>
            <a:endParaRPr/>
          </a:p>
        </p:txBody>
      </p:sp>
      <p:sp>
        <p:nvSpPr>
          <p:cNvPr id="432" name="Google Shape;432;g38bce51329c_0_7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2000"/>
              <a:t>Cel: odkryć potrzeby, na które będziemy chcieli odpowiedzieć. </a:t>
            </a:r>
            <a:br>
              <a:rPr lang="pl-PL" sz="2000"/>
            </a:b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wydobywamy indywidualne potrzeby użytkownika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konkretna potrzeba użytkownika, a nie nasza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nie oceniamy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nie analizujemy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kierujemy się cytatami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/>
              <a:t>SZUKAMY POTRZEB - NIE ROZWIĄZAŃ</a:t>
            </a:r>
            <a:br>
              <a:rPr lang="pl-PL" sz="2000"/>
            </a:br>
            <a:r>
              <a:rPr lang="pl-PL" sz="2000" i="1"/>
              <a:t>(czasownika nie rzeczownika)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8bce51329c_0_943"/>
          <p:cNvSpPr txBox="1">
            <a:spLocks noGrp="1"/>
          </p:cNvSpPr>
          <p:nvPr>
            <p:ph type="title"/>
          </p:nvPr>
        </p:nvSpPr>
        <p:spPr>
          <a:xfrm>
            <a:off x="838200" y="-13257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Potrzeby - cytat</a:t>
            </a:r>
            <a:endParaRPr dirty="0"/>
          </a:p>
        </p:txBody>
      </p:sp>
      <p:sp>
        <p:nvSpPr>
          <p:cNvPr id="439" name="Google Shape;439;g38bce51329c_0_9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r>
              <a:rPr lang="pl-PL" sz="3000" i="1"/>
              <a:t>„Naszym prawdziwym celem jest w mniejszym stopniu zaspokojenie widocznych potrzeb, (…) jest nim natomiast </a:t>
            </a:r>
            <a:r>
              <a:rPr lang="pl-PL" sz="3000" b="1" i="1"/>
              <a:t>pomaganie ludziom w wyrażaniu ukrytych potrzeb</a:t>
            </a:r>
            <a:r>
              <a:rPr lang="pl-PL" sz="3000" i="1"/>
              <a:t>, o których sami mogą nie wiedzieć.” </a:t>
            </a:r>
            <a:endParaRPr sz="30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r>
              <a:rPr lang="pl-PL" sz="2600"/>
              <a:t>* „Zmiana przez design: jak design thinking zmienia organizacje i pobudza innowacyjność”, Tim Brown, W. 2013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8bce51329c_0_966"/>
          <p:cNvSpPr txBox="1">
            <a:spLocks noGrp="1"/>
          </p:cNvSpPr>
          <p:nvPr>
            <p:ph type="title"/>
          </p:nvPr>
        </p:nvSpPr>
        <p:spPr>
          <a:xfrm>
            <a:off x="838200" y="30772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Uwaga </a:t>
            </a:r>
            <a:endParaRPr/>
          </a:p>
        </p:txBody>
      </p:sp>
      <p:sp>
        <p:nvSpPr>
          <p:cNvPr id="446" name="Google Shape;446;g38bce51329c_0_966"/>
          <p:cNvSpPr txBox="1">
            <a:spLocks noGrp="1"/>
          </p:cNvSpPr>
          <p:nvPr>
            <p:ph type="body" idx="1"/>
          </p:nvPr>
        </p:nvSpPr>
        <p:spPr>
          <a:xfrm>
            <a:off x="838200" y="42198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Potrzeby, a nie rozwiązania!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ac9d0a064f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Kryteria dobrej potrzeby</a:t>
            </a:r>
            <a:endParaRPr/>
          </a:p>
        </p:txBody>
      </p:sp>
      <p:sp>
        <p:nvSpPr>
          <p:cNvPr id="453" name="Google Shape;453;g3ac9d0a064f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prawdziwa, potwierdzają je cytaty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ważna, towarzyszą jej emocje, rozpoznajemy ją po emocjach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istotna dla zespołu, chcemy się nią zaopiekować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związana z celem projektu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 i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8bce51329c_0_813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3: </a:t>
            </a:r>
            <a:endParaRPr dirty="0"/>
          </a:p>
        </p:txBody>
      </p:sp>
      <p:sp>
        <p:nvSpPr>
          <p:cNvPr id="460" name="Google Shape;460;g38bce51329c_0_813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112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800"/>
              <a:t>W pracy grupowej: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Na bazie przeprowadzonego wywiadu/rozmowy zapiszcie jakie potrzeby ma wasza persona (językiem potrzeb).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Wybierzcie 1 potrzebę wg kryteriów.</a:t>
            </a:r>
            <a:endParaRPr sz="1800"/>
          </a:p>
        </p:txBody>
      </p:sp>
      <p:sp>
        <p:nvSpPr>
          <p:cNvPr id="461" name="Google Shape;461;g38bce51329c_0_8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38bce51329c_0_8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38bce51329c_0_8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38bce51329c_0_813"/>
          <p:cNvSpPr txBox="1">
            <a:spLocks noGrp="1"/>
          </p:cNvSpPr>
          <p:nvPr>
            <p:ph type="body" idx="1"/>
          </p:nvPr>
        </p:nvSpPr>
        <p:spPr>
          <a:xfrm>
            <a:off x="6633250" y="2453216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15 minut </a:t>
            </a:r>
            <a:br>
              <a:rPr lang="pl-PL" sz="1800"/>
            </a:br>
            <a:br>
              <a:rPr lang="pl-PL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10 minut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8bce51329c_0_1012"/>
          <p:cNvSpPr txBox="1">
            <a:spLocks noGrp="1"/>
          </p:cNvSpPr>
          <p:nvPr>
            <p:ph type="title"/>
          </p:nvPr>
        </p:nvSpPr>
        <p:spPr>
          <a:xfrm>
            <a:off x="838200" y="52265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200"/>
              <a:t>Diagnozę kończy wyzwanie projektowe (problem statement)</a:t>
            </a:r>
            <a:endParaRPr sz="4200"/>
          </a:p>
        </p:txBody>
      </p:sp>
      <p:sp>
        <p:nvSpPr>
          <p:cNvPr id="471" name="Google Shape;471;g38bce51329c_0_1012"/>
          <p:cNvSpPr txBox="1">
            <a:spLocks noGrp="1"/>
          </p:cNvSpPr>
          <p:nvPr>
            <p:ph type="body" idx="1"/>
          </p:nvPr>
        </p:nvSpPr>
        <p:spPr>
          <a:xfrm>
            <a:off x="838200" y="1983158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Wyzwanie ukierunkowuje nasze myślenie przed procesem kreatywnym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Jest formułowane w sposób otwierający na możliwości, pozytywnym językiem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Zamienia potrzebę w marzenie (odchodzimy od myślenia problemami, ograniczeniami)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Wzmacnia myślenie zespołowe i angażuje do współpracy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bce51329c_0_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AGENDA - Dzień 2</a:t>
            </a:r>
            <a:endParaRPr dirty="0"/>
          </a:p>
        </p:txBody>
      </p:sp>
      <p:sp>
        <p:nvSpPr>
          <p:cNvPr id="212" name="Google Shape;212;g38bce51329c_0_1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780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l-PL" sz="1800" dirty="0"/>
              <a:t>Cel: Wypracowanie zrównoważonych inicjatyw angażujących społeczność uczelni z wykorzystaniem </a:t>
            </a:r>
            <a:r>
              <a:rPr lang="pl-PL" sz="1800" b="1" dirty="0"/>
              <a:t>metody </a:t>
            </a:r>
            <a:r>
              <a:rPr lang="en-AU" sz="1800" b="1" noProof="0" dirty="0"/>
              <a:t>Design Thinking</a:t>
            </a:r>
            <a:r>
              <a:rPr lang="pl-PL" sz="1800" b="1" dirty="0"/>
              <a:t>.</a:t>
            </a:r>
            <a:endParaRPr sz="1800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l-PL" sz="1800" dirty="0"/>
              <a:t>9:00–10:45 – Wprowadzenie, podział na grupy, </a:t>
            </a:r>
            <a:br>
              <a:rPr lang="pl-PL" sz="1800" dirty="0"/>
            </a:br>
            <a:r>
              <a:rPr lang="pl-PL" sz="1800" dirty="0" err="1"/>
              <a:t>Empatyzacja</a:t>
            </a:r>
            <a:r>
              <a:rPr lang="pl-PL" sz="1800" dirty="0"/>
              <a:t> – poznanie potrzeb i barier użytkowników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</a:t>
            </a:r>
            <a:r>
              <a:rPr lang="pl-PL" sz="1800" dirty="0">
                <a:solidFill>
                  <a:srgbClr val="C5521C"/>
                </a:solidFill>
              </a:rPr>
              <a:t>10:45–11:00 – Przerwa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11:15–13:15 – Definiowanie wyzwań i Generowanie pomysłów – burza mózgów, wybór koncepcji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>
                <a:solidFill>
                  <a:srgbClr val="C5521C"/>
                </a:solidFill>
              </a:rPr>
              <a:t> 13:15–13:30 – Przerwa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13:30–15:30 – Prototypowanie i prezentacja rozwiązań, feedback, wybór najlepszych pomysłów.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Podsumowanie, refleksja, test ex-post i ankieta ewaluacyjna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endParaRPr sz="324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8bce51329c_0_8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Formuła wyzwania</a:t>
            </a:r>
            <a:endParaRPr/>
          </a:p>
        </p:txBody>
      </p:sp>
      <p:sp>
        <p:nvSpPr>
          <p:cNvPr id="478" name="Google Shape;478;g38bce51329c_0_8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38bce51329c_0_830"/>
          <p:cNvSpPr txBox="1"/>
          <p:nvPr/>
        </p:nvSpPr>
        <p:spPr>
          <a:xfrm>
            <a:off x="1186550" y="2272625"/>
            <a:ext cx="9475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 moglibyśmy pomóc ………………(imię persony)............. </a:t>
            </a:r>
            <a:b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……..(potrzeba)..............................................................................., </a:t>
            </a: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 aby ……………(METAFORA/PORÓWNANIE)...............?</a:t>
            </a: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8bce51329c_0_8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Wyzwanie  - przykłady</a:t>
            </a:r>
            <a:endParaRPr/>
          </a:p>
        </p:txBody>
      </p:sp>
      <p:sp>
        <p:nvSpPr>
          <p:cNvPr id="486" name="Google Shape;486;g38bce51329c_0_8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POMÓC ARLECIE PANOWAĆ NAD SWOIM KALENDARZEM, TAK ABY CZUŁA SIĘ JAK KONTROLERKA LOTÓW?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POMÓC SĄSIADOM ZORGANIZOWAĆ MIEJSCE DO SEGREGACJI, TAK ABY UWIERZYLI ŻE ICH PRACA TO NIE KREW W PIACH?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POMÓC LOKALNYM SPOŁECZNOŚCIOM UŁATWIĆ WYMIANĘ RZADKO UŻYWANYCH RZECZY, ŻEBY BYŁO TO PROSTE JAK POŻYCZENIE SOLI OD SĄSIADA?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ZACHĘCIĆ KONSUMENTA DO ODDAWANIA ZAMIAST WYRZUCANIA, TAK ABY CZUŁ ŻE PRZEKAZUJE PAŁECZKĘ W SZTAFECIE?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8bce51329c_0_8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Kryteria dobrego wyzwania</a:t>
            </a:r>
            <a:endParaRPr/>
          </a:p>
        </p:txBody>
      </p:sp>
      <p:sp>
        <p:nvSpPr>
          <p:cNvPr id="493" name="Google Shape;493;g38bce51329c_0_8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atrakcyjne, chcemy nad nim pracować!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ambitne :)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związane z celem projektu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zapowiada kolejny etap - generowanie pomysłów!</a:t>
            </a:r>
            <a:endParaRPr sz="3400"/>
          </a:p>
        </p:txBody>
      </p:sp>
      <p:sp>
        <p:nvSpPr>
          <p:cNvPr id="494" name="Google Shape;494;g38bce51329c_0_8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4225" y="3362775"/>
            <a:ext cx="442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8bce51329c_0_853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4: </a:t>
            </a:r>
            <a:endParaRPr dirty="0"/>
          </a:p>
        </p:txBody>
      </p:sp>
      <p:sp>
        <p:nvSpPr>
          <p:cNvPr id="501" name="Google Shape;501;g38bce51329c_0_853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112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Zapiszcie wasze problem wyzwanie projektowe wg wzoru w odniesieniu do zdiagnozowanej wcześniej potrzeby.</a:t>
            </a:r>
            <a:endParaRPr sz="1800"/>
          </a:p>
        </p:txBody>
      </p:sp>
      <p:sp>
        <p:nvSpPr>
          <p:cNvPr id="502" name="Google Shape;502;g38bce51329c_0_8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38bce51329c_0_8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g38bce51329c_0_8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g38bce51329c_0_853"/>
          <p:cNvSpPr txBox="1">
            <a:spLocks noGrp="1"/>
          </p:cNvSpPr>
          <p:nvPr>
            <p:ph type="body" idx="1"/>
          </p:nvPr>
        </p:nvSpPr>
        <p:spPr>
          <a:xfrm>
            <a:off x="6633250" y="2109600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15 minut </a:t>
            </a:r>
            <a:br>
              <a:rPr lang="pl-PL" sz="1800"/>
            </a:b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8bce51329c_0_8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/>
              <a:t>Etap 3 Generowanie pomysłów</a:t>
            </a:r>
            <a:endParaRPr dirty="0"/>
          </a:p>
        </p:txBody>
      </p:sp>
      <p:sp>
        <p:nvSpPr>
          <p:cNvPr id="512" name="Google Shape;512;g38bce51329c_0_8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13" name="Google Shape;513;g38bce51329c_0_8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g38bce51329c_0_8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2575" y="588600"/>
            <a:ext cx="1434875" cy="14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8bce51329c_0_9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Burza mózgów - zasady</a:t>
            </a:r>
            <a:endParaRPr/>
          </a:p>
        </p:txBody>
      </p:sp>
      <p:sp>
        <p:nvSpPr>
          <p:cNvPr id="521" name="Google Shape;521;g38bce51329c_0_9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Każdy pomysł jest dobry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Zapisujemy wszystkie pomysły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Nie oceniamy 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1 pomysł = 1 karteczka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Idziemy na ilość!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Budujemy na skojarzeniach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Pomysły nie ogólne idee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Szalone pomysły są OKEJ!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8bce51329c_0_889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5: </a:t>
            </a:r>
            <a:endParaRPr dirty="0"/>
          </a:p>
        </p:txBody>
      </p:sp>
      <p:sp>
        <p:nvSpPr>
          <p:cNvPr id="528" name="Google Shape;528;g38bce51329c_0_889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118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800"/>
              <a:t>W grupach:</a:t>
            </a:r>
            <a:br>
              <a:rPr lang="pl-PL" sz="1800"/>
            </a:b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AutoNum type="arabicPeriod"/>
            </a:pPr>
            <a:r>
              <a:rPr lang="pl-PL" sz="1800" b="1"/>
              <a:t>Burza mózgów 1</a:t>
            </a:r>
            <a:r>
              <a:rPr lang="pl-PL" sz="1800"/>
              <a:t> </a:t>
            </a:r>
            <a:br>
              <a:rPr lang="pl-PL" sz="1800"/>
            </a:br>
            <a:r>
              <a:rPr lang="pl-PL" sz="1800"/>
              <a:t>Generujemy pomysły w odpowiedzi na zapisane wyzwanie</a:t>
            </a:r>
            <a:br>
              <a:rPr lang="pl-PL" sz="1800"/>
            </a:br>
            <a:r>
              <a:rPr lang="pl-PL" sz="1800"/>
              <a:t>									</a:t>
            </a:r>
            <a:br>
              <a:rPr lang="pl-PL" sz="1800"/>
            </a:br>
            <a:r>
              <a:rPr lang="pl-PL" sz="1800"/>
              <a:t>									- 3 min w ciszy</a:t>
            </a:r>
            <a:br>
              <a:rPr lang="pl-PL" sz="1800"/>
            </a:br>
            <a:r>
              <a:rPr lang="pl-PL" sz="1800"/>
              <a:t>									- 12 minut wszyscy razem</a:t>
            </a:r>
            <a:br>
              <a:rPr lang="pl-PL" sz="1800"/>
            </a:b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1800"/>
          </a:p>
        </p:txBody>
      </p:sp>
      <p:sp>
        <p:nvSpPr>
          <p:cNvPr id="529" name="Google Shape;529;g38bce51329c_0_8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38bce51329c_0_8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38bce51329c_0_8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bce51329c_0_927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6: </a:t>
            </a:r>
            <a:endParaRPr dirty="0"/>
          </a:p>
        </p:txBody>
      </p:sp>
      <p:sp>
        <p:nvSpPr>
          <p:cNvPr id="538" name="Google Shape;538;g38bce51329c_0_927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118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800"/>
              <a:t>W grupach:</a:t>
            </a:r>
            <a:br>
              <a:rPr lang="pl-PL" sz="1800"/>
            </a:b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AutoNum type="arabicPeriod"/>
            </a:pPr>
            <a:r>
              <a:rPr lang="pl-PL" sz="1800" b="1"/>
              <a:t>Selekcja pomysłów  - 2 pomysły</a:t>
            </a:r>
            <a:br>
              <a:rPr lang="pl-PL" sz="1800"/>
            </a:br>
            <a:r>
              <a:rPr lang="pl-PL" sz="1800"/>
              <a:t>									</a:t>
            </a:r>
            <a:br>
              <a:rPr lang="pl-PL" sz="1800"/>
            </a:br>
            <a:r>
              <a:rPr lang="pl-PL" sz="1800"/>
              <a:t>									- 3 min w ciszy</a:t>
            </a:r>
            <a:br>
              <a:rPr lang="pl-PL" sz="1800"/>
            </a:br>
            <a:r>
              <a:rPr lang="pl-PL" sz="1800"/>
              <a:t>									- 12 minut wszyscy razem</a:t>
            </a:r>
            <a:br>
              <a:rPr lang="pl-PL" sz="1800"/>
            </a:b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1800"/>
          </a:p>
        </p:txBody>
      </p:sp>
      <p:sp>
        <p:nvSpPr>
          <p:cNvPr id="539" name="Google Shape;539;g38bce51329c_0_9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38bce51329c_0_9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38bce51329c_0_9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6905fd2ba1_0_59"/>
          <p:cNvSpPr txBox="1">
            <a:spLocks noGrp="1"/>
          </p:cNvSpPr>
          <p:nvPr>
            <p:ph type="title"/>
          </p:nvPr>
        </p:nvSpPr>
        <p:spPr>
          <a:xfrm>
            <a:off x="838200" y="4223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Macierz selekcji</a:t>
            </a:r>
            <a:endParaRPr dirty="0"/>
          </a:p>
        </p:txBody>
      </p:sp>
      <p:sp>
        <p:nvSpPr>
          <p:cNvPr id="547" name="Google Shape;547;g36905fd2ba1_0_59"/>
          <p:cNvSpPr txBox="1"/>
          <p:nvPr/>
        </p:nvSpPr>
        <p:spPr>
          <a:xfrm>
            <a:off x="7043509" y="2353234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WOW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36905fd2ba1_0_59"/>
          <p:cNvSpPr txBox="1"/>
          <p:nvPr/>
        </p:nvSpPr>
        <p:spPr>
          <a:xfrm>
            <a:off x="4295673" y="2353219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NOW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36905fd2ba1_0_59"/>
          <p:cNvSpPr txBox="1"/>
          <p:nvPr/>
        </p:nvSpPr>
        <p:spPr>
          <a:xfrm>
            <a:off x="4206508" y="4655524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NO GO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6905fd2ba1_0_59"/>
          <p:cNvSpPr txBox="1"/>
          <p:nvPr/>
        </p:nvSpPr>
        <p:spPr>
          <a:xfrm>
            <a:off x="7043504" y="4700867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1" name="Google Shape;551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901386" y="3941687"/>
            <a:ext cx="6790500" cy="0"/>
          </a:xfrm>
          <a:prstGeom prst="straightConnector1">
            <a:avLst/>
          </a:prstGeom>
          <a:noFill/>
          <a:ln w="24575" cap="flat" cmpd="sng">
            <a:solidFill>
              <a:srgbClr val="A6D3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28899" y="1748100"/>
            <a:ext cx="28200" cy="4177500"/>
          </a:xfrm>
          <a:prstGeom prst="straightConnector1">
            <a:avLst/>
          </a:prstGeom>
          <a:noFill/>
          <a:ln w="24575" cap="flat" cmpd="sng">
            <a:solidFill>
              <a:srgbClr val="A6D3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85049" y="1970175"/>
            <a:ext cx="28200" cy="4177500"/>
          </a:xfrm>
          <a:prstGeom prst="straightConnector1">
            <a:avLst/>
          </a:prstGeom>
          <a:noFill/>
          <a:ln w="24575" cap="flat" cmpd="sng">
            <a:solidFill>
              <a:srgbClr val="0052AF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555" name="Google Shape;555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753608" y="6109346"/>
            <a:ext cx="6938400" cy="38400"/>
          </a:xfrm>
          <a:prstGeom prst="straightConnector1">
            <a:avLst/>
          </a:prstGeom>
          <a:noFill/>
          <a:ln w="24575" cap="flat" cmpd="sng">
            <a:solidFill>
              <a:srgbClr val="0052AF"/>
            </a:solidFill>
            <a:prstDash val="solid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8bce51329c_0_8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/>
              <a:t>Etap 4 Prototypowanie</a:t>
            </a:r>
            <a:endParaRPr/>
          </a:p>
        </p:txBody>
      </p:sp>
      <p:sp>
        <p:nvSpPr>
          <p:cNvPr id="562" name="Google Shape;562;g38bce51329c_0_8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63" name="Google Shape;563;g38bce51329c_0_8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g38bce51329c_0_8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2625" y="486425"/>
            <a:ext cx="1664825" cy="16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bce51329c_0_2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-PL" dirty="0"/>
              <a:t>Metoda Design </a:t>
            </a:r>
            <a:r>
              <a:rPr lang="pl-PL" dirty="0" err="1"/>
              <a:t>Thinking</a:t>
            </a:r>
            <a:endParaRPr dirty="0"/>
          </a:p>
        </p:txBody>
      </p:sp>
      <p:sp>
        <p:nvSpPr>
          <p:cNvPr id="219" name="Google Shape;219;g38bce51329c_0_2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l-PL"/>
              <a:t>Wprowadzenie</a:t>
            </a:r>
            <a:endParaRPr/>
          </a:p>
        </p:txBody>
      </p:sp>
      <p:sp>
        <p:nvSpPr>
          <p:cNvPr id="220" name="Google Shape;220;g38bce51329c_0_2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bce51329c_0_9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Prototypowanie</a:t>
            </a:r>
            <a:endParaRPr/>
          </a:p>
        </p:txBody>
      </p:sp>
      <p:sp>
        <p:nvSpPr>
          <p:cNvPr id="571" name="Google Shape;571;g38bce51329c_0_9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2500"/>
              <a:t>Cel: </a:t>
            </a: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2500"/>
              <a:t>rozwinięcie pomysłów wybranych podczas selekcji, sprawdzenie ich potencjału</a:t>
            </a: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 Light"/>
              <a:buChar char="●"/>
            </a:pPr>
            <a:r>
              <a:rPr lang="pl-PL" sz="2500"/>
              <a:t>Pytanie tego etapu to: </a:t>
            </a:r>
            <a:r>
              <a:rPr lang="pl-PL" sz="2500" b="1" i="1"/>
              <a:t>Co jest głównym wyróżnikiem tego pomysłu? </a:t>
            </a:r>
            <a:endParaRPr sz="2500" b="1" i="1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Niech pomysł mówi sam za siebie!</a:t>
            </a: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Najlepszy prototyp: w minutę za złotówkę, czyli szybko, tanio i niechlujnie.</a:t>
            </a: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Tworzenie prototypów pozwala SZYBCIEJ osiągnąć rezultat.</a:t>
            </a: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Rodzaje prototypów – makieta, scenka, rysunek lub mix!</a:t>
            </a: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3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6905fd2ba1_0_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Forma prototypu?</a:t>
            </a:r>
            <a:endParaRPr/>
          </a:p>
        </p:txBody>
      </p:sp>
      <p:sp>
        <p:nvSpPr>
          <p:cNvPr id="578" name="Google Shape;578;g36905fd2ba1_0_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/>
              <a:t>Rozwinięcie pomysłu w formie prototypu, które mogą mieć formę: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Zarysu kampanii informacyjnej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Pilotażowego programu benefitów (np. za dojazdy rowerem, rezygnację z plastiku)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Procedury „zielonego biura”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Aplikacji, tablicy ogłoszeń, fizycznej przestrzeni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Tworzenie plakatu, storyboardu, makiety, szkicu procesu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8bce51329c_0_898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600" dirty="0"/>
              <a:t>ZADANIE 7: </a:t>
            </a:r>
            <a:endParaRPr sz="3600" dirty="0"/>
          </a:p>
        </p:txBody>
      </p:sp>
      <p:sp>
        <p:nvSpPr>
          <p:cNvPr id="585" name="Google Shape;585;g38bce51329c_0_898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211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2200"/>
              <a:t>W grupach:</a:t>
            </a:r>
            <a:br>
              <a:rPr lang="pl-PL" sz="2200"/>
            </a:b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pl-PL" sz="2200"/>
              <a:t>Przygotujcie  prototypy do 2-ch wybranych pomysłów </a:t>
            </a:r>
            <a:endParaRPr sz="2200"/>
          </a:p>
          <a:p>
            <a:pPr marL="5029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pl-PL" sz="2200"/>
              <a:t>15 minut </a:t>
            </a:r>
            <a:endParaRPr sz="22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pl-PL" sz="2200"/>
            </a:b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pl-PL" sz="2200"/>
              <a:t>Prezentacja prototypów na forum</a:t>
            </a:r>
            <a:br>
              <a:rPr lang="pl-PL" sz="2200"/>
            </a:br>
            <a:r>
              <a:rPr lang="pl-PL" sz="2200"/>
              <a:t>							- 3 minuty na 2 prototypy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200"/>
          </a:p>
        </p:txBody>
      </p:sp>
      <p:sp>
        <p:nvSpPr>
          <p:cNvPr id="586" name="Google Shape;586;g38bce51329c_0_8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587" name="Google Shape;587;g38bce51329c_0_8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588" name="Google Shape;588;g38bce51329c_0_8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bce51329c_0_88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/>
              <a:t>Etap 5 Testowanie</a:t>
            </a:r>
            <a:endParaRPr/>
          </a:p>
        </p:txBody>
      </p:sp>
      <p:sp>
        <p:nvSpPr>
          <p:cNvPr id="595" name="Google Shape;595;g38bce51329c_0_88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96" name="Google Shape;596;g38bce51329c_0_8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g38bce51329c_0_8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9450" y="835850"/>
            <a:ext cx="20418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38bce51329c_0_8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2550" y="480275"/>
            <a:ext cx="1244900" cy="12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bce51329c_0_9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Testowanie</a:t>
            </a:r>
            <a:endParaRPr/>
          </a:p>
        </p:txBody>
      </p:sp>
      <p:sp>
        <p:nvSpPr>
          <p:cNvPr id="605" name="Google Shape;605;g38bce51329c_0_9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-PL" sz="2437"/>
              <a:t>Cel: rozwijamy pomysł słuchając odbiorcę</a:t>
            </a: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nie bronimy swoich pomysłów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uważnie słuchamy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nie analizujemy ocen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wiemy co chcemy sprawdzić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ulepszamy po sesji testowania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zapisujemy wszystkie uwagi!</a:t>
            </a: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6905fd2ba1_0_79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600" dirty="0"/>
              <a:t>ZADANIE 8: </a:t>
            </a:r>
            <a:endParaRPr sz="3600" dirty="0"/>
          </a:p>
        </p:txBody>
      </p:sp>
      <p:sp>
        <p:nvSpPr>
          <p:cNvPr id="612" name="Google Shape;612;g36905fd2ba1_0_79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211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800"/>
              <a:t>W grupach: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Każda grupa ma 3 minuty na prezentację swojego rozwiązania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Pozostali uczestnicy dają konstruktywny feedback (metoda: + / Δ – co dobrego, co do poprawy)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Głosowanie (np. karteczki, kropki) na najciekawszy pomysł do wdrożenia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/>
              <a:t> Efekt: wybór 1–2 rozwiązań, które mogłyby zostać pilotażowo wdrożone na uczelni</a:t>
            </a:r>
            <a:br>
              <a:rPr lang="pl-PL" sz="2200"/>
            </a:b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200"/>
          </a:p>
        </p:txBody>
      </p:sp>
      <p:sp>
        <p:nvSpPr>
          <p:cNvPr id="613" name="Google Shape;613;g36905fd2ba1_0_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614" name="Google Shape;614;g36905fd2ba1_0_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615" name="Google Shape;615;g36905fd2ba1_0_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6905fd2ba1_0_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400"/>
              <a:t>Podsumowanie szkolenia</a:t>
            </a:r>
            <a:endParaRPr sz="3400"/>
          </a:p>
        </p:txBody>
      </p:sp>
      <p:sp>
        <p:nvSpPr>
          <p:cNvPr id="622" name="Google Shape;622;g36905fd2ba1_0_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600"/>
              <a:t>●	Refleksja indywidualna i grupowa: co wynieśliśmy z warsztatu?</a:t>
            </a: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600"/>
              <a:t>●	Jakie działania mogą zostać przeniesione do strategii uczelni / wdrożone pilotażowo?</a:t>
            </a: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600" b="1"/>
              <a:t>Czy są jakieś pytania?</a:t>
            </a:r>
            <a:endParaRPr sz="26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75" y="5905037"/>
            <a:ext cx="1188825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3896" y="2898648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8221" y="2893983"/>
            <a:ext cx="31432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"/>
          <p:cNvSpPr/>
          <p:nvPr/>
        </p:nvSpPr>
        <p:spPr>
          <a:xfrm>
            <a:off x="1427542" y="3036585"/>
            <a:ext cx="1010244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pl-PL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pl-PL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 4.0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Materiał jest udostępniony na licencji Creative </a:t>
            </a:r>
            <a:r>
              <a:rPr lang="pl-PL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Commons</a:t>
            </a:r>
            <a:r>
              <a:rPr lang="pl-PL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Uznanie autorstwa CC BY 4.0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1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https://creativecommons.org/licenses/by/4.0/deed.pl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pl-PL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Materiał opracowany w związku z realizacją </a:t>
            </a:r>
            <a:r>
              <a:rPr lang="pl-PL" sz="11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projektu </a:t>
            </a:r>
            <a:r>
              <a:rPr lang="pl-PL" sz="11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GreenTechEducation</a:t>
            </a:r>
            <a:r>
              <a:rPr lang="pl-PL" sz="1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– SGGW dla gospodarki przyszłości</a:t>
            </a:r>
            <a:r>
              <a:rPr lang="en-US" sz="1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” nr </a:t>
            </a:r>
            <a:r>
              <a:rPr lang="pl-PL" sz="11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FERS.01.05-IP.08-0330/23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"/>
          <p:cNvSpPr>
            <a:spLocks noGrp="1"/>
          </p:cNvSpPr>
          <p:nvPr>
            <p:ph type="title" idx="4294967295"/>
          </p:nvPr>
        </p:nvSpPr>
        <p:spPr>
          <a:xfrm>
            <a:off x="1427542" y="2270892"/>
            <a:ext cx="8444100" cy="55410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Dziękuję!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Agata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Miryn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-Sienkiewicz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bce51329c_0_9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O metodzie słów kilka (1)</a:t>
            </a:r>
            <a:endParaRPr dirty="0"/>
          </a:p>
        </p:txBody>
      </p:sp>
      <p:sp>
        <p:nvSpPr>
          <p:cNvPr id="227" name="Google Shape;227;g38bce51329c_0_9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2400" dirty="0">
                <a:highlight>
                  <a:srgbClr val="FFFFFF"/>
                </a:highlight>
              </a:rPr>
              <a:t>Design </a:t>
            </a:r>
            <a:r>
              <a:rPr lang="pl-PL" sz="2400" dirty="0" err="1">
                <a:highlight>
                  <a:srgbClr val="FFFFFF"/>
                </a:highlight>
              </a:rPr>
              <a:t>Thinking</a:t>
            </a:r>
            <a:r>
              <a:rPr lang="pl-PL" sz="2400" dirty="0">
                <a:highlight>
                  <a:srgbClr val="FFFFFF"/>
                </a:highlight>
              </a:rPr>
              <a:t>  to usystematyzowane podejście do procesu innowacji.</a:t>
            </a:r>
            <a:r>
              <a:rPr lang="pl-PL" sz="2400" dirty="0"/>
              <a:t> To sposób rozwiązywania problemów biznesowych oparta o </a:t>
            </a:r>
            <a:r>
              <a:rPr lang="pl-PL" sz="2400" b="1" dirty="0">
                <a:solidFill>
                  <a:srgbClr val="C5521C"/>
                </a:solidFill>
              </a:rPr>
              <a:t>pogłębione zrozumienie potrzeb </a:t>
            </a:r>
            <a:r>
              <a:rPr lang="pl-PL" sz="2400" dirty="0"/>
              <a:t>odbiorcy i problemu, bazujący na </a:t>
            </a:r>
            <a:r>
              <a:rPr lang="pl-PL" sz="2400" b="1" dirty="0">
                <a:solidFill>
                  <a:srgbClr val="C5521C"/>
                </a:solidFill>
              </a:rPr>
              <a:t>interdyscyplinarności </a:t>
            </a:r>
            <a:r>
              <a:rPr lang="pl-PL" sz="2400" dirty="0"/>
              <a:t>i </a:t>
            </a:r>
            <a:r>
              <a:rPr lang="pl-PL" sz="2400" b="1" dirty="0">
                <a:solidFill>
                  <a:srgbClr val="C5521C"/>
                </a:solidFill>
              </a:rPr>
              <a:t>współpracy </a:t>
            </a:r>
            <a:r>
              <a:rPr lang="pl-PL" sz="2400" dirty="0"/>
              <a:t>zespołowej.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Z rodziny metod Creative Problem </a:t>
            </a:r>
            <a:r>
              <a:rPr lang="pl-PL" sz="2400" dirty="0" err="1"/>
              <a:t>Solving</a:t>
            </a:r>
            <a:r>
              <a:rPr lang="pl-PL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Lubi złożone problemy - </a:t>
            </a:r>
            <a:r>
              <a:rPr lang="pl-PL" sz="2400" b="1" dirty="0" err="1">
                <a:solidFill>
                  <a:srgbClr val="C5521C"/>
                </a:solidFill>
              </a:rPr>
              <a:t>wicked</a:t>
            </a:r>
            <a:r>
              <a:rPr lang="pl-PL" sz="2400" b="1" dirty="0">
                <a:solidFill>
                  <a:srgbClr val="C5521C"/>
                </a:solidFill>
              </a:rPr>
              <a:t> </a:t>
            </a:r>
            <a:r>
              <a:rPr lang="pl-PL" sz="2400" b="1" dirty="0" err="1">
                <a:solidFill>
                  <a:srgbClr val="C5521C"/>
                </a:solidFill>
              </a:rPr>
              <a:t>problems</a:t>
            </a:r>
            <a:r>
              <a:rPr lang="pl-PL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Dąży do innowacyjności.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Wyzwala kreatywność.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bce51329c_0_10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O metodzie słów kilka (2)</a:t>
            </a:r>
            <a:endParaRPr dirty="0"/>
          </a:p>
        </p:txBody>
      </p:sp>
      <p:sp>
        <p:nvSpPr>
          <p:cNvPr id="234" name="Google Shape;234;g38bce51329c_0_10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Powstała na styku wzornictwa (design) oraz branży IT ( Dawid Kelly/ Hasso Plattner). W 1987 r. Peter Rowes wydał książkę pod tytułem Design Thinking, jako pierwszy użył tej nazwy i posłużył się nią w literaturze naukowej. Rozwijana intensywnie na początku lat 2000 na Uniwersytecie Stanforda - wydział </a:t>
            </a:r>
            <a:r>
              <a:rPr lang="pl-PL" b="1"/>
              <a:t>d.school </a:t>
            </a:r>
            <a:r>
              <a:rPr lang="pl-PL"/>
              <a:t>(od 2004 roku). </a:t>
            </a:r>
            <a:endParaRPr/>
          </a:p>
        </p:txBody>
      </p:sp>
      <p:pic>
        <p:nvPicPr>
          <p:cNvPr id="235" name="Google Shape;235;g38bce51329c_0_10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345" y="3846813"/>
            <a:ext cx="1875675" cy="25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8bce51329c_0_1053"/>
          <p:cNvSpPr txBox="1"/>
          <p:nvPr/>
        </p:nvSpPr>
        <p:spPr>
          <a:xfrm>
            <a:off x="6032000" y="487020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/>
                <a:ea typeface="Calibri"/>
                <a:cs typeface="Calibri"/>
                <a:sym typeface="Calibri"/>
              </a:rPr>
              <a:t>David Kelly jest założycielem Stanford d.school – Instytutu Projektowania Hasso Plattnera na Uniwersytecie Stanforda. Jest również założycielem i prezesem </a:t>
            </a: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IDEO</a:t>
            </a:r>
            <a:r>
              <a:rPr lang="pl-PL">
                <a:latin typeface="Calibri"/>
                <a:ea typeface="Calibri"/>
                <a:cs typeface="Calibri"/>
                <a:sym typeface="Calibri"/>
              </a:rPr>
              <a:t>, renomowanej globalnej firmy projektowej.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38bce51329c_0_10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5875" y="4513575"/>
            <a:ext cx="3079823" cy="173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bce51329c_0_10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Design </a:t>
            </a:r>
            <a:r>
              <a:rPr lang="pl-PL" dirty="0" err="1"/>
              <a:t>thinking</a:t>
            </a:r>
            <a:r>
              <a:rPr lang="pl-PL" dirty="0"/>
              <a:t> </a:t>
            </a:r>
            <a:r>
              <a:rPr lang="pl-PL" dirty="0" err="1"/>
              <a:t>mindset</a:t>
            </a:r>
            <a:endParaRPr dirty="0"/>
          </a:p>
        </p:txBody>
      </p:sp>
      <p:sp>
        <p:nvSpPr>
          <p:cNvPr id="243" name="Google Shape;243;g38bce51329c_0_1044"/>
          <p:cNvSpPr txBox="1">
            <a:spLocks noGrp="1"/>
          </p:cNvSpPr>
          <p:nvPr>
            <p:ph type="body" idx="1"/>
          </p:nvPr>
        </p:nvSpPr>
        <p:spPr>
          <a:xfrm>
            <a:off x="838200" y="1739721"/>
            <a:ext cx="10515600" cy="47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CZŁOWIEK W CENTRUM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Koncentrujemy się na człowieku, praktykujemy empatię i jesteśmy uważni, badając jego/jej potrzeby.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NAPĘDZANI CIEKAWOŚCIĄ 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Jesteśmy ciekawi, otwarci, stale zadajemy pytania „dlaczego” i zmieniamy perspektywę, aby spojrzeć na rzeczy z różnych stron.</a:t>
            </a:r>
            <a:r>
              <a:rPr lang="pl-PL" sz="1800" b="1"/>
              <a:t> </a:t>
            </a:r>
            <a:r>
              <a:rPr lang="pl-PL" sz="1800"/>
              <a:t>Oduczamy się.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DEMOKRATYCZNY SPOSÓB PRACY 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Różne perspektywy, każdy głos się liczy, doceniamy siłę różnorodności. Siła pracy zespołowej.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EKSPERYMENTOWANIE I ITERACYJNOŚĆ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Budujemy i testujemy prototypy iteracyjnie, aby zrozumieć, uczyć się i rozwiązywać problemy w kontekście użytkownika. Tworzymy bezpieczną przestrzeń na błędy. Fail faster.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WIZUALIZACJA 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Używamy historii, wizualizacji i prostego języka, aby dzielić się naszymi odkryciami z zespołem lub tworzyć jasną propozycję wartości dla naszych użytkowników. Działamy, nie myślimy</a:t>
            </a:r>
            <a:endParaRPr sz="1800"/>
          </a:p>
        </p:txBody>
      </p:sp>
      <p:sp>
        <p:nvSpPr>
          <p:cNvPr id="245" name="Google Shape;245;g38bce51329c_0_1044"/>
          <p:cNvSpPr txBox="1"/>
          <p:nvPr/>
        </p:nvSpPr>
        <p:spPr>
          <a:xfrm>
            <a:off x="6820031" y="6320000"/>
            <a:ext cx="6017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Na bazie</a:t>
            </a:r>
            <a:r>
              <a:rPr lang="pl-PL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l-PL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Design Thinking Toolbox</a:t>
            </a: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pl-PL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Lewrick, Link, Leifer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bce51329c_0_332"/>
          <p:cNvSpPr txBox="1">
            <a:spLocks noGrp="1"/>
          </p:cNvSpPr>
          <p:nvPr>
            <p:ph type="title" idx="4294967295"/>
          </p:nvPr>
        </p:nvSpPr>
        <p:spPr>
          <a:xfrm>
            <a:off x="2637054" y="677157"/>
            <a:ext cx="9049200" cy="31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6"/>
              <a:buFont typeface="Arial"/>
              <a:buNone/>
              <a:tabLst/>
              <a:defRPr/>
            </a:pPr>
            <a:r>
              <a:rPr kumimoji="0" lang="pl-PL" sz="42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Etapy procesu design </a:t>
            </a:r>
            <a:r>
              <a:rPr kumimoji="0" lang="pl-PL" sz="427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kumimoji="0" lang="pl-PL" sz="427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8bce51329c_0_332"/>
          <p:cNvSpPr/>
          <p:nvPr/>
        </p:nvSpPr>
        <p:spPr>
          <a:xfrm>
            <a:off x="875700" y="3341712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A6D3FF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4"/>
              <a:buFont typeface="Arial"/>
              <a:buNone/>
            </a:pPr>
            <a:r>
              <a:rPr lang="pl-PL" sz="2593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EMPATIA</a:t>
            </a:r>
            <a:endParaRPr sz="2593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8bce51329c_0_332"/>
          <p:cNvSpPr/>
          <p:nvPr/>
        </p:nvSpPr>
        <p:spPr>
          <a:xfrm>
            <a:off x="2888531" y="1763264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0052AF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218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DIAGNOZA</a:t>
            </a:r>
            <a:endParaRPr sz="218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218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POTRZEB</a:t>
            </a:r>
            <a:endParaRPr sz="218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8bce51329c_0_332"/>
          <p:cNvSpPr/>
          <p:nvPr/>
        </p:nvSpPr>
        <p:spPr>
          <a:xfrm>
            <a:off x="5039202" y="3063684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002073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2"/>
              <a:buFont typeface="Arial"/>
              <a:buNone/>
            </a:pPr>
            <a:r>
              <a:rPr lang="pl-PL" sz="158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GENEROWANIE </a:t>
            </a:r>
            <a:endParaRPr sz="1582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2"/>
              <a:buFont typeface="Arial"/>
              <a:buNone/>
            </a:pPr>
            <a:r>
              <a:rPr lang="pl-PL" sz="158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POMYSŁÓW</a:t>
            </a:r>
            <a:endParaRPr sz="1582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8bce51329c_0_332"/>
          <p:cNvSpPr/>
          <p:nvPr/>
        </p:nvSpPr>
        <p:spPr>
          <a:xfrm>
            <a:off x="7311580" y="2261001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C5521C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218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PROTOTYPOWANIE</a:t>
            </a:r>
            <a:endParaRPr sz="218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8bce51329c_0_332"/>
          <p:cNvSpPr/>
          <p:nvPr/>
        </p:nvSpPr>
        <p:spPr>
          <a:xfrm>
            <a:off x="8931422" y="3946480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FFAB40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1987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TESTOWANIE</a:t>
            </a:r>
            <a:endParaRPr sz="1987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8bce51329c_0_332"/>
          <p:cNvSpPr txBox="1"/>
          <p:nvPr/>
        </p:nvSpPr>
        <p:spPr>
          <a:xfrm>
            <a:off x="3947043" y="6059104"/>
            <a:ext cx="10849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675" tIns="123675" rIns="123675" bIns="123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3"/>
              <a:buFont typeface="Arial"/>
              <a:buNone/>
            </a:pPr>
            <a:r>
              <a:rPr lang="pl-PL" sz="2223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Według d.school, Uniwersytet Stanford</a:t>
            </a:r>
            <a:endParaRPr sz="2223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g36caf7a3aa8_0_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797" y="4938277"/>
            <a:ext cx="3078062" cy="1082799"/>
            <a:chOff x="6227813" y="0"/>
            <a:chExt cx="5964081" cy="2098042"/>
          </a:xfrm>
        </p:grpSpPr>
        <p:sp>
          <p:nvSpPr>
            <p:cNvPr id="264" name="Google Shape;264;g36caf7a3aa8_0_105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g36caf7a3aa8_0_105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266" name="Google Shape;266;g36caf7a3aa8_0_105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g36caf7a3aa8_0_105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g36caf7a3aa8_0_105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9" name="Google Shape;269;g36caf7a3aa8_0_105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70" name="Google Shape;270;g36caf7a3aa8_0_1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g36caf7a3aa8_0_105"/>
          <p:cNvSpPr txBox="1">
            <a:spLocks noGrp="1"/>
          </p:cNvSpPr>
          <p:nvPr>
            <p:ph type="title"/>
          </p:nvPr>
        </p:nvSpPr>
        <p:spPr>
          <a:xfrm>
            <a:off x="1164775" y="38666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200"/>
              <a:t>Inspiracje</a:t>
            </a:r>
            <a:endParaRPr sz="5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2217</Words>
  <Application>Microsoft Office PowerPoint</Application>
  <PresentationFormat>Panoramiczny</PresentationFormat>
  <Paragraphs>307</Paragraphs>
  <Slides>47</Slides>
  <Notes>47</Notes>
  <HiddenSlides>2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47</vt:i4>
      </vt:variant>
    </vt:vector>
  </HeadingPairs>
  <TitlesOfParts>
    <vt:vector size="55" baseType="lpstr">
      <vt:lpstr>Arial</vt:lpstr>
      <vt:lpstr>Calibri</vt:lpstr>
      <vt:lpstr>Lato Light</vt:lpstr>
      <vt:lpstr>Open Sans</vt:lpstr>
      <vt:lpstr>Domine</vt:lpstr>
      <vt:lpstr>Times New Roman</vt:lpstr>
      <vt:lpstr>Motyw pakietu Office</vt:lpstr>
      <vt:lpstr>Motyw pakietu Office</vt:lpstr>
      <vt:lpstr>GreenTechEducation  - SGGW dla gospodarki przyszłości</vt:lpstr>
      <vt:lpstr>Integrowanie zasad zrównoważonego rozwoju na uczelni wyższej</vt:lpstr>
      <vt:lpstr>AGENDA - Dzień 2</vt:lpstr>
      <vt:lpstr>Metoda Design Thinking</vt:lpstr>
      <vt:lpstr>O metodzie słów kilka (1)</vt:lpstr>
      <vt:lpstr>O metodzie słów kilka (2)</vt:lpstr>
      <vt:lpstr>Design thinking mindset</vt:lpstr>
      <vt:lpstr>Etapy procesu design thinking</vt:lpstr>
      <vt:lpstr>Inspiracje</vt:lpstr>
      <vt:lpstr>Capannori</vt:lpstr>
      <vt:lpstr>Zrównoważone osiedle |  Amsterdam</vt:lpstr>
      <vt:lpstr>The GOOD Kitchen</vt:lpstr>
      <vt:lpstr>WYZWANIE DNIA</vt:lpstr>
      <vt:lpstr>Podział na zespoły i integracja</vt:lpstr>
      <vt:lpstr>Etap 1 Empatia</vt:lpstr>
      <vt:lpstr>EMPATIA (UNDERSTAND)</vt:lpstr>
      <vt:lpstr>Narzędzie: Rozmowa - wywiad pogłębiony</vt:lpstr>
      <vt:lpstr>Co pomoże? (1)</vt:lpstr>
      <vt:lpstr>Co pomoże? (2)</vt:lpstr>
      <vt:lpstr>Mapa empatii</vt:lpstr>
      <vt:lpstr>ZADANIE: </vt:lpstr>
      <vt:lpstr>ZADANIE 2: </vt:lpstr>
      <vt:lpstr>Etap 2 Diagnoza potrzeb</vt:lpstr>
      <vt:lpstr>Diagnoza potrzeb</vt:lpstr>
      <vt:lpstr>Potrzeby - cytat</vt:lpstr>
      <vt:lpstr>Uwaga </vt:lpstr>
      <vt:lpstr>Kryteria dobrej potrzeby</vt:lpstr>
      <vt:lpstr>ZADANIE 3: </vt:lpstr>
      <vt:lpstr>Diagnozę kończy wyzwanie projektowe (problem statement)</vt:lpstr>
      <vt:lpstr>Formuła wyzwania</vt:lpstr>
      <vt:lpstr>Wyzwanie  - przykłady</vt:lpstr>
      <vt:lpstr>Kryteria dobrego wyzwania</vt:lpstr>
      <vt:lpstr>ZADANIE 4: </vt:lpstr>
      <vt:lpstr>Etap 3 Generowanie pomysłów</vt:lpstr>
      <vt:lpstr>Burza mózgów - zasady</vt:lpstr>
      <vt:lpstr>ZADANIE 5: </vt:lpstr>
      <vt:lpstr>ZADANIE 6: </vt:lpstr>
      <vt:lpstr>Macierz selekcji</vt:lpstr>
      <vt:lpstr>Etap 4 Prototypowanie</vt:lpstr>
      <vt:lpstr>Prototypowanie</vt:lpstr>
      <vt:lpstr>Forma prototypu?</vt:lpstr>
      <vt:lpstr>ZADANIE 7: </vt:lpstr>
      <vt:lpstr>Etap 5 Testowanie</vt:lpstr>
      <vt:lpstr>Testowanie</vt:lpstr>
      <vt:lpstr>ZADANIE 8: </vt:lpstr>
      <vt:lpstr>Podsumowanie szkolenia</vt:lpstr>
      <vt:lpstr>Dziękuję! Agata Miryn-Sienkiewicz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Maciej Czubiński</dc:creator>
  <cp:lastModifiedBy>Beata Celmer-Paszkowska</cp:lastModifiedBy>
  <cp:revision>4</cp:revision>
  <dcterms:created xsi:type="dcterms:W3CDTF">2024-02-02T12:47:31Z</dcterms:created>
  <dcterms:modified xsi:type="dcterms:W3CDTF">2026-06-16T08:44:34Z</dcterms:modified>
</cp:coreProperties>
</file>