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11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Lst>
  <p:sldSz cx="12192000" cy="6858000"/>
  <p:notesSz cx="6858000" cy="9144000"/>
  <p:embeddedFontLst>
    <p:embeddedFont>
      <p:font typeface="Caveat" panose="020B0604020202020204" charset="0"/>
      <p:regular r:id="rId111"/>
      <p:bold r:id="rId112"/>
    </p:embeddedFont>
    <p:embeddedFont>
      <p:font typeface="Georgia" panose="02040502050405020303" pitchFamily="18" charset="0"/>
      <p:regular r:id="rId113"/>
      <p:bold r:id="rId114"/>
      <p:italic r:id="rId115"/>
      <p:boldItalic r:id="rId116"/>
    </p:embeddedFont>
    <p:embeddedFont>
      <p:font typeface="Helvetica Neue" panose="020B0604020202020204" charset="0"/>
      <p:regular r:id="rId117"/>
      <p:bold r:id="rId118"/>
      <p:italic r:id="rId119"/>
      <p:boldItalic r:id="rId120"/>
    </p:embeddedFont>
    <p:embeddedFont>
      <p:font typeface="Lato" panose="020F0502020204030203" pitchFamily="34" charset="0"/>
      <p:regular r:id="rId121"/>
      <p:bold r:id="rId122"/>
      <p:italic r:id="rId123"/>
      <p:boldItalic r:id="rId124"/>
    </p:embeddedFont>
    <p:embeddedFont>
      <p:font typeface="Lato Light" panose="020F0502020204030203" pitchFamily="34" charset="0"/>
      <p:regular r:id="rId125"/>
      <p:bold r:id="rId126"/>
      <p:italic r:id="rId127"/>
      <p:boldItalic r:id="rId128"/>
    </p:embeddedFont>
    <p:embeddedFont>
      <p:font typeface="Montserrat Medium" panose="00000600000000000000" pitchFamily="2" charset="-18"/>
      <p:regular r:id="rId129"/>
      <p:italic r:id="rId130"/>
    </p:embeddedFont>
    <p:embeddedFont>
      <p:font typeface="Open Sans" panose="020B0606030504020204" pitchFamily="34" charset="0"/>
      <p:regular r:id="rId131"/>
      <p:bold r:id="rId132"/>
      <p:italic r:id="rId133"/>
      <p:boldItalic r:id="rId134"/>
    </p:embeddedFont>
    <p:embeddedFont>
      <p:font typeface="Open Sans Light" panose="020B0306030504020204" pitchFamily="34" charset="0"/>
      <p:regular r:id="rId135"/>
      <p:bold r:id="rId136"/>
      <p:italic r:id="rId137"/>
      <p:boldItalic r:id="rId138"/>
    </p:embeddedFont>
    <p:embeddedFont>
      <p:font typeface="Poppins" panose="00000500000000000000" pitchFamily="2" charset="-18"/>
      <p:regular r:id="rId139"/>
      <p:bold r:id="rId140"/>
      <p:italic r:id="rId141"/>
      <p:boldItalic r:id="rId142"/>
    </p:embeddedFont>
    <p:embeddedFont>
      <p:font typeface="Proxima Nova" panose="020B0604020202020204" charset="0"/>
      <p:regular r:id="rId143"/>
      <p:bold r:id="rId144"/>
      <p:italic r:id="rId145"/>
      <p:boldItalic r:id="rId146"/>
    </p:embeddedFont>
    <p:embeddedFont>
      <p:font typeface="Raleway" pitchFamily="2" charset="-18"/>
      <p:regular r:id="rId147"/>
      <p:bold r:id="rId148"/>
      <p:italic r:id="rId149"/>
      <p:bold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guide id="3" pos="553">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1" roundtripDataSignature="AMtx7miCc4If3azzzYK4RFRctvUhBSg9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C88E7-82BA-4FF6-BA84-735E3716728E}" v="384" dt="2026-05-28T10:01:57.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414" autoAdjust="0"/>
  </p:normalViewPr>
  <p:slideViewPr>
    <p:cSldViewPr snapToGrid="0">
      <p:cViewPr varScale="1">
        <p:scale>
          <a:sx n="102" d="100"/>
          <a:sy n="102" d="100"/>
        </p:scale>
        <p:origin x="132" y="270"/>
      </p:cViewPr>
      <p:guideLst>
        <p:guide orient="horz" pos="2137"/>
        <p:guide pos="3840"/>
        <p:guide pos="553"/>
      </p:guideLst>
    </p:cSldViewPr>
  </p:slideViewPr>
  <p:outlineViewPr>
    <p:cViewPr>
      <p:scale>
        <a:sx n="33" d="100"/>
        <a:sy n="33" d="100"/>
      </p:scale>
      <p:origin x="0" y="-123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28.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18.fntdata"/><Relationship Id="rId149" Type="http://schemas.openxmlformats.org/officeDocument/2006/relationships/font" Target="fonts/font39.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3.fntdata"/><Relationship Id="rId118" Type="http://schemas.openxmlformats.org/officeDocument/2006/relationships/font" Target="fonts/font8.fntdata"/><Relationship Id="rId134" Type="http://schemas.openxmlformats.org/officeDocument/2006/relationships/font" Target="fonts/font24.fntdata"/><Relationship Id="rId139" Type="http://schemas.openxmlformats.org/officeDocument/2006/relationships/font" Target="fonts/font29.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40.fntdata"/><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4.fntdata"/><Relationship Id="rId129" Type="http://schemas.openxmlformats.org/officeDocument/2006/relationships/font" Target="fonts/font1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30.fntdata"/><Relationship Id="rId14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0.fntdata"/><Relationship Id="rId135" Type="http://schemas.openxmlformats.org/officeDocument/2006/relationships/font" Target="fonts/font25.fntdata"/><Relationship Id="rId151" Type="http://customschemas.google.com/relationships/presentationmetadata" Target="metadata"/><Relationship Id="rId156"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font" Target="fonts/font15.fntdata"/><Relationship Id="rId141" Type="http://schemas.openxmlformats.org/officeDocument/2006/relationships/font" Target="fonts/font31.fntdata"/><Relationship Id="rId146" Type="http://schemas.openxmlformats.org/officeDocument/2006/relationships/font" Target="fonts/font3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5.fntdata"/><Relationship Id="rId131" Type="http://schemas.openxmlformats.org/officeDocument/2006/relationships/font" Target="fonts/font21.fntdata"/><Relationship Id="rId136" Type="http://schemas.openxmlformats.org/officeDocument/2006/relationships/font" Target="fonts/font26.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6.fntdata"/><Relationship Id="rId147"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142" Type="http://schemas.openxmlformats.org/officeDocument/2006/relationships/font" Target="fonts/font3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6.fntdata"/><Relationship Id="rId13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fntdata"/><Relationship Id="rId132" Type="http://schemas.openxmlformats.org/officeDocument/2006/relationships/font" Target="fonts/font22.fntdata"/><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2.fntdata"/><Relationship Id="rId143" Type="http://schemas.openxmlformats.org/officeDocument/2006/relationships/font" Target="fonts/font33.fntdata"/><Relationship Id="rId148" Type="http://schemas.openxmlformats.org/officeDocument/2006/relationships/font" Target="fonts/font38.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2.fntdata"/><Relationship Id="rId133" Type="http://schemas.openxmlformats.org/officeDocument/2006/relationships/font" Target="fonts/font23.fntdata"/><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3.fntdata"/><Relationship Id="rId144" Type="http://schemas.openxmlformats.org/officeDocument/2006/relationships/font" Target="fonts/font34.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onsilium.europa.eu/pl/policies/circular-econom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9187e5d8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39187e5d8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a64f3675dc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a64f3675dc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3a64f3675dc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a690705c04_0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g3a690705c04_0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3" name="Google Shape;1353;g3a690705c04_0_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70f90ccf1acd7478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g70f90ccf1acd7478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8" name="Google Shape;1368;g70f90ccf1acd7478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70f90ccf1acd7478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70f90ccf1acd7478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8" name="Google Shape;1378;g70f90ccf1acd7478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a690705c04_0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g3a690705c04_0_1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g3a690705c04_0_1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38b2317d490_0_1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g38b2317d490_0_18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g38b2317d490_0_18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70f90ccf1acd7478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g70f90ccf1acd7478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4" name="Google Shape;1414;g70f90ccf1acd7478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a690705c04_0_1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3a690705c04_0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5" name="Google Shape;1425;g3a690705c04_0_1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3a690705c04_0_1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2" name="Google Shape;1432;g3a690705c04_0_1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a64f3675d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3a64f3675d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3a64f3675d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8c77ee70d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38c77ee70df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38c77ee70df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64f3675d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a64f3675d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8c77ee70d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38c77ee70df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pl-PL" sz="1600" b="1"/>
              <a:t>Ekoinnowacja</a:t>
            </a:r>
            <a:r>
              <a:rPr lang="pl-PL" sz="1600"/>
              <a:t> to każda innowacja (produkt, proces, usługa, model biznesowy), która przynosi korzyści środowiskowe — poprzez zmniejszenie negatywnego wpływu lub bardziej efektywne wykorzystanie zasobów.</a:t>
            </a:r>
            <a:br>
              <a:rPr lang="pl-PL" sz="1600"/>
            </a:br>
            <a:endParaRPr sz="1600"/>
          </a:p>
          <a:p>
            <a:pPr marL="0" lvl="0" indent="0" algn="l" rtl="0">
              <a:lnSpc>
                <a:spcPct val="90000"/>
              </a:lnSpc>
              <a:spcBef>
                <a:spcPts val="1000"/>
              </a:spcBef>
              <a:spcAft>
                <a:spcPts val="0"/>
              </a:spcAft>
              <a:buClr>
                <a:schemeClr val="dk1"/>
              </a:buClr>
              <a:buSzPts val="1100"/>
              <a:buFont typeface="Arial"/>
              <a:buNone/>
            </a:pPr>
            <a:r>
              <a:rPr lang="pl-PL" sz="1600"/>
              <a:t>Może mieć charakter </a:t>
            </a:r>
            <a:r>
              <a:rPr lang="pl-PL" sz="1600" b="1"/>
              <a:t>techniczny, organizacyjny, społeczny</a:t>
            </a:r>
            <a:r>
              <a:rPr lang="pl-PL" sz="1600"/>
              <a:t> lub </a:t>
            </a:r>
            <a:r>
              <a:rPr lang="pl-PL" sz="1600" b="1"/>
              <a:t>instytucjonalny</a:t>
            </a:r>
            <a:r>
              <a:rPr lang="pl-PL" sz="1600"/>
              <a:t>.</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20" name="Google Shape;420;g38c77ee70df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8c77ee70df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8c77ee70df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8c77ee70df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8c77ee70d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8c77ee70d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38c77ee70df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8b2317d49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38b2317d49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38b2317d49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a64f3675dc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3a64f3675dc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3a64f3675dc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a64f3675dc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3a64f3675dc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3a64f3675dc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a64f3675dc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a64f3675dc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3a64f3675dc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a64f3675dc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3a64f3675dc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a64f3675dc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a64f3675dc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3a64f3675dc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a64f3675dc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a64f3675dc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3a64f3675dc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a64f3675dc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3a64f3675dc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g3a64f3675dc_0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a64f3675dc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3a64f3675dc_0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g3a64f3675dc_0_5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a64f3675dc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a64f3675dc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3a64f3675dc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a690705c0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a690705c0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a690705c0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a690705c04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a690705c04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g3a690705c04_0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a690705c04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a690705c04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g3a690705c04_0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68e3dab61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368e3dab612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g368e3dab612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a690705c04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a690705c04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a690705c04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a690705c04_0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g3a690705c04_0_4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g3a690705c04_0_4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a690705c04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3a690705c0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3a690705c04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a690705c04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a690705c04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3a690705c04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a690705c04_0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3a690705c04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3a690705c04_0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a64f3675dc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3a64f3675dc_0_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3a64f3675dc_0_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a64f3675dc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3a64f3675dc_0_3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3a64f3675dc_0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a64f3675dc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a64f3675dc_0_5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3a64f3675dc_0_5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a64f3675dc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3a64f3675dc_0_3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3a64f3675dc_0_3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a690705c0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g3a690705c04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u="sng">
                <a:solidFill>
                  <a:schemeClr val="hlink"/>
                </a:solidFill>
                <a:hlinkClick r:id="rId3"/>
              </a:rPr>
              <a:t>https://www.consilium.europa.eu/pl/policies/circular-economy/</a:t>
            </a:r>
            <a:r>
              <a:rPr lang="pl-PL"/>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a690705c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g3a690705c04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a690705c0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3a690705c04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a690705c04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3a690705c04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8b0a56ffa6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38b0a56ffa6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38b0a56ffa6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a690705c04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3a690705c04_0_10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a690705c04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g3a690705c04_0_1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a64f3675dc_0_420: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g3a64f3675dc_0_4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Omów przykład: projekt modernizacji kampusu uczelni zgodny z DNSH.</a:t>
            </a:r>
            <a:endParaRPr/>
          </a:p>
        </p:txBody>
      </p:sp>
      <p:sp>
        <p:nvSpPr>
          <p:cNvPr id="750" name="Google Shape;750;g3a64f3675dc_0_4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3a64f3675dc_0_4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3a64f3675dc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g3a64f3675dc_0_4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a64f3675dc_0_44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2" name="Google Shape;772;g3a64f3675dc_0_4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Warto podkreślić, że uczelnia może raportować wkład w te cele przez badania i działalność dydaktyczną.</a:t>
            </a:r>
            <a:endParaRPr/>
          </a:p>
        </p:txBody>
      </p:sp>
      <p:sp>
        <p:nvSpPr>
          <p:cNvPr id="773" name="Google Shape;773;g3a64f3675dc_0_4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a690705c04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3a690705c04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g3a690705c04_0_6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68e3dab61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368e3dab612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368e3dab612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a690705c04_0_2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3a690705c04_0_20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3a690705c04_0_20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8c77ee70df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38c77ee70df_0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sz="1100">
                <a:latin typeface="Arial"/>
                <a:ea typeface="Arial"/>
                <a:cs typeface="Arial"/>
                <a:sym typeface="Arial"/>
              </a:rPr>
              <a:t>Metodologia ta pochodzi z </a:t>
            </a:r>
            <a:r>
              <a:rPr lang="pl-PL" sz="1100" b="1">
                <a:latin typeface="Arial"/>
                <a:ea typeface="Arial"/>
                <a:cs typeface="Arial"/>
                <a:sym typeface="Arial"/>
              </a:rPr>
              <a:t>Eco-Innovation Scoreboard</a:t>
            </a:r>
            <a:r>
              <a:rPr lang="pl-PL" sz="1100">
                <a:latin typeface="Arial"/>
                <a:ea typeface="Arial"/>
                <a:cs typeface="Arial"/>
                <a:sym typeface="Arial"/>
              </a:rPr>
              <a:t> przygotowywanego przez </a:t>
            </a:r>
            <a:r>
              <a:rPr lang="pl-PL" sz="1100" b="1">
                <a:latin typeface="Arial"/>
                <a:ea typeface="Arial"/>
                <a:cs typeface="Arial"/>
                <a:sym typeface="Arial"/>
              </a:rPr>
              <a:t>Eco-Innovation Observatory (EIO)</a:t>
            </a:r>
            <a:r>
              <a:rPr lang="pl-PL" sz="1100">
                <a:latin typeface="Arial"/>
                <a:ea typeface="Arial"/>
                <a:cs typeface="Arial"/>
                <a:sym typeface="Arial"/>
              </a:rPr>
              <a:t>.</a:t>
            </a:r>
            <a:endParaRPr/>
          </a:p>
        </p:txBody>
      </p:sp>
      <p:sp>
        <p:nvSpPr>
          <p:cNvPr id="799" name="Google Shape;799;g38c77ee70df_0_3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8b2317d490_0_7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38b2317d490_0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8" name="Google Shape;808;g38b2317d490_0_7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a690705c04_0_1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3a690705c04_0_1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7" name="Google Shape;817;g3a690705c04_0_1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a690705c04_0_1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3a690705c04_0_17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g3a690705c04_0_17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a690705c04_0_1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3a690705c04_0_18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9" name="Google Shape;839;g3a690705c04_0_18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a690705c04_0_1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g3a690705c04_0_19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g3a690705c04_0_19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a690705c04_0_1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3a690705c04_0_1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3" name="Google Shape;863;g3a690705c04_0_1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a690705c04_0_18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3a690705c04_0_18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3a690705c04_0_18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8b0a56ffa6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38b0a56ffa6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3" name="Google Shape;883;g38b0a56ffa6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68e3dab612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368e3dab612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68e3dab612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8b2317d490_0_1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g38b2317d490_0_1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4" name="Google Shape;894;g38b2317d490_0_18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8b2317d490_0_7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g38b2317d490_0_7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g38b2317d490_0_7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38b2317d490_0_1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g38b2317d490_0_1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4" name="Google Shape;924;g38b2317d490_0_13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8c77ee70df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g38c77ee70df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a690705c04_0_1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1" name="Google Shape;941;g3a690705c04_0_1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Sformułowanie </a:t>
            </a:r>
            <a:r>
              <a:rPr lang="pl-PL" sz="1100" b="1">
                <a:latin typeface="Arial"/>
                <a:ea typeface="Arial"/>
                <a:cs typeface="Arial"/>
                <a:sym typeface="Arial"/>
              </a:rPr>
              <a:t>eco-design</a:t>
            </a:r>
            <a:r>
              <a:rPr lang="pl-PL" sz="1100">
                <a:latin typeface="Arial"/>
                <a:ea typeface="Arial"/>
                <a:cs typeface="Arial"/>
                <a:sym typeface="Arial"/>
              </a:rPr>
              <a:t> w kategorii </a:t>
            </a:r>
            <a:r>
              <a:rPr lang="pl-PL" sz="1100" i="1">
                <a:latin typeface="Arial"/>
                <a:ea typeface="Arial"/>
                <a:cs typeface="Arial"/>
                <a:sym typeface="Arial"/>
              </a:rPr>
              <a:t>„Eco-Innovation Activities”</a:t>
            </a:r>
            <a:r>
              <a:rPr lang="pl-PL" sz="1100">
                <a:latin typeface="Arial"/>
                <a:ea typeface="Arial"/>
                <a:cs typeface="Arial"/>
                <a:sym typeface="Arial"/>
              </a:rPr>
              <a:t> (pkt 3 metodologii Eco-Innovation Index) oznacza </a:t>
            </a:r>
            <a:r>
              <a:rPr lang="pl-PL" sz="1100" b="1">
                <a:latin typeface="Arial"/>
                <a:ea typeface="Arial"/>
                <a:cs typeface="Arial"/>
                <a:sym typeface="Arial"/>
              </a:rPr>
              <a:t>konkretny typ działań wdrożeniowych</a:t>
            </a:r>
            <a:r>
              <a:rPr lang="pl-PL" sz="1100">
                <a:latin typeface="Arial"/>
                <a:ea typeface="Arial"/>
                <a:cs typeface="Arial"/>
                <a:sym typeface="Arial"/>
              </a:rPr>
              <a:t>, które przedsiębiorstwa lub instytucje realizują, aby minimalizować wpływ produktu na środowisko </a:t>
            </a:r>
            <a:r>
              <a:rPr lang="pl-PL" sz="1100" i="1">
                <a:latin typeface="Arial"/>
                <a:ea typeface="Arial"/>
                <a:cs typeface="Arial"/>
                <a:sym typeface="Arial"/>
              </a:rPr>
              <a:t>na etapie projektowania</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To nie jest „ogólna idea”, lecz </a:t>
            </a:r>
            <a:r>
              <a:rPr lang="pl-PL" sz="1100" b="1">
                <a:latin typeface="Arial"/>
                <a:ea typeface="Arial"/>
                <a:cs typeface="Arial"/>
                <a:sym typeface="Arial"/>
              </a:rPr>
              <a:t>praktyczne wdrożenie metod projektowania zrównoważonego</a:t>
            </a:r>
            <a:r>
              <a:rPr lang="pl-PL" sz="1100">
                <a:latin typeface="Arial"/>
                <a:ea typeface="Arial"/>
                <a:cs typeface="Arial"/>
                <a:sym typeface="Arial"/>
              </a:rPr>
              <a:t> w firmie lub organizacji.</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942" name="Google Shape;942;g3a690705c04_0_1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a690705c04_0_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2" name="Google Shape;952;g3a690705c04_0_9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050">
                <a:solidFill>
                  <a:srgbClr val="247BA0"/>
                </a:solidFill>
                <a:highlight>
                  <a:srgbClr val="FFFFFF"/>
                </a:highlight>
                <a:latin typeface="Helvetica Neue"/>
                <a:ea typeface="Helvetica Neue"/>
                <a:cs typeface="Helvetica Neue"/>
                <a:sym typeface="Helvetica Neue"/>
              </a:rPr>
              <a:t>Krajowa Inteligentna Specjalizacja Gospodarka o Obiegu Zamkniętym (KIS GOZ) wskazuje preferencyjne obszary wsparcia innowacyjnych prac badawczych, rozwojowych i wdrożeniowych (B+R+W), związanych ze zrównoważonym zagospodarowaniem zasobów odnawialnych (woda, gleba) i nieodnawialnych (surowce mineralne: energetyczne, metaliczne, chemiczne, skalne oraz organiczne). Dotyczą one opracowania rozwiązań służących transformacji polskiej gospodarki w kierunku modelu GOZ poprzez wdrażanie idei ekoprojektowania oraz koncepcji 6R opartej na zasadach: odmów (refuse), ogranicz (reduce), używaj ponownie (reuse), naprawiaj (recover) oddaj do recyklingu (recycle), zastanów się co możesz zrobić lepiej (rethink).</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68e3dab61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g368e3dab61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g368e3dab61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3a690705c04_0_2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9" name="Google Shape;969;g3a690705c04_0_20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050">
                <a:solidFill>
                  <a:srgbClr val="247BA0"/>
                </a:solidFill>
                <a:highlight>
                  <a:srgbClr val="FFFFFF"/>
                </a:highlight>
                <a:latin typeface="Helvetica Neue"/>
                <a:ea typeface="Helvetica Neue"/>
                <a:cs typeface="Helvetica Neue"/>
                <a:sym typeface="Helvetica Neue"/>
              </a:rPr>
              <a:t>Krajowa Inteligentna Specjalizacja Gospodarka o Obiegu Zamkniętym (KIS GOZ) wskazuje preferencyjne obszary wsparcia innowacyjnych prac badawczych, rozwojowych i wdrożeniowych (B+R+W), związanych ze zrównoważonym zagospodarowaniem zasobów odnawialnych (woda, gleba) i nieodnawialnych (surowce mineralne: energetyczne, metaliczne, chemiczne, skalne oraz organiczne). Dotyczą one opracowania rozwiązań służących transformacji polskiej gospodarki w kierunku modelu GOZ poprzez wdrażanie idei ekoprojektowania oraz koncepcji 6R opartej na zasadach: odmów (refuse), ogranicz (reduce), używaj ponownie (reuse), naprawiaj (recover) oddaj do recyklingu (recycle), zastanów się co możesz zrobić lepiej (rethink).</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8c77ee70df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g38c77ee70df_0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8b2317d490_0_7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38b2317d490_0_7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5" name="Google Shape;985;g38b2317d490_0_7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0f90ccf1acd7478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70f90ccf1acd7478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g70f90ccf1acd7478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a690705c04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a690705c04_0_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0" name="Google Shape;1000;g3a690705c04_0_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a690705c04_0_47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014" name="Google Shape;1014;g3a690705c04_0_47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a690705c04_0_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3a690705c04_0_5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24" name="Google Shape;1024;g3a690705c04_0_5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rgbClr val="000000"/>
                </a:solidFill>
                <a:latin typeface="Arial"/>
                <a:ea typeface="Arial"/>
                <a:cs typeface="Arial"/>
                <a:sym typeface="Arial"/>
              </a:rPr>
              <a:t>72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3a690705c04_0_482: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032" name="Google Shape;1032;g3a690705c04_0_48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a7e0c8d99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3a7e0c8d99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1" name="Google Shape;1061;g3a7e0c8d99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a690705c04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3a690705c04_0_5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069" name="Google Shape;1069;g3a690705c04_0_5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rgbClr val="000000"/>
                </a:solidFill>
                <a:latin typeface="Arial"/>
                <a:ea typeface="Arial"/>
                <a:cs typeface="Arial"/>
                <a:sym typeface="Arial"/>
              </a:rPr>
              <a:t>75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70f90ccf1acd7478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70f90ccf1acd7478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a690705c04_0_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3a690705c04_0_5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Woda niebieska (BLUE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Woda </a:t>
            </a:r>
            <a:r>
              <a:rPr lang="pl-PL" sz="1100" i="1">
                <a:latin typeface="Arial"/>
                <a:ea typeface="Arial"/>
                <a:cs typeface="Arial"/>
                <a:sym typeface="Arial"/>
              </a:rPr>
              <a:t>pobierana</a:t>
            </a:r>
            <a:r>
              <a:rPr lang="pl-PL" sz="1100">
                <a:latin typeface="Arial"/>
                <a:ea typeface="Arial"/>
                <a:cs typeface="Arial"/>
                <a:sym typeface="Arial"/>
              </a:rPr>
              <a:t> bezpośrednio z zasobów wodnych:</a:t>
            </a:r>
            <a:endParaRPr sz="110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rzek,</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jezior,</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wód gruntowych,</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zbiorników retencyjnych.</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woda używana do nawadniania upraw z rzek,</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używana w procesach produkcji (np. chłodzenie, mycie),</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pobierana do fabryk i przemysłu.</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Jej pobór wpływa na dostępność wody dla ludzi i ekosystemów.</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2. Woda zielona (GREEN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Woda </a:t>
            </a:r>
            <a:r>
              <a:rPr lang="pl-PL" sz="1100" i="1">
                <a:latin typeface="Arial"/>
                <a:ea typeface="Arial"/>
                <a:cs typeface="Arial"/>
                <a:sym typeface="Arial"/>
              </a:rPr>
              <a:t>pochodząca z opadów</a:t>
            </a:r>
            <a:r>
              <a:rPr lang="pl-PL" sz="1100">
                <a:latin typeface="Arial"/>
                <a:ea typeface="Arial"/>
                <a:cs typeface="Arial"/>
                <a:sym typeface="Arial"/>
              </a:rPr>
              <a:t>, która zostaje zatrzymana w glebie i wykorzystana przez rośliny.</a:t>
            </a: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deszczówka pochłonięta przez gleby w rolnictwie,</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wykorzystywana przez plantacje, lasy, pastwiska,</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naturalna wilgotność gleby.</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W rolnictwie produkty roślinne mogą mieć </a:t>
            </a:r>
            <a:r>
              <a:rPr lang="pl-PL" sz="1100" b="1">
                <a:latin typeface="Arial"/>
                <a:ea typeface="Arial"/>
                <a:cs typeface="Arial"/>
                <a:sym typeface="Arial"/>
              </a:rPr>
              <a:t>bardzo wysoki ślad zielonej wody</a:t>
            </a:r>
            <a:r>
              <a:rPr lang="pl-PL" sz="1100">
                <a:latin typeface="Arial"/>
                <a:ea typeface="Arial"/>
                <a:cs typeface="Arial"/>
                <a:sym typeface="Arial"/>
              </a:rPr>
              <a:t> — np. pszenica, bawełna, kawa.</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2400"/>
              </a:spcBef>
              <a:spcAft>
                <a:spcPts val="0"/>
              </a:spcAft>
              <a:buClr>
                <a:schemeClr val="dk1"/>
              </a:buClr>
              <a:buSzPts val="1100"/>
              <a:buFont typeface="Arial"/>
              <a:buNone/>
            </a:pPr>
            <a:r>
              <a:rPr lang="pl-PL" sz="2300" b="1">
                <a:latin typeface="Arial"/>
                <a:ea typeface="Arial"/>
                <a:cs typeface="Arial"/>
                <a:sym typeface="Arial"/>
              </a:rPr>
              <a:t>⚫ 3. Woda szara (GREY WATER)</a:t>
            </a:r>
            <a:endParaRPr sz="23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Co to jest?</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To ilość wody potrzebna do rozcieńczenia zanieczyszczeń powstałych w procesie produkcji </a:t>
            </a:r>
            <a:r>
              <a:rPr lang="pl-PL" sz="1100" i="1">
                <a:latin typeface="Arial"/>
                <a:ea typeface="Arial"/>
                <a:cs typeface="Arial"/>
                <a:sym typeface="Arial"/>
              </a:rPr>
              <a:t>do poziomu zgodnego z normami środowiskowymi</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Innymi słowy:</a:t>
            </a:r>
            <a:br>
              <a:rPr lang="pl-PL" sz="1100">
                <a:latin typeface="Arial"/>
                <a:ea typeface="Arial"/>
                <a:cs typeface="Arial"/>
                <a:sym typeface="Arial"/>
              </a:rPr>
            </a:br>
            <a:r>
              <a:rPr lang="pl-PL" sz="1100">
                <a:latin typeface="Arial"/>
                <a:ea typeface="Arial"/>
                <a:cs typeface="Arial"/>
                <a:sym typeface="Arial"/>
              </a:rPr>
              <a:t> ➡️ </a:t>
            </a:r>
            <a:r>
              <a:rPr lang="pl-PL" sz="1100" b="1">
                <a:latin typeface="Arial"/>
                <a:ea typeface="Arial"/>
                <a:cs typeface="Arial"/>
                <a:sym typeface="Arial"/>
              </a:rPr>
              <a:t>symulowana ilość czystej wody potrzebnej, aby „zneutralizować” zanieczyszczenia.</a:t>
            </a:r>
            <a:endParaRPr sz="1100" b="1">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Przykłady:</a:t>
            </a:r>
            <a:endParaRPr sz="1300" b="1">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pl-PL" sz="1100">
                <a:latin typeface="Arial"/>
                <a:ea typeface="Arial"/>
                <a:cs typeface="Arial"/>
                <a:sym typeface="Arial"/>
              </a:rPr>
              <a:t>woda potrzebna do rozcieńczenia azotanów z nawozów,</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woda potrzebna do rozcieńczenia ścieków przemysłowych,</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zanieczyszczenia rolnicze (fosfor, pestycydy),</a:t>
            </a:r>
            <a:br>
              <a:rPr lang="pl-PL" sz="1100">
                <a:latin typeface="Arial"/>
                <a:ea typeface="Arial"/>
                <a:cs typeface="Arial"/>
                <a:sym typeface="Arial"/>
              </a:rPr>
            </a:b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pl-PL" sz="1100">
                <a:latin typeface="Arial"/>
                <a:ea typeface="Arial"/>
                <a:cs typeface="Arial"/>
                <a:sym typeface="Arial"/>
              </a:rPr>
              <a:t>spływ z miast i zakładów.</a:t>
            </a:r>
            <a:br>
              <a:rPr lang="pl-PL" sz="1100">
                <a:latin typeface="Arial"/>
                <a:ea typeface="Arial"/>
                <a:cs typeface="Arial"/>
                <a:sym typeface="Arial"/>
              </a:rPr>
            </a:br>
            <a:endParaRPr sz="110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pl-PL" sz="1300" b="1">
                <a:latin typeface="Arial"/>
                <a:ea typeface="Arial"/>
                <a:cs typeface="Arial"/>
                <a:sym typeface="Arial"/>
              </a:rPr>
              <a:t>Dlaczego ważna?</a:t>
            </a:r>
            <a:endParaRPr sz="13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100">
                <a:latin typeface="Arial"/>
                <a:ea typeface="Arial"/>
                <a:cs typeface="Arial"/>
                <a:sym typeface="Arial"/>
              </a:rPr>
              <a:t>Pokazuje </a:t>
            </a:r>
            <a:r>
              <a:rPr lang="pl-PL" sz="1100" b="1">
                <a:latin typeface="Arial"/>
                <a:ea typeface="Arial"/>
                <a:cs typeface="Arial"/>
                <a:sym typeface="Arial"/>
              </a:rPr>
              <a:t>wpływ na jakość wody</a:t>
            </a:r>
            <a:r>
              <a:rPr lang="pl-PL" sz="1100">
                <a:latin typeface="Arial"/>
                <a:ea typeface="Arial"/>
                <a:cs typeface="Arial"/>
                <a:sym typeface="Arial"/>
              </a:rPr>
              <a:t>, a nie tylko jej ilość.</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1096" name="Google Shape;1096;g3a690705c04_0_5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70f90ccf1acd7478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g70f90ccf1acd7478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6" name="Google Shape;1106;g70f90ccf1acd7478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3a690705c04_0_54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9"/>
              <a:buFont typeface="Calibri"/>
              <a:buNone/>
            </a:pPr>
            <a:endParaRPr/>
          </a:p>
        </p:txBody>
      </p:sp>
      <p:sp>
        <p:nvSpPr>
          <p:cNvPr id="1115" name="Google Shape;1115;g3a690705c04_0_54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68e3dab612_0_2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368e3dab612_0_2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68e3dab612_0_2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a690705c04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a690705c04_0_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g3a690705c04_0_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a690705c04_0_1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g3a690705c04_0_1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3a690705c04_0_1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3a690705c04_0_1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g3a690705c04_0_1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3a690705c04_0_1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3a690705c04_0_1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5" name="Google Shape;1155;g3a690705c04_0_1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a690705c04_0_1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3a690705c04_0_16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9" name="Google Shape;1169;g3a690705c04_0_16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3a690705c04_0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g3a690705c04_0_5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0" name="Google Shape;1180;g3a690705c04_0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8b2317d4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0" name="Google Shape;1190;g38b2317d4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tu pytanie do nich - kiedy uczestniczyliscie w innowacyjnym projekcie  -z czego to wynikało?</a:t>
            </a:r>
            <a:endParaRPr/>
          </a:p>
        </p:txBody>
      </p:sp>
      <p:sp>
        <p:nvSpPr>
          <p:cNvPr id="1191" name="Google Shape;1191;g38b2317d49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70f90ccf1acd7478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g70f90ccf1acd7478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6" name="Google Shape;1206;g70f90ccf1acd7478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8b2317d490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g38b2317d490_0_6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7" name="Google Shape;1217;g38b2317d490_0_6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38b2317d490_0_5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38b2317d490_0_5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38b2317d490_0_5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a64f3675d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a64f3675dc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3a64f3675dc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38b2317d490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g38b2317d490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4" name="Google Shape;1234;g38b2317d490_0_5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70f90ccf1acd7478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g70f90ccf1acd7478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6" name="Google Shape;1266;g70f90ccf1acd7478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38b2317d490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0" name="Google Shape;1280;g38b2317d490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1" name="Google Shape;1281;g38b2317d490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8b2317d490_0_1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38b2317d490_0_1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g38b2317d490_0_1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8b2317d490_0_1672: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pl-PL" sz="2000" b="1">
                <a:solidFill>
                  <a:schemeClr val="dk1"/>
                </a:solidFill>
                <a:latin typeface="Poppins"/>
                <a:ea typeface="Poppins"/>
                <a:cs typeface="Poppins"/>
                <a:sym typeface="Poppins"/>
              </a:rPr>
              <a:t>Narzędzie dla wszystkich</a:t>
            </a:r>
            <a:r>
              <a:rPr lang="pl-PL" sz="2000">
                <a:solidFill>
                  <a:schemeClr val="dk1"/>
                </a:solidFill>
                <a:latin typeface="Poppins"/>
                <a:ea typeface="Poppins"/>
                <a:cs typeface="Poppins"/>
                <a:sym typeface="Poppins"/>
              </a:rPr>
              <a:t> którzy w sposób projektowy chcą wypracować rozwiązania, aby </a:t>
            </a:r>
            <a:r>
              <a:rPr lang="pl-PL" sz="2000" b="1">
                <a:solidFill>
                  <a:schemeClr val="dk1"/>
                </a:solidFill>
                <a:latin typeface="Poppins"/>
                <a:ea typeface="Poppins"/>
                <a:cs typeface="Poppins"/>
                <a:sym typeface="Poppins"/>
              </a:rPr>
              <a:t>osiągnąć swoje zrównoważone cele oraz zobowiązania klimatyczne.</a:t>
            </a:r>
            <a:endParaRPr sz="2000" b="1">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endParaRPr sz="2400">
              <a:solidFill>
                <a:schemeClr val="dk1"/>
              </a:solidFill>
              <a:latin typeface="Poppins"/>
              <a:ea typeface="Poppins"/>
              <a:cs typeface="Poppins"/>
              <a:sym typeface="Poppins"/>
            </a:endParaRPr>
          </a:p>
          <a:p>
            <a:pPr marL="0" lvl="0" indent="0" algn="l" rtl="0">
              <a:lnSpc>
                <a:spcPct val="115000"/>
              </a:lnSpc>
              <a:spcBef>
                <a:spcPts val="1200"/>
              </a:spcBef>
              <a:spcAft>
                <a:spcPts val="0"/>
              </a:spcAft>
              <a:buSzPts val="1100"/>
              <a:buNone/>
            </a:pPr>
            <a:r>
              <a:rPr lang="pl-PL" sz="2000">
                <a:solidFill>
                  <a:schemeClr val="dk1"/>
                </a:solidFill>
                <a:latin typeface="Poppins"/>
                <a:ea typeface="Poppins"/>
                <a:cs typeface="Poppins"/>
                <a:sym typeface="Poppins"/>
              </a:rPr>
              <a:t>e wartości i dąży do  zmiany wspólnych nawyków, i zachowań..</a:t>
            </a:r>
            <a:endParaRPr sz="2000">
              <a:solidFill>
                <a:schemeClr val="dk1"/>
              </a:solidFill>
              <a:latin typeface="Poppins"/>
              <a:ea typeface="Poppins"/>
              <a:cs typeface="Poppins"/>
              <a:sym typeface="Poppins"/>
            </a:endParaRPr>
          </a:p>
          <a:p>
            <a:pPr marL="0" lvl="0" indent="0" algn="l" rtl="0">
              <a:lnSpc>
                <a:spcPct val="115000"/>
              </a:lnSpc>
              <a:spcBef>
                <a:spcPts val="1200"/>
              </a:spcBef>
              <a:spcAft>
                <a:spcPts val="1200"/>
              </a:spcAft>
              <a:buSzPts val="1100"/>
              <a:buNone/>
            </a:pPr>
            <a:r>
              <a:rPr lang="pl-PL" sz="2000">
                <a:solidFill>
                  <a:schemeClr val="dk1"/>
                </a:solidFill>
                <a:latin typeface="Poppins"/>
                <a:ea typeface="Poppins"/>
                <a:cs typeface="Poppins"/>
                <a:sym typeface="Poppins"/>
              </a:rPr>
              <a:t>Systemowe | Natura | Radykalne</a:t>
            </a:r>
            <a:endParaRPr/>
          </a:p>
        </p:txBody>
      </p:sp>
      <p:sp>
        <p:nvSpPr>
          <p:cNvPr id="1302" name="Google Shape;1302;g38b2317d490_0_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38b2317d490_0_1686: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DD zmienil się w koło - dodatkowe wymiary procesu badawczo - projektowego. Towarzyszące wymiary. Przestaje się być liniowe, ale staje sie systemowe. </a:t>
            </a:r>
            <a:endParaRPr/>
          </a:p>
          <a:p>
            <a:pPr marL="0" lvl="0" indent="0" algn="l" rtl="0">
              <a:lnSpc>
                <a:spcPct val="100000"/>
              </a:lnSpc>
              <a:spcBef>
                <a:spcPts val="0"/>
              </a:spcBef>
              <a:spcAft>
                <a:spcPts val="0"/>
              </a:spcAft>
              <a:buSzPts val="1100"/>
              <a:buNone/>
            </a:pPr>
            <a:r>
              <a:rPr lang="pl-PL"/>
              <a:t>Zmeniły się nazwy/cele</a:t>
            </a:r>
            <a:endParaRPr/>
          </a:p>
          <a:p>
            <a:pPr marL="0" lvl="0" indent="0" algn="l" rtl="0">
              <a:lnSpc>
                <a:spcPct val="100000"/>
              </a:lnSpc>
              <a:spcBef>
                <a:spcPts val="0"/>
              </a:spcBef>
              <a:spcAft>
                <a:spcPts val="0"/>
              </a:spcAft>
              <a:buSzPts val="1100"/>
              <a:buNone/>
            </a:pPr>
            <a:r>
              <a:rPr lang="pl-PL"/>
              <a:t>4 jakości: wartości, wspólny cel, szukanie partnerów, lider, nie myślimy liniowo, ma to być </a:t>
            </a:r>
            <a:endParaRPr/>
          </a:p>
          <a:p>
            <a:pPr marL="0" lvl="0" indent="0" algn="l" rtl="0">
              <a:lnSpc>
                <a:spcPct val="150000"/>
              </a:lnSpc>
              <a:spcBef>
                <a:spcPts val="2300"/>
              </a:spcBef>
              <a:spcAft>
                <a:spcPts val="0"/>
              </a:spcAft>
              <a:buClr>
                <a:schemeClr val="dk1"/>
              </a:buClr>
              <a:buSzPts val="1100"/>
              <a:buFont typeface="Arial"/>
              <a:buNone/>
            </a:pPr>
            <a:r>
              <a:rPr lang="pl-PL" sz="1400">
                <a:solidFill>
                  <a:srgbClr val="666666"/>
                </a:solidFill>
                <a:latin typeface="Georgia"/>
                <a:ea typeface="Georgia"/>
                <a:cs typeface="Georgia"/>
                <a:sym typeface="Georgia"/>
              </a:rPr>
              <a:t>Key elements of the Systemic Design Framework include: </a:t>
            </a:r>
            <a:endParaRPr sz="1400">
              <a:solidFill>
                <a:srgbClr val="666666"/>
              </a:solidFill>
              <a:latin typeface="Georgia"/>
              <a:ea typeface="Georgia"/>
              <a:cs typeface="Georgia"/>
              <a:sym typeface="Georgia"/>
            </a:endParaRPr>
          </a:p>
          <a:p>
            <a:pPr marL="457200" marR="114300" lvl="0" indent="-228600" algn="l" rtl="0">
              <a:lnSpc>
                <a:spcPct val="187500"/>
              </a:lnSpc>
              <a:spcBef>
                <a:spcPts val="440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Six principles</a:t>
            </a:r>
            <a:r>
              <a:rPr lang="pl-PL" sz="1200">
                <a:solidFill>
                  <a:srgbClr val="666666"/>
                </a:solidFill>
                <a:latin typeface="Georgia"/>
                <a:ea typeface="Georgia"/>
                <a:cs typeface="Georgia"/>
                <a:sym typeface="Georgia"/>
              </a:rPr>
              <a:t> for systemic design which can be used to help people to develop or adapt new design methods and tools from their own practice. The principles are: people and planet centred, zooming in and out, testing and growing ideas, inclusive and welcoming difference, collaborating and connecting, circular and regenerative.</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Four key roles</a:t>
            </a:r>
            <a:r>
              <a:rPr lang="pl-PL" sz="1200">
                <a:solidFill>
                  <a:srgbClr val="666666"/>
                </a:solidFill>
                <a:latin typeface="Georgia"/>
                <a:ea typeface="Georgia"/>
                <a:cs typeface="Georgia"/>
                <a:sym typeface="Georgia"/>
              </a:rPr>
              <a:t> for designers to play when tackling systemic issues: system thinker, leader and storyteller, designer and maker, connector and convenor.   </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Types of design activities. </a:t>
            </a:r>
            <a:r>
              <a:rPr lang="pl-PL" sz="1200">
                <a:solidFill>
                  <a:srgbClr val="666666"/>
                </a:solidFill>
                <a:latin typeface="Georgia"/>
                <a:ea typeface="Georgia"/>
                <a:cs typeface="Georgia"/>
                <a:sym typeface="Georgia"/>
              </a:rPr>
              <a:t>These are: exploring, reframing, creating and catalysing.</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a:solidFill>
                  <a:srgbClr val="666666"/>
                </a:solidFill>
                <a:latin typeface="Georgia"/>
                <a:ea typeface="Georgia"/>
                <a:cs typeface="Georgia"/>
                <a:sym typeface="Georgia"/>
              </a:rPr>
              <a:t>The </a:t>
            </a:r>
            <a:r>
              <a:rPr lang="pl-PL" sz="1200" b="1">
                <a:solidFill>
                  <a:srgbClr val="666666"/>
                </a:solidFill>
                <a:latin typeface="Georgia"/>
                <a:ea typeface="Georgia"/>
                <a:cs typeface="Georgia"/>
                <a:sym typeface="Georgia"/>
              </a:rPr>
              <a:t>enabling activity</a:t>
            </a:r>
            <a:r>
              <a:rPr lang="pl-PL" sz="1200">
                <a:solidFill>
                  <a:srgbClr val="666666"/>
                </a:solidFill>
                <a:latin typeface="Georgia"/>
                <a:ea typeface="Georgia"/>
                <a:cs typeface="Georgia"/>
                <a:sym typeface="Georgia"/>
              </a:rPr>
              <a:t> that goes ‘around’ the design process, including orientation and vision setting, connections and relationships, leadership and storytelling, continuing the journey. </a:t>
            </a:r>
            <a:endParaRPr sz="1200">
              <a:solidFill>
                <a:srgbClr val="666666"/>
              </a:solidFill>
              <a:latin typeface="Georgia"/>
              <a:ea typeface="Georgia"/>
              <a:cs typeface="Georgia"/>
              <a:sym typeface="Georgia"/>
            </a:endParaRPr>
          </a:p>
          <a:p>
            <a:pPr marL="0" lvl="0" indent="0" algn="l" rtl="0">
              <a:lnSpc>
                <a:spcPct val="100000"/>
              </a:lnSpc>
              <a:spcBef>
                <a:spcPts val="4400"/>
              </a:spcBef>
              <a:spcAft>
                <a:spcPts val="0"/>
              </a:spcAft>
              <a:buSzPts val="1100"/>
              <a:buNone/>
            </a:pPr>
            <a:endParaRPr/>
          </a:p>
        </p:txBody>
      </p:sp>
      <p:sp>
        <p:nvSpPr>
          <p:cNvPr id="1310" name="Google Shape;1310;g38b2317d490_0_1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38b2317d490_0_1692:notes"/>
          <p:cNvSpPr txBox="1">
            <a:spLocks noGrp="1"/>
          </p:cNvSpPr>
          <p:nvPr>
            <p:ph type="body" idx="1"/>
          </p:nvPr>
        </p:nvSpPr>
        <p:spPr>
          <a:xfrm>
            <a:off x="685782" y="434338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DD zmienil się w koło - dodatkowe wymiary procesu badawczo - projektowego. Towarzyszące wymiary. Przestaje się być liniowe, ale staje sie systemowe. </a:t>
            </a:r>
            <a:endParaRPr/>
          </a:p>
          <a:p>
            <a:pPr marL="0" lvl="0" indent="0" algn="l" rtl="0">
              <a:lnSpc>
                <a:spcPct val="100000"/>
              </a:lnSpc>
              <a:spcBef>
                <a:spcPts val="0"/>
              </a:spcBef>
              <a:spcAft>
                <a:spcPts val="0"/>
              </a:spcAft>
              <a:buSzPts val="1100"/>
              <a:buNone/>
            </a:pPr>
            <a:r>
              <a:rPr lang="pl-PL"/>
              <a:t>Nowe role, nowe działania prjoektowe i badawcze, nowe zasady</a:t>
            </a:r>
            <a:br>
              <a:rPr lang="pl-PL"/>
            </a:br>
            <a:r>
              <a:rPr lang="pl-PL"/>
              <a:t>Zmeniły się nazwy/cele</a:t>
            </a:r>
            <a:endParaRPr/>
          </a:p>
          <a:p>
            <a:pPr marL="0" lvl="0" indent="0" algn="l" rtl="0">
              <a:lnSpc>
                <a:spcPct val="100000"/>
              </a:lnSpc>
              <a:spcBef>
                <a:spcPts val="0"/>
              </a:spcBef>
              <a:spcAft>
                <a:spcPts val="0"/>
              </a:spcAft>
              <a:buSzPts val="1100"/>
              <a:buNone/>
            </a:pPr>
            <a:r>
              <a:rPr lang="pl-PL"/>
              <a:t>4 jakości: wartości, wspólny cel, szukanie partnerów, lider, nie myślimy liniowo, ma to być </a:t>
            </a:r>
            <a:endParaRPr/>
          </a:p>
          <a:p>
            <a:pPr marL="0" lvl="0" indent="0" algn="l" rtl="0">
              <a:lnSpc>
                <a:spcPct val="150000"/>
              </a:lnSpc>
              <a:spcBef>
                <a:spcPts val="2300"/>
              </a:spcBef>
              <a:spcAft>
                <a:spcPts val="0"/>
              </a:spcAft>
              <a:buClr>
                <a:schemeClr val="dk1"/>
              </a:buClr>
              <a:buSzPts val="1100"/>
              <a:buFont typeface="Arial"/>
              <a:buNone/>
            </a:pPr>
            <a:r>
              <a:rPr lang="pl-PL" sz="1400">
                <a:solidFill>
                  <a:srgbClr val="666666"/>
                </a:solidFill>
                <a:latin typeface="Georgia"/>
                <a:ea typeface="Georgia"/>
                <a:cs typeface="Georgia"/>
                <a:sym typeface="Georgia"/>
              </a:rPr>
              <a:t>Key elements of the Systemic Design Framework include: </a:t>
            </a:r>
            <a:endParaRPr sz="1400">
              <a:solidFill>
                <a:srgbClr val="666666"/>
              </a:solidFill>
              <a:latin typeface="Georgia"/>
              <a:ea typeface="Georgia"/>
              <a:cs typeface="Georgia"/>
              <a:sym typeface="Georgia"/>
            </a:endParaRPr>
          </a:p>
          <a:p>
            <a:pPr marL="457200" marR="114300" lvl="0" indent="-228600" algn="l" rtl="0">
              <a:lnSpc>
                <a:spcPct val="187500"/>
              </a:lnSpc>
              <a:spcBef>
                <a:spcPts val="440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Six principles</a:t>
            </a:r>
            <a:r>
              <a:rPr lang="pl-PL" sz="1200">
                <a:solidFill>
                  <a:srgbClr val="666666"/>
                </a:solidFill>
                <a:latin typeface="Georgia"/>
                <a:ea typeface="Georgia"/>
                <a:cs typeface="Georgia"/>
                <a:sym typeface="Georgia"/>
              </a:rPr>
              <a:t> for systemic design which can be used to help people to develop or adapt new design methods and tools from their own practice. The principles are: people and planet centred, zooming in and out, testing and growing ideas, inclusive and welcoming difference, collaborating and connecting, circular and regenerative.</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Four key roles</a:t>
            </a:r>
            <a:r>
              <a:rPr lang="pl-PL" sz="1200">
                <a:solidFill>
                  <a:srgbClr val="666666"/>
                </a:solidFill>
                <a:latin typeface="Georgia"/>
                <a:ea typeface="Georgia"/>
                <a:cs typeface="Georgia"/>
                <a:sym typeface="Georgia"/>
              </a:rPr>
              <a:t> for designers to play when tackling systemic issues: system thinker, leader and storyteller, designer and maker, connector and convenor.   </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b="1">
                <a:solidFill>
                  <a:srgbClr val="666666"/>
                </a:solidFill>
                <a:latin typeface="Georgia"/>
                <a:ea typeface="Georgia"/>
                <a:cs typeface="Georgia"/>
                <a:sym typeface="Georgia"/>
              </a:rPr>
              <a:t>Types of design activities. </a:t>
            </a:r>
            <a:r>
              <a:rPr lang="pl-PL" sz="1200">
                <a:solidFill>
                  <a:srgbClr val="666666"/>
                </a:solidFill>
                <a:latin typeface="Georgia"/>
                <a:ea typeface="Georgia"/>
                <a:cs typeface="Georgia"/>
                <a:sym typeface="Georgia"/>
              </a:rPr>
              <a:t>These are: exploring, reframing, creating and catalysing.</a:t>
            </a:r>
            <a:endParaRPr sz="1200">
              <a:solidFill>
                <a:srgbClr val="666666"/>
              </a:solidFill>
              <a:latin typeface="Georgia"/>
              <a:ea typeface="Georgia"/>
              <a:cs typeface="Georgia"/>
              <a:sym typeface="Georgia"/>
            </a:endParaRPr>
          </a:p>
          <a:p>
            <a:pPr marL="457200" marR="114300" lvl="0" indent="-228600" algn="l" rtl="0">
              <a:lnSpc>
                <a:spcPct val="187500"/>
              </a:lnSpc>
              <a:spcBef>
                <a:spcPts val="0"/>
              </a:spcBef>
              <a:spcAft>
                <a:spcPts val="0"/>
              </a:spcAft>
              <a:buClr>
                <a:srgbClr val="666666"/>
              </a:buClr>
              <a:buSzPts val="1200"/>
              <a:buFont typeface="Georgia"/>
              <a:buNone/>
            </a:pPr>
            <a:r>
              <a:rPr lang="pl-PL" sz="1200">
                <a:solidFill>
                  <a:srgbClr val="666666"/>
                </a:solidFill>
                <a:latin typeface="Georgia"/>
                <a:ea typeface="Georgia"/>
                <a:cs typeface="Georgia"/>
                <a:sym typeface="Georgia"/>
              </a:rPr>
              <a:t>The </a:t>
            </a:r>
            <a:r>
              <a:rPr lang="pl-PL" sz="1200" b="1">
                <a:solidFill>
                  <a:srgbClr val="666666"/>
                </a:solidFill>
                <a:latin typeface="Georgia"/>
                <a:ea typeface="Georgia"/>
                <a:cs typeface="Georgia"/>
                <a:sym typeface="Georgia"/>
              </a:rPr>
              <a:t>enabling activity</a:t>
            </a:r>
            <a:r>
              <a:rPr lang="pl-PL" sz="1200">
                <a:solidFill>
                  <a:srgbClr val="666666"/>
                </a:solidFill>
                <a:latin typeface="Georgia"/>
                <a:ea typeface="Georgia"/>
                <a:cs typeface="Georgia"/>
                <a:sym typeface="Georgia"/>
              </a:rPr>
              <a:t> that goes ‘around’ the design process, including orientation and vision setting, connections and relationships, leadership and storytelling, continuing the journey. </a:t>
            </a:r>
            <a:endParaRPr sz="1200">
              <a:solidFill>
                <a:srgbClr val="666666"/>
              </a:solidFill>
              <a:latin typeface="Georgia"/>
              <a:ea typeface="Georgia"/>
              <a:cs typeface="Georgia"/>
              <a:sym typeface="Georgia"/>
            </a:endParaRPr>
          </a:p>
          <a:p>
            <a:pPr marL="0" lvl="0" indent="0" algn="l" rtl="0">
              <a:lnSpc>
                <a:spcPct val="100000"/>
              </a:lnSpc>
              <a:spcBef>
                <a:spcPts val="4400"/>
              </a:spcBef>
              <a:spcAft>
                <a:spcPts val="0"/>
              </a:spcAft>
              <a:buSzPts val="1100"/>
              <a:buNone/>
            </a:pPr>
            <a:endParaRPr/>
          </a:p>
        </p:txBody>
      </p:sp>
      <p:sp>
        <p:nvSpPr>
          <p:cNvPr id="1317" name="Google Shape;1317;g38b2317d490_0_1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38b2317d490_0_1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4" name="Google Shape;1324;g38b2317d490_0_1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38b2317d490_0_1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5" name="Google Shape;1335;g38b2317d490_0_1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38b2317d490_0_1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4" name="Google Shape;1344;g38b2317d490_0_17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g38b1044ec33_0_20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8b1044ec33_0_20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38b1044ec33_0_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8b1044ec33_0_2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8b1044ec33_0_2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
        <p:nvSpPr>
          <p:cNvPr id="60" name="Google Shape;60;g38b1044ec33_0_241"/>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1" name="Google Shape;61;g38b1044ec33_0_241"/>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2" name="Google Shape;62;g38b1044ec33_0_241"/>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63"/>
        <p:cNvGrpSpPr/>
        <p:nvPr/>
      </p:nvGrpSpPr>
      <p:grpSpPr>
        <a:xfrm>
          <a:off x="0" y="0"/>
          <a:ext cx="0" cy="0"/>
          <a:chOff x="0" y="0"/>
          <a:chExt cx="0" cy="0"/>
        </a:xfrm>
      </p:grpSpPr>
      <p:sp>
        <p:nvSpPr>
          <p:cNvPr id="64" name="Google Shape;64;g38b1044ec33_0_24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65"/>
        <p:cNvGrpSpPr/>
        <p:nvPr/>
      </p:nvGrpSpPr>
      <p:grpSpPr>
        <a:xfrm>
          <a:off x="0" y="0"/>
          <a:ext cx="0" cy="0"/>
          <a:chOff x="0" y="0"/>
          <a:chExt cx="0" cy="0"/>
        </a:xfrm>
      </p:grpSpPr>
      <p:sp>
        <p:nvSpPr>
          <p:cNvPr id="66" name="Google Shape;66;g38b1044ec33_0_246"/>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7" name="Google Shape;67;g38b1044ec33_0_246"/>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8" name="Google Shape;68;g38b1044ec33_0_246"/>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9" name="Google Shape;69;g38b1044ec33_0_246"/>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0" name="Google Shape;70;g38b1044ec33_0_246"/>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71"/>
        <p:cNvGrpSpPr/>
        <p:nvPr/>
      </p:nvGrpSpPr>
      <p:grpSpPr>
        <a:xfrm>
          <a:off x="0" y="0"/>
          <a:ext cx="0" cy="0"/>
          <a:chOff x="0" y="0"/>
          <a:chExt cx="0" cy="0"/>
        </a:xfrm>
      </p:grpSpPr>
      <p:sp>
        <p:nvSpPr>
          <p:cNvPr id="72" name="Google Shape;72;g38b1044ec33_0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8b1044ec33_0_2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38b1044ec33_0_2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g38b1044ec33_0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8b1044ec33_0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38b1044ec33_0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78"/>
        <p:cNvGrpSpPr/>
        <p:nvPr/>
      </p:nvGrpSpPr>
      <p:grpSpPr>
        <a:xfrm>
          <a:off x="0" y="0"/>
          <a:ext cx="0" cy="0"/>
          <a:chOff x="0" y="0"/>
          <a:chExt cx="0" cy="0"/>
        </a:xfrm>
      </p:grpSpPr>
      <p:sp>
        <p:nvSpPr>
          <p:cNvPr id="79" name="Google Shape;79;g38b1044ec33_0_25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38b1044ec33_0_25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g38b1044ec33_0_25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g38b1044ec33_0_25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g38b1044ec33_0_25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g38b1044ec33_0_2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g38b1044ec33_0_2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8b1044ec3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7"/>
        <p:cNvGrpSpPr/>
        <p:nvPr/>
      </p:nvGrpSpPr>
      <p:grpSpPr>
        <a:xfrm>
          <a:off x="0" y="0"/>
          <a:ext cx="0" cy="0"/>
          <a:chOff x="0" y="0"/>
          <a:chExt cx="0" cy="0"/>
        </a:xfrm>
      </p:grpSpPr>
      <p:sp>
        <p:nvSpPr>
          <p:cNvPr id="88" name="Google Shape;88;g38b1044ec33_0_2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g38b1044ec33_0_2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g38b1044ec33_0_2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g38b1044ec33_0_2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8b1044ec33_0_2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8b1044ec33_0_2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94"/>
        <p:cNvGrpSpPr/>
        <p:nvPr/>
      </p:nvGrpSpPr>
      <p:grpSpPr>
        <a:xfrm>
          <a:off x="0" y="0"/>
          <a:ext cx="0" cy="0"/>
          <a:chOff x="0" y="0"/>
          <a:chExt cx="0" cy="0"/>
        </a:xfrm>
      </p:grpSpPr>
      <p:sp>
        <p:nvSpPr>
          <p:cNvPr id="95" name="Google Shape;95;g38b1044ec33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8b1044ec33_0_27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g38b1044ec33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8b1044ec33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8b1044ec33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00"/>
        <p:cNvGrpSpPr/>
        <p:nvPr/>
      </p:nvGrpSpPr>
      <p:grpSpPr>
        <a:xfrm>
          <a:off x="0" y="0"/>
          <a:ext cx="0" cy="0"/>
          <a:chOff x="0" y="0"/>
          <a:chExt cx="0" cy="0"/>
        </a:xfrm>
      </p:grpSpPr>
      <p:sp>
        <p:nvSpPr>
          <p:cNvPr id="101" name="Google Shape;101;g38b1044ec33_0_28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8b1044ec33_0_28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8b1044ec33_0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8b1044ec33_0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8b1044ec33_0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08"/>
        <p:cNvGrpSpPr/>
        <p:nvPr/>
      </p:nvGrpSpPr>
      <p:grpSpPr>
        <a:xfrm>
          <a:off x="0" y="0"/>
          <a:ext cx="0" cy="0"/>
          <a:chOff x="0" y="0"/>
          <a:chExt cx="0" cy="0"/>
        </a:xfrm>
      </p:grpSpPr>
      <p:sp>
        <p:nvSpPr>
          <p:cNvPr id="109" name="Google Shape;109;g3a690705c04_0_96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0" name="Google Shape;110;g3a690705c04_0_962"/>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1" name="Google Shape;111;g3a690705c04_0_9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2" name="Google Shape;112;g3a690705c04_0_9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3" name="Google Shape;113;g3a690705c04_0_96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114"/>
        <p:cNvGrpSpPr/>
        <p:nvPr/>
      </p:nvGrpSpPr>
      <p:grpSpPr>
        <a:xfrm>
          <a:off x="0" y="0"/>
          <a:ext cx="0" cy="0"/>
          <a:chOff x="0" y="0"/>
          <a:chExt cx="0" cy="0"/>
        </a:xfrm>
      </p:grpSpPr>
      <p:sp>
        <p:nvSpPr>
          <p:cNvPr id="115" name="Google Shape;115;g3a690705c04_0_95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6" name="Google Shape;116;g3a690705c04_0_9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7" name="Google Shape;117;g3a690705c04_0_9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18" name="Google Shape;118;g3a690705c04_0_9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g38b1044ec33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38b1044ec33_0_20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38b1044ec33_0_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8b1044ec33_0_2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38b1044ec33_0_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usty">
  <p:cSld name="Pusty">
    <p:spTree>
      <p:nvGrpSpPr>
        <p:cNvPr id="1" name="Shape 119"/>
        <p:cNvGrpSpPr/>
        <p:nvPr/>
      </p:nvGrpSpPr>
      <p:grpSpPr>
        <a:xfrm>
          <a:off x="0" y="0"/>
          <a:ext cx="0" cy="0"/>
          <a:chOff x="0" y="0"/>
          <a:chExt cx="0" cy="0"/>
        </a:xfrm>
      </p:grpSpPr>
      <p:sp>
        <p:nvSpPr>
          <p:cNvPr id="120" name="Google Shape;120;g3a690705c04_0_9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ogo" type="blank">
  <p:cSld name="BLANK">
    <p:spTree>
      <p:nvGrpSpPr>
        <p:cNvPr id="1" name="Shape 121"/>
        <p:cNvGrpSpPr/>
        <p:nvPr/>
      </p:nvGrpSpPr>
      <p:grpSpPr>
        <a:xfrm>
          <a:off x="0" y="0"/>
          <a:ext cx="0" cy="0"/>
          <a:chOff x="0" y="0"/>
          <a:chExt cx="0" cy="0"/>
        </a:xfrm>
      </p:grpSpPr>
      <p:sp>
        <p:nvSpPr>
          <p:cNvPr id="122" name="Google Shape;122;g3a690705c04_0_9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123"/>
        <p:cNvGrpSpPr/>
        <p:nvPr/>
      </p:nvGrpSpPr>
      <p:grpSpPr>
        <a:xfrm>
          <a:off x="0" y="0"/>
          <a:ext cx="0" cy="0"/>
          <a:chOff x="0" y="0"/>
          <a:chExt cx="0" cy="0"/>
        </a:xfrm>
      </p:grpSpPr>
      <p:sp>
        <p:nvSpPr>
          <p:cNvPr id="124" name="Google Shape;124;g3a690705c04_0_969"/>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500"/>
              <a:buFont typeface="Arial"/>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5" name="Google Shape;125;g3a690705c04_0_969"/>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979595"/>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979595"/>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900"/>
              <a:buFont typeface="Arial"/>
              <a:buNone/>
              <a:defRPr sz="1900" b="0" i="0" u="none" strike="noStrike" cap="none">
                <a:solidFill>
                  <a:srgbClr val="979595"/>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600"/>
              <a:buFont typeface="Arial"/>
              <a:buNone/>
              <a:defRPr sz="1600" b="0" i="0" u="none" strike="noStrike" cap="none">
                <a:solidFill>
                  <a:srgbClr val="979595"/>
                </a:solidFill>
                <a:latin typeface="Arial"/>
                <a:ea typeface="Arial"/>
                <a:cs typeface="Arial"/>
                <a:sym typeface="Arial"/>
              </a:defRPr>
            </a:lvl9pPr>
          </a:lstStyle>
          <a:p>
            <a:endParaRPr/>
          </a:p>
        </p:txBody>
      </p:sp>
      <p:sp>
        <p:nvSpPr>
          <p:cNvPr id="126" name="Google Shape;126;g3a690705c04_0_96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7" name="Google Shape;127;g3a690705c04_0_96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128" name="Google Shape;128;g3a690705c04_0_96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S -Plastics composting">
  <p:cSld name="CS -Plastics composting">
    <p:bg>
      <p:bgPr>
        <a:solidFill>
          <a:srgbClr val="FFFFFF"/>
        </a:solidFill>
        <a:effectLst/>
      </p:bgPr>
    </p:bg>
    <p:spTree>
      <p:nvGrpSpPr>
        <p:cNvPr id="1" name="Shape 129"/>
        <p:cNvGrpSpPr/>
        <p:nvPr/>
      </p:nvGrpSpPr>
      <p:grpSpPr>
        <a:xfrm>
          <a:off x="0" y="0"/>
          <a:ext cx="0" cy="0"/>
          <a:chOff x="0" y="0"/>
          <a:chExt cx="0" cy="0"/>
        </a:xfrm>
      </p:grpSpPr>
      <p:sp>
        <p:nvSpPr>
          <p:cNvPr id="130" name="Google Shape;130;g3a690705c04_0_975"/>
          <p:cNvSpPr>
            <a:spLocks noGrp="1"/>
          </p:cNvSpPr>
          <p:nvPr>
            <p:ph type="pic" idx="2"/>
          </p:nvPr>
        </p:nvSpPr>
        <p:spPr>
          <a:xfrm>
            <a:off x="-3951945" y="-492"/>
            <a:ext cx="12180900" cy="6858000"/>
          </a:xfrm>
          <a:prstGeom prst="rect">
            <a:avLst/>
          </a:prstGeom>
          <a:noFill/>
          <a:ln>
            <a:noFill/>
          </a:ln>
        </p:spPr>
      </p:sp>
      <p:sp>
        <p:nvSpPr>
          <p:cNvPr id="131" name="Google Shape;131;g3a690705c04_0_975"/>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32" name="Google Shape;132;g3a690705c04_0_975"/>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33" name="Google Shape;133;g3a690705c04_0_975"/>
          <p:cNvSpPr txBox="1">
            <a:spLocks noGrp="1"/>
          </p:cNvSpPr>
          <p:nvPr>
            <p:ph type="body" idx="4"/>
          </p:nvPr>
        </p:nvSpPr>
        <p:spPr>
          <a:xfrm>
            <a:off x="6654713" y="2692520"/>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34" name="Google Shape;134;g3a690705c04_0_975"/>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sp>
        <p:nvSpPr>
          <p:cNvPr id="135" name="Google Shape;135;g3a690705c04_0_975"/>
          <p:cNvSpPr txBox="1"/>
          <p:nvPr/>
        </p:nvSpPr>
        <p:spPr>
          <a:xfrm>
            <a:off x="9946129" y="730045"/>
            <a:ext cx="10848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COMPOSTING</a:t>
            </a:r>
            <a:endParaRPr sz="700" b="0" i="0" u="none" strike="noStrike" cap="none">
              <a:solidFill>
                <a:srgbClr val="F26722"/>
              </a:solidFill>
              <a:latin typeface="Proxima Nova"/>
              <a:ea typeface="Proxima Nova"/>
              <a:cs typeface="Proxima Nova"/>
              <a:sym typeface="Proxima Nova"/>
            </a:endParaRPr>
          </a:p>
        </p:txBody>
      </p:sp>
      <p:pic>
        <p:nvPicPr>
          <p:cNvPr id="136" name="Google Shape;136;g3a690705c04_0_975" descr="Image"/>
          <p:cNvPicPr preferRelativeResize="0"/>
          <p:nvPr/>
        </p:nvPicPr>
        <p:blipFill rotWithShape="1">
          <a:blip r:embed="rId2">
            <a:alphaModFix/>
          </a:blip>
          <a:srcRect/>
          <a:stretch/>
        </p:blipFill>
        <p:spPr>
          <a:xfrm rot="10800000" flipH="1">
            <a:off x="11075305" y="674674"/>
            <a:ext cx="484290" cy="400306"/>
          </a:xfrm>
          <a:prstGeom prst="rect">
            <a:avLst/>
          </a:prstGeom>
          <a:noFill/>
          <a:ln>
            <a:noFill/>
          </a:ln>
        </p:spPr>
      </p:pic>
      <p:sp>
        <p:nvSpPr>
          <p:cNvPr id="137" name="Google Shape;137;g3a690705c04_0_975"/>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Intro slide" type="title">
  <p:cSld name="TITLE">
    <p:bg>
      <p:bgPr>
        <a:solidFill>
          <a:srgbClr val="FFFFFF"/>
        </a:solidFill>
        <a:effectLst/>
      </p:bgPr>
    </p:bg>
    <p:spTree>
      <p:nvGrpSpPr>
        <p:cNvPr id="1" name="Shape 138"/>
        <p:cNvGrpSpPr/>
        <p:nvPr/>
      </p:nvGrpSpPr>
      <p:grpSpPr>
        <a:xfrm>
          <a:off x="0" y="0"/>
          <a:ext cx="0" cy="0"/>
          <a:chOff x="0" y="0"/>
          <a:chExt cx="0" cy="0"/>
        </a:xfrm>
      </p:grpSpPr>
      <p:sp>
        <p:nvSpPr>
          <p:cNvPr id="139" name="Google Shape;139;g3a690705c04_0_984"/>
          <p:cNvSpPr txBox="1">
            <a:spLocks noGrp="1"/>
          </p:cNvSpPr>
          <p:nvPr>
            <p:ph type="body" idx="1"/>
          </p:nvPr>
        </p:nvSpPr>
        <p:spPr>
          <a:xfrm>
            <a:off x="636604" y="3037205"/>
            <a:ext cx="4521300" cy="783600"/>
          </a:xfrm>
          <a:prstGeom prst="rect">
            <a:avLst/>
          </a:prstGeom>
          <a:noFill/>
          <a:ln>
            <a:noFill/>
          </a:ln>
        </p:spPr>
        <p:txBody>
          <a:bodyPr spcFirstLastPara="1" wrap="square" lIns="25400" tIns="25400" rIns="25400" bIns="25400" anchor="ctr"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0" name="Google Shape;140;g3a690705c04_0_984"/>
          <p:cNvSpPr txBox="1">
            <a:spLocks noGrp="1"/>
          </p:cNvSpPr>
          <p:nvPr>
            <p:ph type="title"/>
          </p:nvPr>
        </p:nvSpPr>
        <p:spPr>
          <a:xfrm>
            <a:off x="638076" y="636497"/>
            <a:ext cx="32376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282836"/>
              </a:buClr>
              <a:buSzPts val="1500"/>
              <a:buFont typeface="Arial"/>
              <a:buChar char="●"/>
              <a:defRPr sz="1900" b="0" i="0" u="none" strike="noStrike" cap="none">
                <a:solidFill>
                  <a:srgbClr val="282836"/>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1" name="Google Shape;141;g3a690705c04_0_984"/>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bg>
      <p:bgPr>
        <a:solidFill>
          <a:srgbClr val="FFFFFF"/>
        </a:solidFill>
        <a:effectLst/>
      </p:bgPr>
    </p:bg>
    <p:spTree>
      <p:nvGrpSpPr>
        <p:cNvPr id="1" name="Shape 142"/>
        <p:cNvGrpSpPr/>
        <p:nvPr/>
      </p:nvGrpSpPr>
      <p:grpSpPr>
        <a:xfrm>
          <a:off x="0" y="0"/>
          <a:ext cx="0" cy="0"/>
          <a:chOff x="0" y="0"/>
          <a:chExt cx="0" cy="0"/>
        </a:xfrm>
      </p:grpSpPr>
      <p:sp>
        <p:nvSpPr>
          <p:cNvPr id="143" name="Google Shape;143;g3a690705c04_0_988"/>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44"/>
        <p:cNvGrpSpPr/>
        <p:nvPr/>
      </p:nvGrpSpPr>
      <p:grpSpPr>
        <a:xfrm>
          <a:off x="0" y="0"/>
          <a:ext cx="0" cy="0"/>
          <a:chOff x="0" y="0"/>
          <a:chExt cx="0" cy="0"/>
        </a:xfrm>
      </p:grpSpPr>
      <p:sp>
        <p:nvSpPr>
          <p:cNvPr id="145" name="Google Shape;145;g3a690705c04_0_9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6" name="Google Shape;146;g3a690705c04_0_9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47" name="Google Shape;147;g3a690705c04_0_99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48"/>
        <p:cNvGrpSpPr/>
        <p:nvPr/>
      </p:nvGrpSpPr>
      <p:grpSpPr>
        <a:xfrm>
          <a:off x="0" y="0"/>
          <a:ext cx="0" cy="0"/>
          <a:chOff x="0" y="0"/>
          <a:chExt cx="0" cy="0"/>
        </a:xfrm>
      </p:grpSpPr>
      <p:sp>
        <p:nvSpPr>
          <p:cNvPr id="149" name="Google Shape;149;g3a690705c04_0_99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9pPr>
          </a:lstStyle>
          <a:p>
            <a:endParaRPr/>
          </a:p>
        </p:txBody>
      </p:sp>
      <p:sp>
        <p:nvSpPr>
          <p:cNvPr id="150" name="Google Shape;150;g3a690705c04_0_99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
        <p:nvSpPr>
          <p:cNvPr id="151" name="Google Shape;151;g3a690705c04_0_99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S - Innovative elimination">
  <p:cSld name="CS - Innovative elimination">
    <p:bg>
      <p:bgPr>
        <a:solidFill>
          <a:srgbClr val="FFFFFF"/>
        </a:solidFill>
        <a:effectLst/>
      </p:bgPr>
    </p:bg>
    <p:spTree>
      <p:nvGrpSpPr>
        <p:cNvPr id="1" name="Shape 152"/>
        <p:cNvGrpSpPr/>
        <p:nvPr/>
      </p:nvGrpSpPr>
      <p:grpSpPr>
        <a:xfrm>
          <a:off x="0" y="0"/>
          <a:ext cx="0" cy="0"/>
          <a:chOff x="0" y="0"/>
          <a:chExt cx="0" cy="0"/>
        </a:xfrm>
      </p:grpSpPr>
      <p:sp>
        <p:nvSpPr>
          <p:cNvPr id="153" name="Google Shape;153;g3a690705c04_0_998"/>
          <p:cNvSpPr>
            <a:spLocks noGrp="1"/>
          </p:cNvSpPr>
          <p:nvPr>
            <p:ph type="pic" idx="2"/>
          </p:nvPr>
        </p:nvSpPr>
        <p:spPr>
          <a:xfrm>
            <a:off x="-4232952" y="-3169"/>
            <a:ext cx="12192000" cy="6864300"/>
          </a:xfrm>
          <a:prstGeom prst="rect">
            <a:avLst/>
          </a:prstGeom>
          <a:noFill/>
          <a:ln>
            <a:noFill/>
          </a:ln>
        </p:spPr>
      </p:sp>
      <p:sp>
        <p:nvSpPr>
          <p:cNvPr id="154" name="Google Shape;154;g3a690705c04_0_998"/>
          <p:cNvSpPr txBox="1">
            <a:spLocks noGrp="1"/>
          </p:cNvSpPr>
          <p:nvPr>
            <p:ph type="body" idx="1"/>
          </p:nvPr>
        </p:nvSpPr>
        <p:spPr>
          <a:xfrm>
            <a:off x="6644643" y="319823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55" name="Google Shape;155;g3a690705c04_0_998"/>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pic>
        <p:nvPicPr>
          <p:cNvPr id="156" name="Google Shape;156;g3a690705c04_0_998" descr="Image"/>
          <p:cNvPicPr preferRelativeResize="0"/>
          <p:nvPr/>
        </p:nvPicPr>
        <p:blipFill rotWithShape="1">
          <a:blip r:embed="rId2">
            <a:alphaModFix/>
          </a:blip>
          <a:srcRect/>
          <a:stretch/>
        </p:blipFill>
        <p:spPr>
          <a:xfrm flipH="1">
            <a:off x="11091307" y="651803"/>
            <a:ext cx="476689" cy="494904"/>
          </a:xfrm>
          <a:prstGeom prst="rect">
            <a:avLst/>
          </a:prstGeom>
          <a:noFill/>
          <a:ln>
            <a:noFill/>
          </a:ln>
        </p:spPr>
      </p:pic>
      <p:sp>
        <p:nvSpPr>
          <p:cNvPr id="157" name="Google Shape;157;g3a690705c04_0_998"/>
          <p:cNvSpPr txBox="1">
            <a:spLocks noGrp="1"/>
          </p:cNvSpPr>
          <p:nvPr>
            <p:ph type="body" idx="4"/>
          </p:nvPr>
        </p:nvSpPr>
        <p:spPr>
          <a:xfrm>
            <a:off x="6619243"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58" name="Google Shape;158;g3a690705c04_0_998"/>
          <p:cNvCxnSpPr/>
          <p:nvPr/>
        </p:nvCxnSpPr>
        <p:spPr>
          <a:xfrm>
            <a:off x="6653051" y="3031597"/>
            <a:ext cx="4649700" cy="0"/>
          </a:xfrm>
          <a:prstGeom prst="straightConnector1">
            <a:avLst/>
          </a:prstGeom>
          <a:noFill/>
          <a:ln w="38100" cap="flat" cmpd="sng">
            <a:solidFill>
              <a:srgbClr val="A03281"/>
            </a:solidFill>
            <a:prstDash val="solid"/>
            <a:miter lim="400000"/>
            <a:headEnd type="none" w="sm" len="sm"/>
            <a:tailEnd type="none" w="sm" len="sm"/>
          </a:ln>
        </p:spPr>
      </p:cxnSp>
      <p:sp>
        <p:nvSpPr>
          <p:cNvPr id="159" name="Google Shape;159;g3a690705c04_0_998"/>
          <p:cNvSpPr txBox="1"/>
          <p:nvPr/>
        </p:nvSpPr>
        <p:spPr>
          <a:xfrm>
            <a:off x="9809076" y="722724"/>
            <a:ext cx="12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A03281"/>
              </a:buClr>
              <a:buSzPts val="1100"/>
              <a:buFont typeface="Montserrat Medium"/>
              <a:buNone/>
            </a:pPr>
            <a:r>
              <a:rPr lang="pl-PL" sz="1100" b="0" i="0" u="none" strike="noStrike" cap="none">
                <a:solidFill>
                  <a:srgbClr val="A03281"/>
                </a:solidFill>
                <a:latin typeface="Proxima Nova"/>
                <a:ea typeface="Proxima Nova"/>
                <a:cs typeface="Proxima Nova"/>
                <a:sym typeface="Proxima Nova"/>
              </a:rPr>
              <a:t>INNOVATIVE</a:t>
            </a:r>
            <a:endParaRPr sz="700" b="0" i="0" u="none" strike="noStrike" cap="none">
              <a:solidFill>
                <a:srgbClr val="000000"/>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A03281"/>
              </a:buClr>
              <a:buSzPts val="1100"/>
              <a:buFont typeface="Montserrat Medium"/>
              <a:buNone/>
            </a:pPr>
            <a:r>
              <a:rPr lang="pl-PL" sz="1100" b="0" i="0" u="none" strike="noStrike" cap="none">
                <a:solidFill>
                  <a:srgbClr val="A03281"/>
                </a:solidFill>
                <a:latin typeface="Proxima Nova"/>
                <a:ea typeface="Proxima Nova"/>
                <a:cs typeface="Proxima Nova"/>
                <a:sym typeface="Proxima Nova"/>
              </a:rPr>
              <a:t>ELIMINATION</a:t>
            </a:r>
            <a:endParaRPr sz="700" b="0" i="0" u="none" strike="noStrike" cap="none">
              <a:solidFill>
                <a:srgbClr val="000000"/>
              </a:solidFill>
              <a:latin typeface="Proxima Nova"/>
              <a:ea typeface="Proxima Nova"/>
              <a:cs typeface="Proxima Nova"/>
              <a:sym typeface="Proxima Nova"/>
            </a:endParaRPr>
          </a:p>
        </p:txBody>
      </p:sp>
      <p:sp>
        <p:nvSpPr>
          <p:cNvPr id="160" name="Google Shape;160;g3a690705c04_0_998"/>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Eliminate light">
  <p:cSld name="Eliminate light">
    <p:bg>
      <p:bgPr>
        <a:solidFill>
          <a:srgbClr val="FFFFFF"/>
        </a:solidFill>
        <a:effectLst/>
      </p:bgPr>
    </p:bg>
    <p:spTree>
      <p:nvGrpSpPr>
        <p:cNvPr id="1" name="Shape 161"/>
        <p:cNvGrpSpPr/>
        <p:nvPr/>
      </p:nvGrpSpPr>
      <p:grpSpPr>
        <a:xfrm>
          <a:off x="0" y="0"/>
          <a:ext cx="0" cy="0"/>
          <a:chOff x="0" y="0"/>
          <a:chExt cx="0" cy="0"/>
        </a:xfrm>
      </p:grpSpPr>
      <p:sp>
        <p:nvSpPr>
          <p:cNvPr id="162" name="Google Shape;162;g3a690705c04_0_1007"/>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163" name="Google Shape;163;g3a690705c04_0_1007"/>
          <p:cNvPicPr preferRelativeResize="0"/>
          <p:nvPr/>
        </p:nvPicPr>
        <p:blipFill rotWithShape="1">
          <a:blip r:embed="rId2">
            <a:alphaModFix/>
          </a:blip>
          <a:srcRect/>
          <a:stretch/>
        </p:blipFill>
        <p:spPr>
          <a:xfrm>
            <a:off x="-12200" y="-12200"/>
            <a:ext cx="7993031" cy="68701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g38b1044ec33_0_2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38b1044ec33_0_2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38b1044ec33_0_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8b1044ec33_0_2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8b1044ec33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Reuse light">
  <p:cSld name="Reuse light">
    <p:bg>
      <p:bgPr>
        <a:solidFill>
          <a:srgbClr val="FFFFFF"/>
        </a:solidFill>
        <a:effectLst/>
      </p:bgPr>
    </p:bg>
    <p:spTree>
      <p:nvGrpSpPr>
        <p:cNvPr id="1" name="Shape 164"/>
        <p:cNvGrpSpPr/>
        <p:nvPr/>
      </p:nvGrpSpPr>
      <p:grpSpPr>
        <a:xfrm>
          <a:off x="0" y="0"/>
          <a:ext cx="0" cy="0"/>
          <a:chOff x="0" y="0"/>
          <a:chExt cx="0" cy="0"/>
        </a:xfrm>
      </p:grpSpPr>
      <p:sp>
        <p:nvSpPr>
          <p:cNvPr id="165" name="Google Shape;165;g3a690705c04_0_1010"/>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166" name="Google Shape;166;g3a690705c04_0_1010"/>
          <p:cNvPicPr preferRelativeResize="0"/>
          <p:nvPr/>
        </p:nvPicPr>
        <p:blipFill rotWithShape="1">
          <a:blip r:embed="rId2">
            <a:alphaModFix/>
          </a:blip>
          <a:srcRect/>
          <a:stretch/>
        </p:blipFill>
        <p:spPr>
          <a:xfrm>
            <a:off x="-16269" y="-12192"/>
            <a:ext cx="6132271" cy="68884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S - Refill on the go">
  <p:cSld name="CS - Refill on the go">
    <p:bg>
      <p:bgPr>
        <a:solidFill>
          <a:srgbClr val="FFFFFF"/>
        </a:solidFill>
        <a:effectLst/>
      </p:bgPr>
    </p:bg>
    <p:spTree>
      <p:nvGrpSpPr>
        <p:cNvPr id="1" name="Shape 167"/>
        <p:cNvGrpSpPr/>
        <p:nvPr/>
      </p:nvGrpSpPr>
      <p:grpSpPr>
        <a:xfrm>
          <a:off x="0" y="0"/>
          <a:ext cx="0" cy="0"/>
          <a:chOff x="0" y="0"/>
          <a:chExt cx="0" cy="0"/>
        </a:xfrm>
      </p:grpSpPr>
      <p:sp>
        <p:nvSpPr>
          <p:cNvPr id="168" name="Google Shape;168;g3a690705c04_0_1013"/>
          <p:cNvSpPr>
            <a:spLocks noGrp="1"/>
          </p:cNvSpPr>
          <p:nvPr>
            <p:ph type="pic" idx="2"/>
          </p:nvPr>
        </p:nvSpPr>
        <p:spPr>
          <a:xfrm>
            <a:off x="-3968880" y="-19489"/>
            <a:ext cx="12238500" cy="6884400"/>
          </a:xfrm>
          <a:prstGeom prst="rect">
            <a:avLst/>
          </a:prstGeom>
          <a:noFill/>
          <a:ln>
            <a:noFill/>
          </a:ln>
        </p:spPr>
      </p:sp>
      <p:sp>
        <p:nvSpPr>
          <p:cNvPr id="169" name="Google Shape;169;g3a690705c04_0_1013"/>
          <p:cNvSpPr txBox="1">
            <a:spLocks noGrp="1"/>
          </p:cNvSpPr>
          <p:nvPr>
            <p:ph type="body" idx="1"/>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70" name="Google Shape;170;g3a690705c04_0_1013"/>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71" name="Google Shape;171;g3a690705c04_0_1013"/>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cxnSp>
        <p:nvCxnSpPr>
          <p:cNvPr id="172" name="Google Shape;172;g3a690705c04_0_1013"/>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73" name="Google Shape;173;g3a690705c04_0_1013"/>
          <p:cNvSpPr txBox="1"/>
          <p:nvPr/>
        </p:nvSpPr>
        <p:spPr>
          <a:xfrm>
            <a:off x="10096479" y="722724"/>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REFILL ON THE GO</a:t>
            </a:r>
            <a:endParaRPr sz="700" b="0" i="0" u="none" strike="noStrike" cap="none">
              <a:solidFill>
                <a:srgbClr val="F7A70B"/>
              </a:solidFill>
              <a:latin typeface="Proxima Nova"/>
              <a:ea typeface="Proxima Nova"/>
              <a:cs typeface="Proxima Nova"/>
              <a:sym typeface="Proxima Nova"/>
            </a:endParaRPr>
          </a:p>
        </p:txBody>
      </p:sp>
      <p:pic>
        <p:nvPicPr>
          <p:cNvPr id="174" name="Google Shape;174;g3a690705c04_0_1013" descr="Image"/>
          <p:cNvPicPr preferRelativeResize="0"/>
          <p:nvPr/>
        </p:nvPicPr>
        <p:blipFill rotWithShape="1">
          <a:blip r:embed="rId2">
            <a:alphaModFix/>
          </a:blip>
          <a:srcRect/>
          <a:stretch/>
        </p:blipFill>
        <p:spPr>
          <a:xfrm rot="-5400000">
            <a:off x="11096243" y="646301"/>
            <a:ext cx="472016" cy="474020"/>
          </a:xfrm>
          <a:prstGeom prst="rect">
            <a:avLst/>
          </a:prstGeom>
          <a:noFill/>
          <a:ln>
            <a:noFill/>
          </a:ln>
        </p:spPr>
      </p:pic>
      <p:sp>
        <p:nvSpPr>
          <p:cNvPr id="175" name="Google Shape;175;g3a690705c04_0_1013"/>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S - Return from home">
  <p:cSld name="CS - Return from home">
    <p:bg>
      <p:bgPr>
        <a:solidFill>
          <a:srgbClr val="FFFFFF"/>
        </a:solidFill>
        <a:effectLst/>
      </p:bgPr>
    </p:bg>
    <p:spTree>
      <p:nvGrpSpPr>
        <p:cNvPr id="1" name="Shape 176"/>
        <p:cNvGrpSpPr/>
        <p:nvPr/>
      </p:nvGrpSpPr>
      <p:grpSpPr>
        <a:xfrm>
          <a:off x="0" y="0"/>
          <a:ext cx="0" cy="0"/>
          <a:chOff x="0" y="0"/>
          <a:chExt cx="0" cy="0"/>
        </a:xfrm>
      </p:grpSpPr>
      <p:sp>
        <p:nvSpPr>
          <p:cNvPr id="177" name="Google Shape;177;g3a690705c04_0_1022"/>
          <p:cNvSpPr>
            <a:spLocks noGrp="1"/>
          </p:cNvSpPr>
          <p:nvPr>
            <p:ph type="pic" idx="2"/>
          </p:nvPr>
        </p:nvSpPr>
        <p:spPr>
          <a:xfrm>
            <a:off x="-3962531" y="-19489"/>
            <a:ext cx="12238500" cy="6884400"/>
          </a:xfrm>
          <a:prstGeom prst="rect">
            <a:avLst/>
          </a:prstGeom>
          <a:noFill/>
          <a:ln>
            <a:noFill/>
          </a:ln>
        </p:spPr>
      </p:sp>
      <p:sp>
        <p:nvSpPr>
          <p:cNvPr id="178" name="Google Shape;178;g3a690705c04_0_1022"/>
          <p:cNvSpPr txBox="1">
            <a:spLocks noGrp="1"/>
          </p:cNvSpPr>
          <p:nvPr>
            <p:ph type="body" idx="1"/>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79" name="Google Shape;179;g3a690705c04_0_1022"/>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80" name="Google Shape;180;g3a690705c04_0_1022"/>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cxnSp>
        <p:nvCxnSpPr>
          <p:cNvPr id="181" name="Google Shape;181;g3a690705c04_0_1022"/>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82" name="Google Shape;182;g3a690705c04_0_1022"/>
          <p:cNvSpPr txBox="1"/>
          <p:nvPr/>
        </p:nvSpPr>
        <p:spPr>
          <a:xfrm>
            <a:off x="9986511" y="722724"/>
            <a:ext cx="10404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RETURN FROM HOME</a:t>
            </a:r>
            <a:endParaRPr sz="700" b="0" i="0" u="none" strike="noStrike" cap="none">
              <a:solidFill>
                <a:srgbClr val="F7A70B"/>
              </a:solidFill>
              <a:latin typeface="Proxima Nova"/>
              <a:ea typeface="Proxima Nova"/>
              <a:cs typeface="Proxima Nova"/>
              <a:sym typeface="Proxima Nova"/>
            </a:endParaRPr>
          </a:p>
        </p:txBody>
      </p:sp>
      <p:pic>
        <p:nvPicPr>
          <p:cNvPr id="183" name="Google Shape;183;g3a690705c04_0_1022" descr="Image"/>
          <p:cNvPicPr preferRelativeResize="0"/>
          <p:nvPr/>
        </p:nvPicPr>
        <p:blipFill rotWithShape="1">
          <a:blip r:embed="rId2">
            <a:alphaModFix/>
          </a:blip>
          <a:srcRect/>
          <a:stretch/>
        </p:blipFill>
        <p:spPr>
          <a:xfrm rot="5400000">
            <a:off x="11096243" y="646303"/>
            <a:ext cx="472016" cy="474020"/>
          </a:xfrm>
          <a:prstGeom prst="rect">
            <a:avLst/>
          </a:prstGeom>
          <a:noFill/>
          <a:ln>
            <a:noFill/>
          </a:ln>
        </p:spPr>
      </p:pic>
      <p:sp>
        <p:nvSpPr>
          <p:cNvPr id="184" name="Google Shape;184;g3a690705c04_0_1022"/>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S - Return on the go">
  <p:cSld name="CS - Return on the go">
    <p:bg>
      <p:bgPr>
        <a:solidFill>
          <a:srgbClr val="FFFFFF"/>
        </a:solidFill>
        <a:effectLst/>
      </p:bgPr>
    </p:bg>
    <p:spTree>
      <p:nvGrpSpPr>
        <p:cNvPr id="1" name="Shape 185"/>
        <p:cNvGrpSpPr/>
        <p:nvPr/>
      </p:nvGrpSpPr>
      <p:grpSpPr>
        <a:xfrm>
          <a:off x="0" y="0"/>
          <a:ext cx="0" cy="0"/>
          <a:chOff x="0" y="0"/>
          <a:chExt cx="0" cy="0"/>
        </a:xfrm>
      </p:grpSpPr>
      <p:sp>
        <p:nvSpPr>
          <p:cNvPr id="186" name="Google Shape;186;g3a690705c04_0_1031"/>
          <p:cNvSpPr txBox="1">
            <a:spLocks noGrp="1"/>
          </p:cNvSpPr>
          <p:nvPr>
            <p:ph type="body" idx="1"/>
          </p:nvPr>
        </p:nvSpPr>
        <p:spPr>
          <a:xfrm>
            <a:off x="642955" y="1590675"/>
            <a:ext cx="4521300" cy="783600"/>
          </a:xfrm>
          <a:prstGeom prst="rect">
            <a:avLst/>
          </a:prstGeom>
          <a:noFill/>
          <a:ln>
            <a:noFill/>
          </a:ln>
        </p:spPr>
        <p:txBody>
          <a:bodyPr spcFirstLastPara="1" wrap="square" lIns="25400" tIns="25400" rIns="25400" bIns="254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7" name="Google Shape;187;g3a690705c04_0_1031"/>
          <p:cNvSpPr txBox="1">
            <a:spLocks noGrp="1"/>
          </p:cNvSpPr>
          <p:nvPr>
            <p:ph type="title"/>
          </p:nvPr>
        </p:nvSpPr>
        <p:spPr>
          <a:xfrm>
            <a:off x="641351" y="641351"/>
            <a:ext cx="30600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8" name="Google Shape;188;g3a690705c04_0_1031"/>
          <p:cNvSpPr txBox="1">
            <a:spLocks noGrp="1"/>
          </p:cNvSpPr>
          <p:nvPr>
            <p:ph type="body" idx="2"/>
          </p:nvPr>
        </p:nvSpPr>
        <p:spPr>
          <a:xfrm>
            <a:off x="6644643" y="320458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89" name="Google Shape;189;g3a690705c04_0_1031"/>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190" name="Google Shape;190;g3a690705c04_0_1031"/>
          <p:cNvSpPr txBox="1">
            <a:spLocks noGrp="1"/>
          </p:cNvSpPr>
          <p:nvPr>
            <p:ph type="body" idx="4"/>
          </p:nvPr>
        </p:nvSpPr>
        <p:spPr>
          <a:xfrm>
            <a:off x="6625592" y="2177688"/>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900" b="0" i="0" u="none" strike="noStrike" cap="none">
                <a:solidFill>
                  <a:srgbClr val="000000"/>
                </a:solidFill>
                <a:latin typeface="Arial"/>
                <a:ea typeface="Arial"/>
                <a:cs typeface="Arial"/>
                <a:sym typeface="Arial"/>
              </a:defRPr>
            </a:lvl9pPr>
          </a:lstStyle>
          <a:p>
            <a:endParaRPr/>
          </a:p>
        </p:txBody>
      </p:sp>
      <p:cxnSp>
        <p:nvCxnSpPr>
          <p:cNvPr id="191" name="Google Shape;191;g3a690705c04_0_1031"/>
          <p:cNvCxnSpPr/>
          <p:nvPr/>
        </p:nvCxnSpPr>
        <p:spPr>
          <a:xfrm>
            <a:off x="6665751" y="3037947"/>
            <a:ext cx="4623900" cy="0"/>
          </a:xfrm>
          <a:prstGeom prst="straightConnector1">
            <a:avLst/>
          </a:prstGeom>
          <a:noFill/>
          <a:ln w="38100" cap="flat" cmpd="sng">
            <a:solidFill>
              <a:srgbClr val="F7A70B"/>
            </a:solidFill>
            <a:prstDash val="solid"/>
            <a:miter lim="400000"/>
            <a:headEnd type="none" w="sm" len="sm"/>
            <a:tailEnd type="none" w="sm" len="sm"/>
          </a:ln>
        </p:spPr>
      </p:cxnSp>
      <p:sp>
        <p:nvSpPr>
          <p:cNvPr id="192" name="Google Shape;192;g3a690705c04_0_1031"/>
          <p:cNvSpPr>
            <a:spLocks noGrp="1"/>
          </p:cNvSpPr>
          <p:nvPr>
            <p:ph type="pic" idx="5"/>
          </p:nvPr>
        </p:nvSpPr>
        <p:spPr>
          <a:xfrm>
            <a:off x="-3968880" y="-19489"/>
            <a:ext cx="12238500" cy="6884400"/>
          </a:xfrm>
          <a:prstGeom prst="rect">
            <a:avLst/>
          </a:prstGeom>
          <a:noFill/>
          <a:ln>
            <a:noFill/>
          </a:ln>
        </p:spPr>
      </p:sp>
      <p:sp>
        <p:nvSpPr>
          <p:cNvPr id="193" name="Google Shape;193;g3a690705c04_0_1031"/>
          <p:cNvSpPr txBox="1"/>
          <p:nvPr/>
        </p:nvSpPr>
        <p:spPr>
          <a:xfrm>
            <a:off x="10096479" y="722724"/>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RETURN ON</a:t>
            </a:r>
            <a:endParaRPr sz="700" b="0" i="0" u="none" strike="noStrike" cap="none">
              <a:solidFill>
                <a:srgbClr val="F7A70B"/>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EBAB44"/>
              </a:buClr>
              <a:buSzPts val="1100"/>
              <a:buFont typeface="Montserrat Medium"/>
              <a:buNone/>
            </a:pPr>
            <a:r>
              <a:rPr lang="pl-PL" sz="1100" b="0" i="0" u="none" strike="noStrike" cap="none">
                <a:solidFill>
                  <a:srgbClr val="F7A70B"/>
                </a:solidFill>
                <a:latin typeface="Proxima Nova"/>
                <a:ea typeface="Proxima Nova"/>
                <a:cs typeface="Proxima Nova"/>
                <a:sym typeface="Proxima Nova"/>
              </a:rPr>
              <a:t>THE GO</a:t>
            </a:r>
            <a:endParaRPr sz="700" b="0" i="0" u="none" strike="noStrike" cap="none">
              <a:solidFill>
                <a:srgbClr val="F7A70B"/>
              </a:solidFill>
              <a:latin typeface="Proxima Nova"/>
              <a:ea typeface="Proxima Nova"/>
              <a:cs typeface="Proxima Nova"/>
              <a:sym typeface="Proxima Nova"/>
            </a:endParaRPr>
          </a:p>
        </p:txBody>
      </p:sp>
      <p:pic>
        <p:nvPicPr>
          <p:cNvPr id="194" name="Google Shape;194;g3a690705c04_0_1031" descr="Image"/>
          <p:cNvPicPr preferRelativeResize="0"/>
          <p:nvPr/>
        </p:nvPicPr>
        <p:blipFill rotWithShape="1">
          <a:blip r:embed="rId2">
            <a:alphaModFix/>
          </a:blip>
          <a:srcRect/>
          <a:stretch/>
        </p:blipFill>
        <p:spPr>
          <a:xfrm rot="10800000">
            <a:off x="11096241" y="646302"/>
            <a:ext cx="472016" cy="474020"/>
          </a:xfrm>
          <a:prstGeom prst="rect">
            <a:avLst/>
          </a:prstGeom>
          <a:noFill/>
          <a:ln>
            <a:noFill/>
          </a:ln>
        </p:spPr>
      </p:pic>
      <p:sp>
        <p:nvSpPr>
          <p:cNvPr id="195" name="Google Shape;195;g3a690705c04_0_1031"/>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900">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Material Circulation light">
  <p:cSld name="Material Circulation light">
    <p:bg>
      <p:bgPr>
        <a:solidFill>
          <a:srgbClr val="FFFFFF"/>
        </a:solidFill>
        <a:effectLst/>
      </p:bgPr>
    </p:bg>
    <p:spTree>
      <p:nvGrpSpPr>
        <p:cNvPr id="1" name="Shape 196"/>
        <p:cNvGrpSpPr/>
        <p:nvPr/>
      </p:nvGrpSpPr>
      <p:grpSpPr>
        <a:xfrm>
          <a:off x="0" y="0"/>
          <a:ext cx="0" cy="0"/>
          <a:chOff x="0" y="0"/>
          <a:chExt cx="0" cy="0"/>
        </a:xfrm>
      </p:grpSpPr>
      <p:sp>
        <p:nvSpPr>
          <p:cNvPr id="197" name="Google Shape;197;g3a690705c04_0_1042"/>
          <p:cNvSpPr txBox="1">
            <a:spLocks noGrp="1"/>
          </p:cNvSpPr>
          <p:nvPr>
            <p:ph type="body" idx="1"/>
          </p:nvPr>
        </p:nvSpPr>
        <p:spPr>
          <a:xfrm>
            <a:off x="642955" y="1590675"/>
            <a:ext cx="4521300" cy="783600"/>
          </a:xfrm>
          <a:prstGeom prst="rect">
            <a:avLst/>
          </a:prstGeom>
          <a:noFill/>
          <a:ln>
            <a:noFill/>
          </a:ln>
        </p:spPr>
        <p:txBody>
          <a:bodyPr spcFirstLastPara="1" wrap="square" lIns="25400" tIns="25400" rIns="25400" bIns="254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98" name="Google Shape;198;g3a690705c04_0_1042"/>
          <p:cNvSpPr txBox="1">
            <a:spLocks noGrp="1"/>
          </p:cNvSpPr>
          <p:nvPr>
            <p:ph type="title"/>
          </p:nvPr>
        </p:nvSpPr>
        <p:spPr>
          <a:xfrm>
            <a:off x="641351" y="641351"/>
            <a:ext cx="3060000" cy="717600"/>
          </a:xfrm>
          <a:prstGeom prst="rect">
            <a:avLst/>
          </a:prstGeom>
          <a:noFill/>
          <a:ln>
            <a:noFill/>
          </a:ln>
        </p:spPr>
        <p:txBody>
          <a:bodyPr spcFirstLastPara="1" wrap="square" lIns="25400" tIns="25400" rIns="25400" bIns="25400" anchor="t" anchorCtr="0">
            <a:noAutofit/>
          </a:bodyPr>
          <a:lstStyle>
            <a:lvl1pPr marR="0" lvl="0"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9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199" name="Google Shape;199;g3a690705c04_0_1042"/>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pic>
        <p:nvPicPr>
          <p:cNvPr id="200" name="Google Shape;200;g3a690705c04_0_1042"/>
          <p:cNvPicPr preferRelativeResize="0"/>
          <p:nvPr/>
        </p:nvPicPr>
        <p:blipFill rotWithShape="1">
          <a:blip r:embed="rId2">
            <a:alphaModFix/>
          </a:blip>
          <a:srcRect/>
          <a:stretch/>
        </p:blipFill>
        <p:spPr>
          <a:xfrm>
            <a:off x="-12200" y="-12200"/>
            <a:ext cx="6965237" cy="688847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S - Plastics recycling">
  <p:cSld name="CS - Plastics recycling">
    <p:bg>
      <p:bgPr>
        <a:solidFill>
          <a:srgbClr val="FFFFFF"/>
        </a:solidFill>
        <a:effectLst/>
      </p:bgPr>
    </p:bg>
    <p:spTree>
      <p:nvGrpSpPr>
        <p:cNvPr id="1" name="Shape 201"/>
        <p:cNvGrpSpPr/>
        <p:nvPr/>
      </p:nvGrpSpPr>
      <p:grpSpPr>
        <a:xfrm>
          <a:off x="0" y="0"/>
          <a:ext cx="0" cy="0"/>
          <a:chOff x="0" y="0"/>
          <a:chExt cx="0" cy="0"/>
        </a:xfrm>
      </p:grpSpPr>
      <p:sp>
        <p:nvSpPr>
          <p:cNvPr id="202" name="Google Shape;202;g3a690705c04_0_1047"/>
          <p:cNvSpPr>
            <a:spLocks noGrp="1"/>
          </p:cNvSpPr>
          <p:nvPr>
            <p:ph type="pic" idx="2"/>
          </p:nvPr>
        </p:nvSpPr>
        <p:spPr>
          <a:xfrm>
            <a:off x="-4011641" y="-34101"/>
            <a:ext cx="12300000" cy="6925200"/>
          </a:xfrm>
          <a:prstGeom prst="rect">
            <a:avLst/>
          </a:prstGeom>
          <a:noFill/>
          <a:ln>
            <a:noFill/>
          </a:ln>
        </p:spPr>
      </p:sp>
      <p:sp>
        <p:nvSpPr>
          <p:cNvPr id="203" name="Google Shape;203;g3a690705c04_0_1047"/>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4" name="Google Shape;204;g3a690705c04_0_1047"/>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5" name="Google Shape;205;g3a690705c04_0_1047"/>
          <p:cNvSpPr txBox="1">
            <a:spLocks noGrp="1"/>
          </p:cNvSpPr>
          <p:nvPr>
            <p:ph type="body" idx="4"/>
          </p:nvPr>
        </p:nvSpPr>
        <p:spPr>
          <a:xfrm>
            <a:off x="6654713" y="2692520"/>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06" name="Google Shape;206;g3a690705c04_0_1047"/>
          <p:cNvSpPr txBox="1"/>
          <p:nvPr/>
        </p:nvSpPr>
        <p:spPr>
          <a:xfrm>
            <a:off x="10100712" y="730045"/>
            <a:ext cx="9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RECYCLING</a:t>
            </a:r>
            <a:endParaRPr sz="700" b="0" i="0" u="none" strike="noStrike" cap="none">
              <a:solidFill>
                <a:srgbClr val="F26722"/>
              </a:solidFill>
              <a:latin typeface="Proxima Nova"/>
              <a:ea typeface="Proxima Nova"/>
              <a:cs typeface="Proxima Nova"/>
              <a:sym typeface="Proxima Nova"/>
            </a:endParaRPr>
          </a:p>
        </p:txBody>
      </p:sp>
      <p:cxnSp>
        <p:nvCxnSpPr>
          <p:cNvPr id="207" name="Google Shape;207;g3a690705c04_0_1047"/>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pic>
        <p:nvPicPr>
          <p:cNvPr id="208" name="Google Shape;208;g3a690705c04_0_1047" descr="Image"/>
          <p:cNvPicPr preferRelativeResize="0"/>
          <p:nvPr/>
        </p:nvPicPr>
        <p:blipFill rotWithShape="1">
          <a:blip r:embed="rId2">
            <a:alphaModFix/>
          </a:blip>
          <a:srcRect/>
          <a:stretch/>
        </p:blipFill>
        <p:spPr>
          <a:xfrm>
            <a:off x="11075305" y="674672"/>
            <a:ext cx="484290" cy="400306"/>
          </a:xfrm>
          <a:prstGeom prst="rect">
            <a:avLst/>
          </a:prstGeom>
          <a:noFill/>
          <a:ln>
            <a:noFill/>
          </a:ln>
        </p:spPr>
      </p:pic>
      <p:sp>
        <p:nvSpPr>
          <p:cNvPr id="209" name="Google Shape;209;g3a690705c04_0_1047"/>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S - Direct elimination">
  <p:cSld name="CS - Direct elimination">
    <p:bg>
      <p:bgPr>
        <a:solidFill>
          <a:srgbClr val="FFFFFF"/>
        </a:solidFill>
        <a:effectLst/>
      </p:bgPr>
    </p:bg>
    <p:spTree>
      <p:nvGrpSpPr>
        <p:cNvPr id="1" name="Shape 210"/>
        <p:cNvGrpSpPr/>
        <p:nvPr/>
      </p:nvGrpSpPr>
      <p:grpSpPr>
        <a:xfrm>
          <a:off x="0" y="0"/>
          <a:ext cx="0" cy="0"/>
          <a:chOff x="0" y="0"/>
          <a:chExt cx="0" cy="0"/>
        </a:xfrm>
      </p:grpSpPr>
      <p:sp>
        <p:nvSpPr>
          <p:cNvPr id="211" name="Google Shape;211;g3a690705c04_0_1056"/>
          <p:cNvSpPr>
            <a:spLocks noGrp="1"/>
          </p:cNvSpPr>
          <p:nvPr>
            <p:ph type="pic" idx="2"/>
          </p:nvPr>
        </p:nvSpPr>
        <p:spPr>
          <a:xfrm>
            <a:off x="-4226601" y="-9520"/>
            <a:ext cx="12204900" cy="6871500"/>
          </a:xfrm>
          <a:prstGeom prst="rect">
            <a:avLst/>
          </a:prstGeom>
          <a:noFill/>
          <a:ln>
            <a:noFill/>
          </a:ln>
        </p:spPr>
      </p:sp>
      <p:cxnSp>
        <p:nvCxnSpPr>
          <p:cNvPr id="212" name="Google Shape;212;g3a690705c04_0_1056"/>
          <p:cNvCxnSpPr/>
          <p:nvPr/>
        </p:nvCxnSpPr>
        <p:spPr>
          <a:xfrm>
            <a:off x="6653051" y="3031597"/>
            <a:ext cx="4649700" cy="0"/>
          </a:xfrm>
          <a:prstGeom prst="straightConnector1">
            <a:avLst/>
          </a:prstGeom>
          <a:noFill/>
          <a:ln w="38100" cap="flat" cmpd="sng">
            <a:solidFill>
              <a:srgbClr val="A03281"/>
            </a:solidFill>
            <a:prstDash val="solid"/>
            <a:miter lim="400000"/>
            <a:headEnd type="none" w="sm" len="sm"/>
            <a:tailEnd type="none" w="sm" len="sm"/>
          </a:ln>
        </p:spPr>
      </p:cxnSp>
      <p:pic>
        <p:nvPicPr>
          <p:cNvPr id="213" name="Google Shape;213;g3a690705c04_0_1056" descr="Image"/>
          <p:cNvPicPr preferRelativeResize="0"/>
          <p:nvPr/>
        </p:nvPicPr>
        <p:blipFill rotWithShape="1">
          <a:blip r:embed="rId2">
            <a:alphaModFix/>
          </a:blip>
          <a:srcRect/>
          <a:stretch/>
        </p:blipFill>
        <p:spPr>
          <a:xfrm>
            <a:off x="11091307" y="651803"/>
            <a:ext cx="476689" cy="494904"/>
          </a:xfrm>
          <a:prstGeom prst="rect">
            <a:avLst/>
          </a:prstGeom>
          <a:noFill/>
          <a:ln>
            <a:noFill/>
          </a:ln>
        </p:spPr>
      </p:pic>
      <p:sp>
        <p:nvSpPr>
          <p:cNvPr id="214" name="Google Shape;214;g3a690705c04_0_1056"/>
          <p:cNvSpPr txBox="1"/>
          <p:nvPr/>
        </p:nvSpPr>
        <p:spPr>
          <a:xfrm>
            <a:off x="9809076" y="722724"/>
            <a:ext cx="12303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A73C84"/>
              </a:buClr>
              <a:buSzPts val="1100"/>
              <a:buFont typeface="Montserrat Medium"/>
              <a:buNone/>
            </a:pPr>
            <a:r>
              <a:rPr lang="pl-PL" sz="1100" b="0" i="0" u="none" strike="noStrike" cap="none">
                <a:solidFill>
                  <a:srgbClr val="A73C84"/>
                </a:solidFill>
                <a:latin typeface="Proxima Nova"/>
                <a:ea typeface="Proxima Nova"/>
                <a:cs typeface="Proxima Nova"/>
                <a:sym typeface="Proxima Nova"/>
              </a:rPr>
              <a:t>DIRECT</a:t>
            </a:r>
            <a:endParaRPr sz="700" b="0" i="0" u="none" strike="noStrike" cap="none">
              <a:solidFill>
                <a:srgbClr val="000000"/>
              </a:solidFill>
              <a:latin typeface="Proxima Nova"/>
              <a:ea typeface="Proxima Nova"/>
              <a:cs typeface="Proxima Nova"/>
              <a:sym typeface="Proxima Nova"/>
            </a:endParaRPr>
          </a:p>
          <a:p>
            <a:pPr marL="0" marR="0" lvl="0" indent="0" algn="r" rtl="0">
              <a:lnSpc>
                <a:spcPct val="100000"/>
              </a:lnSpc>
              <a:spcBef>
                <a:spcPts val="0"/>
              </a:spcBef>
              <a:spcAft>
                <a:spcPts val="0"/>
              </a:spcAft>
              <a:buClr>
                <a:srgbClr val="A73C84"/>
              </a:buClr>
              <a:buSzPts val="1100"/>
              <a:buFont typeface="Montserrat Medium"/>
              <a:buNone/>
            </a:pPr>
            <a:r>
              <a:rPr lang="pl-PL" sz="1100" b="0" i="0" u="none" strike="noStrike" cap="none">
                <a:solidFill>
                  <a:srgbClr val="A73C84"/>
                </a:solidFill>
                <a:latin typeface="Proxima Nova"/>
                <a:ea typeface="Proxima Nova"/>
                <a:cs typeface="Proxima Nova"/>
                <a:sym typeface="Proxima Nova"/>
              </a:rPr>
              <a:t>ELIMINATION</a:t>
            </a:r>
            <a:endParaRPr sz="700" b="0" i="0" u="none" strike="noStrike" cap="none">
              <a:solidFill>
                <a:srgbClr val="000000"/>
              </a:solidFill>
              <a:latin typeface="Proxima Nova"/>
              <a:ea typeface="Proxima Nova"/>
              <a:cs typeface="Proxima Nova"/>
              <a:sym typeface="Proxima Nova"/>
            </a:endParaRPr>
          </a:p>
        </p:txBody>
      </p:sp>
      <p:sp>
        <p:nvSpPr>
          <p:cNvPr id="215" name="Google Shape;215;g3a690705c04_0_1056"/>
          <p:cNvSpPr txBox="1">
            <a:spLocks noGrp="1"/>
          </p:cNvSpPr>
          <p:nvPr>
            <p:ph type="body" idx="1"/>
          </p:nvPr>
        </p:nvSpPr>
        <p:spPr>
          <a:xfrm>
            <a:off x="6644643" y="3198231"/>
            <a:ext cx="4640700" cy="2981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900"/>
              <a:buFont typeface="Arial"/>
              <a:buNone/>
              <a:defRPr sz="15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6" name="Google Shape;216;g3a690705c04_0_1056"/>
          <p:cNvSpPr txBox="1">
            <a:spLocks noGrp="1"/>
          </p:cNvSpPr>
          <p:nvPr>
            <p:ph type="body" idx="3"/>
          </p:nvPr>
        </p:nvSpPr>
        <p:spPr>
          <a:xfrm>
            <a:off x="6638292" y="2588760"/>
            <a:ext cx="2220000" cy="3429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90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7" name="Google Shape;217;g3a690705c04_0_1056"/>
          <p:cNvSpPr txBox="1">
            <a:spLocks noGrp="1"/>
          </p:cNvSpPr>
          <p:nvPr>
            <p:ph type="body" idx="4"/>
          </p:nvPr>
        </p:nvSpPr>
        <p:spPr>
          <a:xfrm>
            <a:off x="6619225" y="2177700"/>
            <a:ext cx="3825600" cy="405300"/>
          </a:xfrm>
          <a:prstGeom prst="rect">
            <a:avLst/>
          </a:prstGeom>
          <a:noFill/>
          <a:ln>
            <a:noFill/>
          </a:ln>
        </p:spPr>
        <p:txBody>
          <a:bodyPr spcFirstLastPara="1" wrap="square" lIns="25400" tIns="25400" rIns="25400" bIns="25400" anchor="t" anchorCtr="0">
            <a:noAutofit/>
          </a:bodyPr>
          <a:lstStyle>
            <a:lvl1pPr marL="457200" marR="0" lvl="0" indent="-22860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500" b="0" i="0" u="none" strike="noStrike" cap="none">
                <a:solidFill>
                  <a:srgbClr val="000000"/>
                </a:solidFill>
                <a:latin typeface="Arial"/>
                <a:ea typeface="Arial"/>
                <a:cs typeface="Arial"/>
                <a:sym typeface="Arial"/>
              </a:defRPr>
            </a:lvl9pPr>
          </a:lstStyle>
          <a:p>
            <a:endParaRPr/>
          </a:p>
        </p:txBody>
      </p:sp>
      <p:sp>
        <p:nvSpPr>
          <p:cNvPr id="218" name="Google Shape;218;g3a690705c04_0_1056"/>
          <p:cNvSpPr txBox="1">
            <a:spLocks noGrp="1"/>
          </p:cNvSpPr>
          <p:nvPr>
            <p:ph type="sldNum" idx="12"/>
          </p:nvPr>
        </p:nvSpPr>
        <p:spPr>
          <a:xfrm>
            <a:off x="6000749"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219"/>
        <p:cNvGrpSpPr/>
        <p:nvPr/>
      </p:nvGrpSpPr>
      <p:grpSpPr>
        <a:xfrm>
          <a:off x="0" y="0"/>
          <a:ext cx="0" cy="0"/>
          <a:chOff x="0" y="0"/>
          <a:chExt cx="0" cy="0"/>
        </a:xfrm>
      </p:grpSpPr>
      <p:sp>
        <p:nvSpPr>
          <p:cNvPr id="220" name="Google Shape;220;g3a690705c04_0_106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21" name="Google Shape;221;g3a690705c04_0_1065"/>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22" name="Google Shape;222;g3a690705c04_0_1065"/>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01 basic 1">
  <p:cSld name="1_Content 01 basic 3">
    <p:spTree>
      <p:nvGrpSpPr>
        <p:cNvPr id="1" name="Shape 223"/>
        <p:cNvGrpSpPr/>
        <p:nvPr/>
      </p:nvGrpSpPr>
      <p:grpSpPr>
        <a:xfrm>
          <a:off x="0" y="0"/>
          <a:ext cx="0" cy="0"/>
          <a:chOff x="0" y="0"/>
          <a:chExt cx="0" cy="0"/>
        </a:xfrm>
      </p:grpSpPr>
      <p:sp>
        <p:nvSpPr>
          <p:cNvPr id="224" name="Google Shape;224;g3a690705c04_0_1069"/>
          <p:cNvSpPr txBox="1"/>
          <p:nvPr/>
        </p:nvSpPr>
        <p:spPr>
          <a:xfrm>
            <a:off x="11723612" y="6378000"/>
            <a:ext cx="480000" cy="480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fld id="{00000000-1234-1234-1234-123412341234}" type="slidenum">
              <a:rPr lang="pl-PL" sz="1300" b="0" i="0" u="none" strike="noStrike" cap="none">
                <a:solidFill>
                  <a:srgbClr val="CDBA8A"/>
                </a:solidFill>
                <a:latin typeface="Arial"/>
                <a:ea typeface="Arial"/>
                <a:cs typeface="Arial"/>
                <a:sym typeface="Arial"/>
              </a:rPr>
              <a:t>‹#›</a:t>
            </a:fld>
            <a:endParaRPr sz="1300" b="0" i="0" u="none" strike="noStrike" cap="none">
              <a:solidFill>
                <a:srgbClr val="CDBA8A"/>
              </a:solidFill>
              <a:latin typeface="Arial"/>
              <a:ea typeface="Arial"/>
              <a:cs typeface="Arial"/>
              <a:sym typeface="Arial"/>
            </a:endParaRPr>
          </a:p>
        </p:txBody>
      </p:sp>
      <p:sp>
        <p:nvSpPr>
          <p:cNvPr id="225" name="Google Shape;225;g3a690705c04_0_1069"/>
          <p:cNvSpPr txBox="1"/>
          <p:nvPr/>
        </p:nvSpPr>
        <p:spPr>
          <a:xfrm rot="-5400000">
            <a:off x="9238862" y="3361217"/>
            <a:ext cx="5449500" cy="48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CDBA8A"/>
                </a:solidFill>
                <a:latin typeface="Arial"/>
                <a:ea typeface="Arial"/>
                <a:cs typeface="Arial"/>
                <a:sym typeface="Arial"/>
              </a:rPr>
              <a:t>© Kopiowanie, przetwarzanie, rozpowszechnianie materiałów w całości lub części jest zabronione.</a:t>
            </a:r>
            <a:endParaRPr sz="900" b="0" i="0" u="none" strike="noStrike" cap="none">
              <a:solidFill>
                <a:srgbClr val="CDBA8A"/>
              </a:solidFill>
              <a:latin typeface="Arial"/>
              <a:ea typeface="Arial"/>
              <a:cs typeface="Arial"/>
              <a:sym typeface="Arial"/>
            </a:endParaRPr>
          </a:p>
        </p:txBody>
      </p:sp>
      <p:pic>
        <p:nvPicPr>
          <p:cNvPr id="226" name="Google Shape;226;g3a690705c04_0_1069"/>
          <p:cNvPicPr preferRelativeResize="0"/>
          <p:nvPr/>
        </p:nvPicPr>
        <p:blipFill rotWithShape="1">
          <a:blip r:embed="rId2">
            <a:alphaModFix/>
          </a:blip>
          <a:srcRect/>
          <a:stretch/>
        </p:blipFill>
        <p:spPr>
          <a:xfrm>
            <a:off x="11616181" y="153975"/>
            <a:ext cx="430889" cy="287260"/>
          </a:xfrm>
          <a:prstGeom prst="rect">
            <a:avLst/>
          </a:prstGeom>
          <a:noFill/>
          <a:ln>
            <a:noFill/>
          </a:ln>
        </p:spPr>
      </p:pic>
      <p:cxnSp>
        <p:nvCxnSpPr>
          <p:cNvPr id="227" name="Google Shape;227;g3a690705c04_0_1069"/>
          <p:cNvCxnSpPr/>
          <p:nvPr/>
        </p:nvCxnSpPr>
        <p:spPr>
          <a:xfrm>
            <a:off x="973668" y="87087"/>
            <a:ext cx="579300" cy="0"/>
          </a:xfrm>
          <a:prstGeom prst="straightConnector1">
            <a:avLst/>
          </a:prstGeom>
          <a:noFill/>
          <a:ln w="169325" cap="flat" cmpd="sng">
            <a:solidFill>
              <a:srgbClr val="C9B584"/>
            </a:solidFill>
            <a:prstDash val="solid"/>
            <a:round/>
            <a:headEnd type="none" w="sm" len="sm"/>
            <a:tailEnd type="none" w="sm" len="sm"/>
          </a:ln>
        </p:spPr>
      </p:cxnSp>
      <p:sp>
        <p:nvSpPr>
          <p:cNvPr id="228" name="Google Shape;228;g3a690705c04_0_106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229"/>
        <p:cNvGrpSpPr/>
        <p:nvPr/>
      </p:nvGrpSpPr>
      <p:grpSpPr>
        <a:xfrm>
          <a:off x="0" y="0"/>
          <a:ext cx="0" cy="0"/>
          <a:chOff x="0" y="0"/>
          <a:chExt cx="0" cy="0"/>
        </a:xfrm>
      </p:grpSpPr>
      <p:sp>
        <p:nvSpPr>
          <p:cNvPr id="230" name="Google Shape;230;g3a690705c04_0_1074"/>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rtl="0">
              <a:lnSpc>
                <a:spcPct val="100000"/>
              </a:lnSpc>
              <a:spcBef>
                <a:spcPts val="0"/>
              </a:spcBef>
              <a:spcAft>
                <a:spcPts val="0"/>
              </a:spcAft>
              <a:buClr>
                <a:srgbClr val="000000"/>
              </a:buClr>
              <a:buSzPts val="1600"/>
              <a:buFont typeface="Arial"/>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31" name="Google Shape;231;g3a690705c04_0_1074"/>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rtl="0">
              <a:lnSpc>
                <a:spcPct val="100000"/>
              </a:lnSpc>
              <a:spcBef>
                <a:spcPts val="0"/>
              </a:spcBef>
              <a:spcAft>
                <a:spcPts val="0"/>
              </a:spcAft>
              <a:buClr>
                <a:srgbClr val="000000"/>
              </a:buClr>
              <a:buSzPts val="1600"/>
              <a:buFont typeface="Arial"/>
              <a:buNone/>
              <a:defRPr sz="1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6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232" name="Google Shape;232;g3a690705c04_0_1074"/>
          <p:cNvSpPr txBox="1">
            <a:spLocks noGrp="1"/>
          </p:cNvSpPr>
          <p:nvPr>
            <p:ph type="sldNum" idx="12"/>
          </p:nvPr>
        </p:nvSpPr>
        <p:spPr>
          <a:xfrm>
            <a:off x="11238017" y="6274031"/>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g38b1044ec33_0_2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8b1044ec33_0_2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6" name="Google Shape;36;g38b1044ec33_0_2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ytuł i zawartość 1">
  <p:cSld name="OBJECT_1">
    <p:spTree>
      <p:nvGrpSpPr>
        <p:cNvPr id="1" name="Shape 233"/>
        <p:cNvGrpSpPr/>
        <p:nvPr/>
      </p:nvGrpSpPr>
      <p:grpSpPr>
        <a:xfrm>
          <a:off x="0" y="0"/>
          <a:ext cx="0" cy="0"/>
          <a:chOff x="0" y="0"/>
          <a:chExt cx="0" cy="0"/>
        </a:xfrm>
      </p:grpSpPr>
      <p:sp>
        <p:nvSpPr>
          <p:cNvPr id="234" name="Google Shape;234;g3a690705c04_0_1078"/>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5" name="Google Shape;235;g3a690705c04_0_1078"/>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6" name="Google Shape;236;g3a690705c04_0_107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7" name="Google Shape;237;g3a690705c04_0_107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38" name="Google Shape;238;g3a690705c04_0_107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39"/>
        <p:cNvGrpSpPr/>
        <p:nvPr/>
      </p:nvGrpSpPr>
      <p:grpSpPr>
        <a:xfrm>
          <a:off x="0" y="0"/>
          <a:ext cx="0" cy="0"/>
          <a:chOff x="0" y="0"/>
          <a:chExt cx="0" cy="0"/>
        </a:xfrm>
      </p:grpSpPr>
      <p:sp>
        <p:nvSpPr>
          <p:cNvPr id="240" name="Google Shape;240;g3a690705c04_0_1084"/>
          <p:cNvSpPr txBox="1">
            <a:spLocks noGrp="1"/>
          </p:cNvSpPr>
          <p:nvPr>
            <p:ph type="title"/>
          </p:nvPr>
        </p:nvSpPr>
        <p:spPr>
          <a:xfrm>
            <a:off x="415600" y="593367"/>
            <a:ext cx="11360700" cy="763500"/>
          </a:xfrm>
          <a:prstGeom prst="rect">
            <a:avLst/>
          </a:prstGeom>
          <a:noFill/>
          <a:ln>
            <a:noFill/>
          </a:ln>
        </p:spPr>
        <p:txBody>
          <a:bodyPr spcFirstLastPara="1" wrap="square" lIns="60975" tIns="60975" rIns="60975" bIns="60975" anchor="ctr" anchorCtr="0">
            <a:noAutofit/>
          </a:bodyPr>
          <a:lstStyle>
            <a:lvl1pPr marR="0" lvl="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241" name="Google Shape;241;g3a690705c04_0_1084"/>
          <p:cNvSpPr txBox="1">
            <a:spLocks noGrp="1"/>
          </p:cNvSpPr>
          <p:nvPr>
            <p:ph type="body" idx="1"/>
          </p:nvPr>
        </p:nvSpPr>
        <p:spPr>
          <a:xfrm>
            <a:off x="415600" y="1536633"/>
            <a:ext cx="11360700" cy="4555200"/>
          </a:xfrm>
          <a:prstGeom prst="rect">
            <a:avLst/>
          </a:prstGeom>
          <a:noFill/>
          <a:ln>
            <a:noFill/>
          </a:ln>
        </p:spPr>
        <p:txBody>
          <a:bodyPr spcFirstLastPara="1" wrap="square" lIns="60975" tIns="60975" rIns="60975" bIns="60975" anchor="ctr" anchorCtr="0">
            <a:noAutofit/>
          </a:bodyPr>
          <a:lstStyle>
            <a:lvl1pPr marL="457200" marR="0" lvl="0"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L="914400" marR="0" lvl="1"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L="1371600" marR="0" lvl="2"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L="2286000" marR="0" lvl="4"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L="2743200" marR="0" lvl="5"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L="3200400" marR="0" lvl="6"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L="3657600" marR="0" lvl="7"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L="4114800" marR="0" lvl="8" indent="-285750" algn="l" rtl="0">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242" name="Google Shape;242;g3a690705c04_0_1084"/>
          <p:cNvSpPr txBox="1">
            <a:spLocks noGrp="1"/>
          </p:cNvSpPr>
          <p:nvPr>
            <p:ph type="sldNum" idx="12"/>
          </p:nvPr>
        </p:nvSpPr>
        <p:spPr>
          <a:xfrm>
            <a:off x="11296611" y="6217623"/>
            <a:ext cx="731700" cy="524700"/>
          </a:xfrm>
          <a:prstGeom prst="rect">
            <a:avLst/>
          </a:prstGeom>
          <a:noFill/>
          <a:ln>
            <a:noFill/>
          </a:ln>
        </p:spPr>
        <p:txBody>
          <a:bodyPr spcFirstLastPara="1" wrap="square" lIns="60975" tIns="60975" rIns="60975" bIns="60975"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243"/>
        <p:cNvGrpSpPr/>
        <p:nvPr/>
      </p:nvGrpSpPr>
      <p:grpSpPr>
        <a:xfrm>
          <a:off x="0" y="0"/>
          <a:ext cx="0" cy="0"/>
          <a:chOff x="0" y="0"/>
          <a:chExt cx="0" cy="0"/>
        </a:xfrm>
      </p:grpSpPr>
      <p:sp>
        <p:nvSpPr>
          <p:cNvPr id="244" name="Google Shape;244;g3a690705c04_0_108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5" name="Google Shape;245;g3a690705c04_0_108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6" name="Google Shape;246;g3a690705c04_0_108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7"/>
        <p:cNvGrpSpPr/>
        <p:nvPr/>
      </p:nvGrpSpPr>
      <p:grpSpPr>
        <a:xfrm>
          <a:off x="0" y="0"/>
          <a:ext cx="0" cy="0"/>
          <a:chOff x="0" y="0"/>
          <a:chExt cx="0" cy="0"/>
        </a:xfrm>
      </p:grpSpPr>
      <p:sp>
        <p:nvSpPr>
          <p:cNvPr id="38" name="Google Shape;38;g38b1044ec33_0_220"/>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39"/>
        <p:cNvGrpSpPr/>
        <p:nvPr/>
      </p:nvGrpSpPr>
      <p:grpSpPr>
        <a:xfrm>
          <a:off x="0" y="0"/>
          <a:ext cx="0" cy="0"/>
          <a:chOff x="0" y="0"/>
          <a:chExt cx="0" cy="0"/>
        </a:xfrm>
      </p:grpSpPr>
      <p:sp>
        <p:nvSpPr>
          <p:cNvPr id="40" name="Google Shape;40;g38b1044ec33_0_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8b1044ec33_0_225"/>
          <p:cNvSpPr>
            <a:spLocks noGrp="1"/>
          </p:cNvSpPr>
          <p:nvPr>
            <p:ph type="pic" idx="2"/>
          </p:nvPr>
        </p:nvSpPr>
        <p:spPr>
          <a:xfrm>
            <a:off x="5183188" y="987425"/>
            <a:ext cx="6172200" cy="4873500"/>
          </a:xfrm>
          <a:prstGeom prst="rect">
            <a:avLst/>
          </a:prstGeom>
          <a:noFill/>
          <a:ln>
            <a:noFill/>
          </a:ln>
        </p:spPr>
        <p:txBody>
          <a:bodyPr/>
          <a:lstStyle/>
          <a:p>
            <a:endParaRPr lang="pl-PL"/>
          </a:p>
        </p:txBody>
      </p:sp>
      <p:sp>
        <p:nvSpPr>
          <p:cNvPr id="42" name="Google Shape;42;g38b1044ec33_0_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g38b1044ec33_0_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38b1044ec33_0_2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38b1044ec33_0_2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46"/>
        <p:cNvGrpSpPr/>
        <p:nvPr/>
      </p:nvGrpSpPr>
      <p:grpSpPr>
        <a:xfrm>
          <a:off x="0" y="0"/>
          <a:ext cx="0" cy="0"/>
          <a:chOff x="0" y="0"/>
          <a:chExt cx="0" cy="0"/>
        </a:xfrm>
      </p:grpSpPr>
      <p:sp>
        <p:nvSpPr>
          <p:cNvPr id="47" name="Google Shape;47;g38b1044ec33_0_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38b1044ec33_0_2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8b1044ec33_0_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0"/>
        <p:cNvGrpSpPr/>
        <p:nvPr/>
      </p:nvGrpSpPr>
      <p:grpSpPr>
        <a:xfrm>
          <a:off x="0" y="0"/>
          <a:ext cx="0" cy="0"/>
          <a:chOff x="0" y="0"/>
          <a:chExt cx="0" cy="0"/>
        </a:xfrm>
      </p:grpSpPr>
      <p:sp>
        <p:nvSpPr>
          <p:cNvPr id="51" name="Google Shape;51;g38b2317d490_0_18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2" name="Google Shape;52;g38b2317d490_0_1817"/>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3" name="Google Shape;53;g38b2317d490_0_1817"/>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54"/>
        <p:cNvGrpSpPr/>
        <p:nvPr/>
      </p:nvGrpSpPr>
      <p:grpSpPr>
        <a:xfrm>
          <a:off x="0" y="0"/>
          <a:ext cx="0" cy="0"/>
          <a:chOff x="0" y="0"/>
          <a:chExt cx="0" cy="0"/>
        </a:xfrm>
      </p:grpSpPr>
      <p:sp>
        <p:nvSpPr>
          <p:cNvPr id="55" name="Google Shape;55;g38b1044ec33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8b1044ec33_0_2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38b1044ec33_0_2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g38b1044ec33_0_2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8b1044ec33_0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8b1044ec33_0_19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38b1044ec33_0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38b1044ec33_0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38b1044ec33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g3a690705c04_0_95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kampania17celow.p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2.deloitte.com/pl/pl/pages/tax/articles/strefa-ulg-i-dotacji/Europejski-Zielony-Lad-neutralnosc-klimatyczna-Europy-do-2050-r.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laczoszczedzanie.pl/cykl-zycia-produktu/"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hyperlink" Target="https://wlaczoszczedzanie.pl/slad-srodowiskowy-czyli-environmental-footprint/" TargetMode="External"/><Relationship Id="rId3" Type="http://schemas.openxmlformats.org/officeDocument/2006/relationships/hyperlink" Target="https://wlaczoszczedzanie.pl/repair-naprawiaj/" TargetMode="External"/><Relationship Id="rId7" Type="http://schemas.openxmlformats.org/officeDocument/2006/relationships/hyperlink" Target="https://wlaczoszczedzanie.pl/slad-weglowy-czyli-carbon-footprin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laczoszczedzanie.pl/recykling-odpadow/" TargetMode="External"/><Relationship Id="rId5" Type="http://schemas.openxmlformats.org/officeDocument/2006/relationships/hyperlink" Target="https://wlaczoszczedzanie.pl/reuse-uzyj-ponownie/" TargetMode="External"/><Relationship Id="rId4" Type="http://schemas.openxmlformats.org/officeDocument/2006/relationships/hyperlink" Target="https://wlaczoszczedzanie.pl/recycle-utylizuj-recyklinguj/" TargetMode="External"/><Relationship Id="rId9"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hyperlink" Target="https://single-market-economy.ec.europa.eu/news/commission-seeks-views-future-digital-product-passport-2024-11-13_en?utm_source=chatgpt.com" TargetMode="External"/><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ilium.europa.eu/pl/policies/competitiveness-compas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studio.pwc.pl/aktualnosci/dotacje/kompas-konkurencyjnosci-u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cushman.host.dartmouth.edu/courses/engs171/EcoDesign_Checklist_DelftUniversity.pdf"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hyperlink" Target="https://drive.google.com/file/d/1OHisM2Ft2h9cio1MxeN6-sCvMGe9gSAm/view?usp=sharin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g39187e5d8a0_0_0">
            <a:extLst>
              <a:ext uri="{C183D7F6-B498-43B3-948B-1728B52AA6E4}">
                <adec:decorative xmlns:adec="http://schemas.microsoft.com/office/drawing/2017/decorative" val="1"/>
              </a:ext>
            </a:extLst>
          </p:cNvPr>
          <p:cNvGrpSpPr/>
          <p:nvPr/>
        </p:nvGrpSpPr>
        <p:grpSpPr>
          <a:xfrm>
            <a:off x="6227919" y="0"/>
            <a:ext cx="5964081" cy="2098042"/>
            <a:chOff x="6227813" y="0"/>
            <a:chExt cx="5964081" cy="2098042"/>
          </a:xfrm>
        </p:grpSpPr>
        <p:sp>
          <p:nvSpPr>
            <p:cNvPr id="252" name="Google Shape;252;g39187e5d8a0_0_0"/>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53" name="Google Shape;253;g39187e5d8a0_0_0"/>
            <p:cNvGrpSpPr/>
            <p:nvPr/>
          </p:nvGrpSpPr>
          <p:grpSpPr>
            <a:xfrm>
              <a:off x="6227813" y="299542"/>
              <a:ext cx="5675781" cy="1798500"/>
              <a:chOff x="1469644" y="187882"/>
              <a:chExt cx="5675781" cy="1798500"/>
            </a:xfrm>
          </p:grpSpPr>
          <p:sp>
            <p:nvSpPr>
              <p:cNvPr id="254" name="Google Shape;254;g39187e5d8a0_0_0"/>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5" name="Google Shape;255;g39187e5d8a0_0_0"/>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g39187e5d8a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dirty="0">
                    <a:solidFill>
                      <a:srgbClr val="002073"/>
                    </a:solidFill>
                    <a:latin typeface="Open Sans"/>
                    <a:ea typeface="Open Sans"/>
                    <a:cs typeface="Open Sans"/>
                    <a:sym typeface="Open Sans"/>
                  </a:rPr>
                  <a:t>dla Rozwoju Społecznego</a:t>
                </a:r>
                <a:endParaRPr sz="2800" b="1" i="0" u="none" strike="noStrike" cap="none" dirty="0">
                  <a:solidFill>
                    <a:srgbClr val="002073"/>
                  </a:solidFill>
                  <a:latin typeface="Open Sans"/>
                  <a:ea typeface="Open Sans"/>
                  <a:cs typeface="Open Sans"/>
                  <a:sym typeface="Open Sans"/>
                </a:endParaRPr>
              </a:p>
            </p:txBody>
          </p:sp>
          <p:sp>
            <p:nvSpPr>
              <p:cNvPr id="257" name="Google Shape;257;g39187e5d8a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258" name="Google Shape;258;g39187e5d8a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259" name="Google Shape;259;g39187e5d8a0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260" name="Google Shape;260;g39187e5d8a0_0_0"/>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pl-PL" sz="3600" b="1" dirty="0" err="1"/>
              <a:t>GreenTechEducation</a:t>
            </a:r>
            <a:r>
              <a:rPr lang="pl-PL" sz="3600" b="1" dirty="0"/>
              <a:t> </a:t>
            </a:r>
            <a:br>
              <a:rPr lang="pl-PL" sz="3600" b="1" dirty="0"/>
            </a:br>
            <a:r>
              <a:rPr lang="pl-PL" sz="3600" b="1" dirty="0"/>
              <a:t>- SGGW dla gospodarki przyszłości</a:t>
            </a:r>
            <a:endParaRPr dirty="0"/>
          </a:p>
        </p:txBody>
      </p:sp>
      <p:sp>
        <p:nvSpPr>
          <p:cNvPr id="261" name="Google Shape;261;g39187e5d8a0_0_0"/>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a:t>Projekt współfinansowany z Europejskiego Funduszu Społecznego Plus </a:t>
            </a:r>
            <a:endParaRPr/>
          </a:p>
          <a:p>
            <a:pPr marL="0" lvl="0" indent="0" algn="ctr" rtl="0">
              <a:lnSpc>
                <a:spcPct val="90000"/>
              </a:lnSpc>
              <a:spcBef>
                <a:spcPts val="1000"/>
              </a:spcBef>
              <a:spcAft>
                <a:spcPts val="0"/>
              </a:spcAft>
              <a:buClr>
                <a:schemeClr val="dk1"/>
              </a:buClr>
              <a:buSzPct val="100000"/>
              <a:buNone/>
            </a:pPr>
            <a:r>
              <a:rPr lang="pl-PL" sz="7200"/>
              <a:t>w ramach Programu Fundusze Europejskie dla Rozwoju Społecznego 2021-2027</a:t>
            </a:r>
            <a:endParaRPr/>
          </a:p>
          <a:p>
            <a:pPr marL="0" lvl="0" indent="0" algn="ctr" rtl="0">
              <a:lnSpc>
                <a:spcPct val="90000"/>
              </a:lnSpc>
              <a:spcBef>
                <a:spcPts val="1000"/>
              </a:spcBef>
              <a:spcAft>
                <a:spcPts val="0"/>
              </a:spcAft>
              <a:buClr>
                <a:schemeClr val="dk1"/>
              </a:buClr>
              <a:buSzPct val="100000"/>
              <a:buNone/>
            </a:pPr>
            <a:r>
              <a:rPr lang="pl-PL" sz="7200"/>
              <a:t>Priorytet 1 Umiejętności</a:t>
            </a:r>
            <a:endParaRPr/>
          </a:p>
          <a:p>
            <a:pPr marL="0" lvl="0" indent="0" algn="ctr" rtl="0">
              <a:lnSpc>
                <a:spcPct val="90000"/>
              </a:lnSpc>
              <a:spcBef>
                <a:spcPts val="1000"/>
              </a:spcBef>
              <a:spcAft>
                <a:spcPts val="0"/>
              </a:spcAft>
              <a:buClr>
                <a:schemeClr val="dk1"/>
              </a:buClr>
              <a:buSzPct val="100000"/>
              <a:buNone/>
            </a:pPr>
            <a:r>
              <a:rPr lang="pl-PL" sz="7200"/>
              <a:t>Działanie 01.05 Umiejętności w szkolnictwie wyższym</a:t>
            </a:r>
            <a:endParaRPr/>
          </a:p>
          <a:p>
            <a:pPr marL="0" lvl="0" indent="0" algn="ctr" rtl="0">
              <a:lnSpc>
                <a:spcPct val="90000"/>
              </a:lnSpc>
              <a:spcBef>
                <a:spcPts val="1000"/>
              </a:spcBef>
              <a:spcAft>
                <a:spcPts val="0"/>
              </a:spcAft>
              <a:buClr>
                <a:schemeClr val="dk1"/>
              </a:buClr>
              <a:buSzPct val="100000"/>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4" name="Tytuł 3">
            <a:extLst>
              <a:ext uri="{FF2B5EF4-FFF2-40B4-BE49-F238E27FC236}">
                <a16:creationId xmlns:a16="http://schemas.microsoft.com/office/drawing/2014/main" id="{694BAE04-93A0-3B2A-9B77-6B6F73B9373A}"/>
              </a:ext>
            </a:extLst>
          </p:cNvPr>
          <p:cNvSpPr>
            <a:spLocks noGrp="1"/>
          </p:cNvSpPr>
          <p:nvPr>
            <p:ph type="title"/>
          </p:nvPr>
        </p:nvSpPr>
        <p:spPr/>
        <p:txBody>
          <a:bodyPr>
            <a:normAutofit/>
          </a:bodyPr>
          <a:lstStyle/>
          <a:p>
            <a:r>
              <a:rPr lang="pl-PL" dirty="0"/>
              <a:t>Najbardziej oficjalne i najczęściej cytowane źródła definicji </a:t>
            </a:r>
            <a:r>
              <a:rPr lang="pl-PL" dirty="0" err="1"/>
              <a:t>ekoinnowacji</a:t>
            </a:r>
            <a:r>
              <a:rPr lang="pl-PL" dirty="0"/>
              <a:t>, to są to:</a:t>
            </a:r>
          </a:p>
        </p:txBody>
      </p:sp>
      <p:sp>
        <p:nvSpPr>
          <p:cNvPr id="358" name="Google Shape;358;g3a64f3675dc_0_2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OECD „Eco-</a:t>
            </a:r>
            <a:r>
              <a:rPr lang="pl-PL" sz="2300" dirty="0" err="1">
                <a:solidFill>
                  <a:schemeClr val="dk1"/>
                </a:solidFill>
              </a:rPr>
              <a:t>Innovation</a:t>
            </a:r>
            <a:r>
              <a:rPr lang="pl-PL" sz="2300" dirty="0">
                <a:solidFill>
                  <a:schemeClr val="dk1"/>
                </a:solidFill>
              </a:rPr>
              <a:t> in </a:t>
            </a:r>
            <a:r>
              <a:rPr lang="pl-PL" sz="2300" dirty="0" err="1">
                <a:solidFill>
                  <a:schemeClr val="dk1"/>
                </a:solidFill>
              </a:rPr>
              <a:t>Industry</a:t>
            </a:r>
            <a:r>
              <a:rPr lang="pl-PL" sz="2300" dirty="0">
                <a:solidFill>
                  <a:schemeClr val="dk1"/>
                </a:solidFill>
              </a:rPr>
              <a:t>” (2009)</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UNEP „Eco-</a:t>
            </a:r>
            <a:r>
              <a:rPr lang="pl-PL" sz="2300" dirty="0" err="1">
                <a:solidFill>
                  <a:schemeClr val="dk1"/>
                </a:solidFill>
              </a:rPr>
              <a:t>Innovation</a:t>
            </a:r>
            <a:r>
              <a:rPr lang="pl-PL" sz="2300" dirty="0">
                <a:solidFill>
                  <a:schemeClr val="dk1"/>
                </a:solidFill>
              </a:rPr>
              <a:t> Manual” (2017)</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Eco-</a:t>
            </a:r>
            <a:r>
              <a:rPr lang="pl-PL" sz="2300" dirty="0" err="1">
                <a:solidFill>
                  <a:schemeClr val="dk1"/>
                </a:solidFill>
              </a:rPr>
              <a:t>Innovation</a:t>
            </a:r>
            <a:r>
              <a:rPr lang="pl-PL" sz="2300" dirty="0">
                <a:solidFill>
                  <a:schemeClr val="dk1"/>
                </a:solidFill>
              </a:rPr>
              <a:t> Action Plan (UE, 2011) — </a:t>
            </a:r>
            <a:r>
              <a:rPr lang="pl-PL" sz="2300" i="1" dirty="0">
                <a:solidFill>
                  <a:schemeClr val="dk1"/>
                </a:solidFill>
              </a:rPr>
              <a:t>najważniejszy dokument definicyjny</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Strategie UE: Europe 2020, </a:t>
            </a:r>
            <a:r>
              <a:rPr lang="pl-PL" sz="2300" dirty="0" err="1">
                <a:solidFill>
                  <a:schemeClr val="dk1"/>
                </a:solidFill>
              </a:rPr>
              <a:t>Circular</a:t>
            </a:r>
            <a:r>
              <a:rPr lang="pl-PL" sz="2300" dirty="0">
                <a:solidFill>
                  <a:schemeClr val="dk1"/>
                </a:solidFill>
              </a:rPr>
              <a:t> </a:t>
            </a:r>
            <a:r>
              <a:rPr lang="pl-PL" sz="2300" dirty="0" err="1">
                <a:solidFill>
                  <a:schemeClr val="dk1"/>
                </a:solidFill>
              </a:rPr>
              <a:t>Economy</a:t>
            </a:r>
            <a:r>
              <a:rPr lang="pl-PL" sz="2300" dirty="0">
                <a:solidFill>
                  <a:schemeClr val="dk1"/>
                </a:solidFill>
              </a:rPr>
              <a:t> Action Plan, Zielony Ład UE</a:t>
            </a:r>
            <a:endParaRPr sz="2300" dirty="0">
              <a:solidFill>
                <a:schemeClr val="dk1"/>
              </a:solidFill>
            </a:endParaRPr>
          </a:p>
          <a:p>
            <a:pPr marL="0" lvl="0" indent="0" algn="l" rtl="0">
              <a:lnSpc>
                <a:spcPct val="105000"/>
              </a:lnSpc>
              <a:spcBef>
                <a:spcPts val="1400"/>
              </a:spcBef>
              <a:spcAft>
                <a:spcPts val="0"/>
              </a:spcAft>
              <a:buClr>
                <a:schemeClr val="dk1"/>
              </a:buClr>
              <a:buSzPts val="275"/>
              <a:buFont typeface="Arial"/>
              <a:buNone/>
            </a:pPr>
            <a:r>
              <a:rPr lang="pl-PL" sz="2300" dirty="0">
                <a:solidFill>
                  <a:schemeClr val="dk1"/>
                </a:solidFill>
              </a:rPr>
              <a:t>✔ Normy i systemy środowiskowe: ISO 14001 i EMAS</a:t>
            </a:r>
            <a:endParaRPr sz="2300" dirty="0"/>
          </a:p>
        </p:txBody>
      </p:sp>
      <p:sp>
        <p:nvSpPr>
          <p:cNvPr id="359" name="Google Shape;359;g3a64f3675dc_0_2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g3a690705c04_0_449"/>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Kryteria ekoinnowacji</a:t>
            </a:r>
            <a:endParaRPr sz="6000"/>
          </a:p>
        </p:txBody>
      </p:sp>
      <p:grpSp>
        <p:nvGrpSpPr>
          <p:cNvPr id="1356" name="Google Shape;1356;g3a690705c04_0_449">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357" name="Google Shape;1357;g3a690705c04_0_449"/>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58" name="Google Shape;1358;g3a690705c04_0_449"/>
            <p:cNvGrpSpPr/>
            <p:nvPr/>
          </p:nvGrpSpPr>
          <p:grpSpPr>
            <a:xfrm>
              <a:off x="6227813" y="299542"/>
              <a:ext cx="5675781" cy="1798500"/>
              <a:chOff x="1469644" y="187882"/>
              <a:chExt cx="5675781" cy="1798500"/>
            </a:xfrm>
          </p:grpSpPr>
          <p:sp>
            <p:nvSpPr>
              <p:cNvPr id="1359" name="Google Shape;1359;g3a690705c04_0_449"/>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60" name="Google Shape;1360;g3a690705c04_0_449"/>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61" name="Google Shape;1361;g3a690705c04_0_449"/>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62" name="Google Shape;1362;g3a690705c04_0_449"/>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63" name="Google Shape;1363;g3a690705c04_0_449"/>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364" name="Google Shape;1364;g3a690705c04_0_4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g70f90ccf1acd7478_1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Jak wykazać innowacyjność</a:t>
            </a:r>
            <a:endParaRPr dirty="0"/>
          </a:p>
        </p:txBody>
      </p:sp>
      <p:sp>
        <p:nvSpPr>
          <p:cNvPr id="1371" name="Google Shape;1371;g70f90ccf1acd7478_115"/>
          <p:cNvSpPr txBox="1">
            <a:spLocks noGrp="1"/>
          </p:cNvSpPr>
          <p:nvPr>
            <p:ph type="body" idx="1"/>
          </p:nvPr>
        </p:nvSpPr>
        <p:spPr>
          <a:xfrm>
            <a:off x="838200" y="1776144"/>
            <a:ext cx="32469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400" b="1">
                <a:solidFill>
                  <a:schemeClr val="accent2"/>
                </a:solidFill>
              </a:rPr>
              <a:t>1. WHAT: Co dokładnie jest innowacją?</a:t>
            </a:r>
            <a:endParaRPr sz="1400" b="1">
              <a:solidFill>
                <a:schemeClr val="accent2"/>
              </a:solidFill>
            </a:endParaRPr>
          </a:p>
          <a:p>
            <a:pPr marL="0" lvl="0" indent="0" algn="l" rtl="0">
              <a:lnSpc>
                <a:spcPct val="115000"/>
              </a:lnSpc>
              <a:spcBef>
                <a:spcPts val="1200"/>
              </a:spcBef>
              <a:spcAft>
                <a:spcPts val="0"/>
              </a:spcAft>
              <a:buSzPts val="1800"/>
              <a:buNone/>
            </a:pPr>
            <a:r>
              <a:rPr lang="pl-PL" sz="1100"/>
              <a:t>Opisz </a:t>
            </a:r>
            <a:r>
              <a:rPr lang="pl-PL" sz="1100" i="1"/>
              <a:t>konkretny element</a:t>
            </a:r>
            <a:r>
              <a:rPr lang="pl-PL" sz="1100"/>
              <a:t>, który jest nowy:</a:t>
            </a:r>
            <a:endParaRPr sz="1100"/>
          </a:p>
          <a:p>
            <a:pPr marL="457200" lvl="0" indent="-298450" algn="l" rtl="0">
              <a:lnSpc>
                <a:spcPct val="115000"/>
              </a:lnSpc>
              <a:spcBef>
                <a:spcPts val="1200"/>
              </a:spcBef>
              <a:spcAft>
                <a:spcPts val="0"/>
              </a:spcAft>
              <a:buSzPts val="1100"/>
              <a:buFont typeface="Calibri"/>
              <a:buChar char="●"/>
            </a:pPr>
            <a:r>
              <a:rPr lang="pl-PL" sz="1100"/>
              <a:t>technologia</a:t>
            </a:r>
            <a:endParaRPr sz="1100"/>
          </a:p>
          <a:p>
            <a:pPr marL="457200" lvl="0" indent="-298450" algn="l" rtl="0">
              <a:lnSpc>
                <a:spcPct val="115000"/>
              </a:lnSpc>
              <a:spcBef>
                <a:spcPts val="0"/>
              </a:spcBef>
              <a:spcAft>
                <a:spcPts val="0"/>
              </a:spcAft>
              <a:buSzPts val="1100"/>
              <a:buFont typeface="Calibri"/>
              <a:buChar char="●"/>
            </a:pPr>
            <a:r>
              <a:rPr lang="pl-PL" sz="1100"/>
              <a:t>proces</a:t>
            </a:r>
            <a:endParaRPr sz="1100"/>
          </a:p>
          <a:p>
            <a:pPr marL="457200" lvl="0" indent="-298450" algn="l" rtl="0">
              <a:lnSpc>
                <a:spcPct val="115000"/>
              </a:lnSpc>
              <a:spcBef>
                <a:spcPts val="0"/>
              </a:spcBef>
              <a:spcAft>
                <a:spcPts val="0"/>
              </a:spcAft>
              <a:buSzPts val="1100"/>
              <a:buFont typeface="Calibri"/>
              <a:buChar char="●"/>
            </a:pPr>
            <a:r>
              <a:rPr lang="pl-PL" sz="1100"/>
              <a:t>metoda</a:t>
            </a:r>
            <a:endParaRPr sz="1100"/>
          </a:p>
          <a:p>
            <a:pPr marL="457200" lvl="0" indent="-298450" algn="l" rtl="0">
              <a:lnSpc>
                <a:spcPct val="115000"/>
              </a:lnSpc>
              <a:spcBef>
                <a:spcPts val="0"/>
              </a:spcBef>
              <a:spcAft>
                <a:spcPts val="0"/>
              </a:spcAft>
              <a:buSzPts val="1100"/>
              <a:buFont typeface="Calibri"/>
              <a:buChar char="●"/>
            </a:pPr>
            <a:r>
              <a:rPr lang="pl-PL" sz="1100"/>
              <a:t>model współpracy</a:t>
            </a:r>
            <a:endParaRPr sz="1100"/>
          </a:p>
          <a:p>
            <a:pPr marL="457200" lvl="0" indent="-298450" algn="l" rtl="0">
              <a:lnSpc>
                <a:spcPct val="115000"/>
              </a:lnSpc>
              <a:spcBef>
                <a:spcPts val="0"/>
              </a:spcBef>
              <a:spcAft>
                <a:spcPts val="0"/>
              </a:spcAft>
              <a:buSzPts val="1100"/>
              <a:buFont typeface="Calibri"/>
              <a:buChar char="●"/>
            </a:pPr>
            <a:r>
              <a:rPr lang="pl-PL" sz="1100"/>
              <a:t>narzędzie</a:t>
            </a:r>
            <a:endParaRPr sz="1100"/>
          </a:p>
          <a:p>
            <a:pPr marL="457200" lvl="0" indent="-298450" algn="l" rtl="0">
              <a:lnSpc>
                <a:spcPct val="115000"/>
              </a:lnSpc>
              <a:spcBef>
                <a:spcPts val="0"/>
              </a:spcBef>
              <a:spcAft>
                <a:spcPts val="0"/>
              </a:spcAft>
              <a:buSzPts val="1100"/>
              <a:buFont typeface="Calibri"/>
              <a:buChar char="●"/>
            </a:pPr>
            <a:r>
              <a:rPr lang="pl-PL" sz="1100"/>
              <a:t>rozwiązanie organizacyjne</a:t>
            </a:r>
            <a:endParaRPr sz="1100"/>
          </a:p>
          <a:p>
            <a:pPr marL="457200" lvl="0" indent="-298450" algn="l" rtl="0">
              <a:lnSpc>
                <a:spcPct val="115000"/>
              </a:lnSpc>
              <a:spcBef>
                <a:spcPts val="0"/>
              </a:spcBef>
              <a:spcAft>
                <a:spcPts val="0"/>
              </a:spcAft>
              <a:buSzPts val="1100"/>
              <a:buFont typeface="Calibri"/>
              <a:buChar char="●"/>
            </a:pPr>
            <a:r>
              <a:rPr lang="pl-PL" sz="1100"/>
              <a:t>produkt / prototyp</a:t>
            </a:r>
            <a:endParaRPr sz="1100"/>
          </a:p>
          <a:p>
            <a:pPr marL="457200" lvl="0" indent="-298450" algn="l" rtl="0">
              <a:lnSpc>
                <a:spcPct val="115000"/>
              </a:lnSpc>
              <a:spcBef>
                <a:spcPts val="0"/>
              </a:spcBef>
              <a:spcAft>
                <a:spcPts val="0"/>
              </a:spcAft>
              <a:buSzPts val="1100"/>
              <a:buFont typeface="Calibri"/>
              <a:buChar char="●"/>
            </a:pPr>
            <a:r>
              <a:rPr lang="pl-PL" sz="1100"/>
              <a:t>sposób wykorzystania znanych rozwiązań</a:t>
            </a:r>
            <a:endParaRPr sz="1100"/>
          </a:p>
          <a:p>
            <a:pPr marL="0" lvl="0" indent="0" algn="l" rtl="0">
              <a:lnSpc>
                <a:spcPct val="115000"/>
              </a:lnSpc>
              <a:spcBef>
                <a:spcPts val="1200"/>
              </a:spcBef>
              <a:spcAft>
                <a:spcPts val="0"/>
              </a:spcAft>
              <a:buSzPts val="1800"/>
              <a:buNone/>
            </a:pPr>
            <a:r>
              <a:rPr lang="pl-PL" sz="1100"/>
              <a:t>✔ Nie ogólnie „to jest innowacyjne”,</a:t>
            </a:r>
            <a:br>
              <a:rPr lang="pl-PL" sz="1100"/>
            </a:br>
            <a:r>
              <a:rPr lang="pl-PL" sz="1100"/>
              <a:t> ✔ ale: </a:t>
            </a:r>
            <a:r>
              <a:rPr lang="pl-PL" sz="1100" i="1"/>
              <a:t>„Innowacją w projekcie jest X, polegające na Y”</a:t>
            </a:r>
            <a:r>
              <a:rPr lang="pl-PL" sz="1100"/>
              <a:t>.</a:t>
            </a:r>
            <a:endParaRPr sz="1100"/>
          </a:p>
          <a:p>
            <a:pPr marL="0" lvl="0" indent="0" algn="l" rtl="0">
              <a:lnSpc>
                <a:spcPct val="115000"/>
              </a:lnSpc>
              <a:spcBef>
                <a:spcPts val="1200"/>
              </a:spcBef>
              <a:spcAft>
                <a:spcPts val="0"/>
              </a:spcAft>
              <a:buSzPts val="1800"/>
              <a:buNone/>
            </a:pPr>
            <a:endParaRPr sz="1300" b="1"/>
          </a:p>
          <a:p>
            <a:pPr marL="0" lvl="0" indent="0" algn="l" rtl="0">
              <a:lnSpc>
                <a:spcPct val="90000"/>
              </a:lnSpc>
              <a:spcBef>
                <a:spcPts val="1200"/>
              </a:spcBef>
              <a:spcAft>
                <a:spcPts val="0"/>
              </a:spcAft>
              <a:buSzPts val="1800"/>
              <a:buNone/>
            </a:pPr>
            <a:endParaRPr/>
          </a:p>
        </p:txBody>
      </p:sp>
      <p:sp>
        <p:nvSpPr>
          <p:cNvPr id="1372" name="Google Shape;1372;g70f90ccf1acd7478_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101</a:t>
            </a:fld>
            <a:endParaRPr/>
          </a:p>
        </p:txBody>
      </p:sp>
      <p:sp>
        <p:nvSpPr>
          <p:cNvPr id="1373" name="Google Shape;1373;g70f90ccf1acd7478_115"/>
          <p:cNvSpPr txBox="1"/>
          <p:nvPr/>
        </p:nvSpPr>
        <p:spPr>
          <a:xfrm>
            <a:off x="4206250" y="1686319"/>
            <a:ext cx="3315900" cy="482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2. STATUS: Nowość w stosunku do czego? (benchmark)</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Wniosek musi pokazać </a:t>
            </a:r>
            <a:r>
              <a:rPr lang="pl-PL" sz="1100" b="1" i="0" u="none" strike="noStrike" cap="none">
                <a:solidFill>
                  <a:schemeClr val="dk1"/>
                </a:solidFill>
                <a:latin typeface="Calibri"/>
                <a:ea typeface="Calibri"/>
                <a:cs typeface="Calibri"/>
                <a:sym typeface="Calibri"/>
              </a:rPr>
              <a:t>odniesienie do istniejącego stanu</a:t>
            </a:r>
            <a:r>
              <a:rPr lang="pl-PL" sz="1100" b="0" i="0" u="none" strike="noStrike" cap="none">
                <a:solidFill>
                  <a:schemeClr val="dk1"/>
                </a:solidFill>
                <a:latin typeface="Calibri"/>
                <a:ea typeface="Calibri"/>
                <a:cs typeface="Calibri"/>
                <a:sym typeface="Calibri"/>
              </a:rPr>
              <a:t>.</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Najczęściej wystarczą: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analiza istniejących technologii (TRL, stosowane rozwiązania)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krótki przegląd literatury / patentów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przegląd rozwiązań w regionie, sektorze lub UE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wskazanie luk: czego obecne rozwiązania </a:t>
            </a:r>
            <a:r>
              <a:rPr lang="pl-PL" sz="1100" b="0" i="1" u="none" strike="noStrike" cap="none">
                <a:solidFill>
                  <a:schemeClr val="dk1"/>
                </a:solidFill>
                <a:latin typeface="Calibri"/>
                <a:ea typeface="Calibri"/>
                <a:cs typeface="Calibri"/>
                <a:sym typeface="Calibri"/>
              </a:rPr>
              <a:t>nie</a:t>
            </a:r>
            <a:r>
              <a:rPr lang="pl-PL" sz="1100" b="0" i="0" u="none" strike="noStrike" cap="none">
                <a:solidFill>
                  <a:schemeClr val="dk1"/>
                </a:solidFill>
                <a:latin typeface="Calibri"/>
                <a:ea typeface="Calibri"/>
                <a:cs typeface="Calibri"/>
                <a:sym typeface="Calibri"/>
              </a:rPr>
              <a:t> robią</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jest fundament.</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Bez benchmarku oceniający myślą: </a:t>
            </a:r>
            <a:r>
              <a:rPr lang="pl-PL" sz="1100" b="0" i="1" u="none" strike="noStrike" cap="none">
                <a:solidFill>
                  <a:schemeClr val="dk1"/>
                </a:solidFill>
                <a:latin typeface="Calibri"/>
                <a:ea typeface="Calibri"/>
                <a:cs typeface="Calibri"/>
                <a:sym typeface="Calibri"/>
              </a:rPr>
              <a:t>„nie wiadomo, czy to naprawdę nowe”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Przykład:</a:t>
            </a:r>
            <a:br>
              <a:rPr lang="pl-PL" sz="1100" b="0"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„W Polsce/UE nie stosuje się obecnie technologii X w obszarze Y – istniejące metody działają tylko w zakresie A, natomiast nasz projekt wprowadza B i C.”</a:t>
            </a:r>
            <a:endParaRPr sz="1100" b="1" i="0" u="none" strike="noStrike" cap="none">
              <a:solidFill>
                <a:schemeClr val="dk1"/>
              </a:solidFill>
              <a:latin typeface="Calibri"/>
              <a:ea typeface="Calibri"/>
              <a:cs typeface="Calibri"/>
              <a:sym typeface="Calibri"/>
            </a:endParaRPr>
          </a:p>
          <a:p>
            <a:pPr marL="457200" marR="0" lvl="0" indent="-336550" algn="l" rtl="0">
              <a:lnSpc>
                <a:spcPct val="115000"/>
              </a:lnSpc>
              <a:spcBef>
                <a:spcPts val="1200"/>
              </a:spcBef>
              <a:spcAft>
                <a:spcPts val="0"/>
              </a:spcAft>
              <a:buClr>
                <a:schemeClr val="accent2"/>
              </a:buClr>
              <a:buSzPts val="1700"/>
              <a:buFont typeface="Calibri"/>
              <a:buChar char="●"/>
            </a:pPr>
            <a:endParaRPr sz="1700" b="1" i="0" u="none" strike="noStrike" cap="none">
              <a:solidFill>
                <a:schemeClr val="accent2"/>
              </a:solidFill>
              <a:latin typeface="Calibri"/>
              <a:ea typeface="Calibri"/>
              <a:cs typeface="Calibri"/>
              <a:sym typeface="Calibri"/>
            </a:endParaRPr>
          </a:p>
        </p:txBody>
      </p:sp>
      <p:sp>
        <p:nvSpPr>
          <p:cNvPr id="1374" name="Google Shape;1374;g70f90ccf1acd7478_115"/>
          <p:cNvSpPr txBox="1"/>
          <p:nvPr/>
        </p:nvSpPr>
        <p:spPr>
          <a:xfrm>
            <a:off x="7643300" y="1690825"/>
            <a:ext cx="4072500" cy="5483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3. ADDED VALUE: Jaki problem rozwiązuje innowacja?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Innowacyjność musi mieć sens. Wyjaśnij: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jaka jest luka / problem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dlaczego dotychczasowe rozwiązania są niewystarczające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dlaczego Twoje podejście jest lepsze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pokazuje, że innowacja jest </a:t>
            </a:r>
            <a:r>
              <a:rPr lang="pl-PL" sz="1100" b="1" i="0" u="none" strike="noStrike" cap="none">
                <a:solidFill>
                  <a:schemeClr val="dk1"/>
                </a:solidFill>
                <a:latin typeface="Calibri"/>
                <a:ea typeface="Calibri"/>
                <a:cs typeface="Calibri"/>
                <a:sym typeface="Calibri"/>
              </a:rPr>
              <a:t>uzasadniona</a:t>
            </a:r>
            <a:r>
              <a:rPr lang="pl-PL" sz="1100" b="0" i="0" u="none" strike="noStrike" cap="none">
                <a:solidFill>
                  <a:schemeClr val="dk1"/>
                </a:solidFill>
                <a:latin typeface="Calibri"/>
                <a:ea typeface="Calibri"/>
                <a:cs typeface="Calibri"/>
                <a:sym typeface="Calibri"/>
              </a:rPr>
              <a:t>, a nie wymyślona dla samej innowacji.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4. NOWOŚĆ NA JAKIM POZIOMIE? (wybierz 1–2 maks.)</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To bardzo lubią wszystkie programy UE: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 Innowacja dla projektu</a:t>
            </a:r>
            <a:r>
              <a:rPr lang="pl-PL" sz="1100" b="0" i="0" u="none" strike="noStrike" cap="none">
                <a:solidFill>
                  <a:schemeClr val="dk1"/>
                </a:solidFill>
                <a:latin typeface="Calibri"/>
                <a:ea typeface="Calibri"/>
                <a:cs typeface="Calibri"/>
                <a:sym typeface="Calibri"/>
              </a:rPr>
              <a:t> (najniższy poziom – nie wystarcza dla LIFE/Horyzont)</a:t>
            </a:r>
            <a:br>
              <a:rPr lang="pl-PL" sz="1100" b="0"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organizacji / uczelni</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regionu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kraju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Innowacja dla UE</a:t>
            </a:r>
            <a:r>
              <a:rPr lang="pl-PL" sz="1100" b="0" i="0" u="none" strike="noStrike" cap="none">
                <a:solidFill>
                  <a:schemeClr val="dk1"/>
                </a:solidFill>
                <a:latin typeface="Calibri"/>
                <a:ea typeface="Calibri"/>
                <a:cs typeface="Calibri"/>
                <a:sym typeface="Calibri"/>
              </a:rPr>
              <a:t> (najmocniejsza)</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Zawsze wpisz poziom</a:t>
            </a:r>
            <a:r>
              <a:rPr lang="pl-PL" sz="1100" b="0" i="0" u="none" strike="noStrike" cap="none">
                <a:solidFill>
                  <a:schemeClr val="dk1"/>
                </a:solidFill>
                <a:latin typeface="Calibri"/>
                <a:ea typeface="Calibri"/>
                <a:cs typeface="Calibri"/>
                <a:sym typeface="Calibri"/>
              </a:rPr>
              <a:t>, np.: „To rozwiązanie nie było dotąd stosowane w Polsce w obszarze zarządzania odpadami laboratoryjnymi.”</a:t>
            </a:r>
            <a:endParaRPr sz="1100" b="0" i="0" u="none" strike="noStrike" cap="none">
              <a:solidFill>
                <a:schemeClr val="dk1"/>
              </a:solidFill>
              <a:latin typeface="Calibri"/>
              <a:ea typeface="Calibri"/>
              <a:cs typeface="Calibri"/>
              <a:sym typeface="Calibri"/>
            </a:endParaRPr>
          </a:p>
          <a:p>
            <a:pPr marL="914400" marR="0" lvl="1" indent="-336550" algn="l" rtl="0">
              <a:lnSpc>
                <a:spcPct val="115000"/>
              </a:lnSpc>
              <a:spcBef>
                <a:spcPts val="1200"/>
              </a:spcBef>
              <a:spcAft>
                <a:spcPts val="0"/>
              </a:spcAft>
              <a:buClr>
                <a:schemeClr val="accent2"/>
              </a:buClr>
              <a:buSzPts val="1700"/>
              <a:buFont typeface="Calibri"/>
              <a:buChar char="○"/>
            </a:pPr>
            <a:endParaRPr sz="1700" b="1" i="0" u="none" strike="noStrike" cap="none">
              <a:solidFill>
                <a:schemeClr val="accent2"/>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70f90ccf1acd7478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pl-PL" dirty="0"/>
              <a:t>Jak wykazać innowacyjność</a:t>
            </a:r>
            <a:endParaRPr dirty="0"/>
          </a:p>
          <a:p>
            <a:pPr marL="0" lvl="0" indent="0" algn="l" rtl="0">
              <a:lnSpc>
                <a:spcPct val="90000"/>
              </a:lnSpc>
              <a:spcBef>
                <a:spcPts val="0"/>
              </a:spcBef>
              <a:spcAft>
                <a:spcPts val="0"/>
              </a:spcAft>
              <a:buSzPts val="1800"/>
              <a:buNone/>
            </a:pPr>
            <a:endParaRPr dirty="0"/>
          </a:p>
        </p:txBody>
      </p:sp>
      <p:sp>
        <p:nvSpPr>
          <p:cNvPr id="1381" name="Google Shape;1381;g70f90ccf1acd7478_129"/>
          <p:cNvSpPr txBox="1">
            <a:spLocks noGrp="1"/>
          </p:cNvSpPr>
          <p:nvPr>
            <p:ph type="body" idx="1"/>
          </p:nvPr>
        </p:nvSpPr>
        <p:spPr>
          <a:xfrm>
            <a:off x="791500" y="1433425"/>
            <a:ext cx="3246900" cy="4351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200"/>
              </a:spcBef>
              <a:spcAft>
                <a:spcPts val="0"/>
              </a:spcAft>
              <a:buClr>
                <a:schemeClr val="dk1"/>
              </a:buClr>
              <a:buSzPts val="688"/>
              <a:buFont typeface="Arial"/>
              <a:buNone/>
            </a:pPr>
            <a:r>
              <a:rPr lang="pl-PL" sz="1487" b="1">
                <a:solidFill>
                  <a:schemeClr val="accent2"/>
                </a:solidFill>
              </a:rPr>
              <a:t>5. DOWODY INNOWACYJNOŚCI </a:t>
            </a:r>
            <a:br>
              <a:rPr lang="pl-PL" sz="987" b="1"/>
            </a:br>
            <a:br>
              <a:rPr lang="pl-PL" sz="987" b="1"/>
            </a:br>
            <a:r>
              <a:rPr lang="pl-PL" sz="987"/>
              <a:t>Możesz wykorzystać </a:t>
            </a:r>
            <a:endParaRPr sz="987"/>
          </a:p>
          <a:p>
            <a:pPr marL="0" lvl="0" indent="0" algn="l" rtl="0">
              <a:lnSpc>
                <a:spcPct val="95000"/>
              </a:lnSpc>
              <a:spcBef>
                <a:spcPts val="1200"/>
              </a:spcBef>
              <a:spcAft>
                <a:spcPts val="0"/>
              </a:spcAft>
              <a:buSzPts val="688"/>
              <a:buNone/>
            </a:pPr>
            <a:r>
              <a:rPr lang="pl-PL" sz="987"/>
              <a:t>🔹 </a:t>
            </a:r>
            <a:r>
              <a:rPr lang="pl-PL" sz="987" b="1"/>
              <a:t>A. dane / analizy</a:t>
            </a:r>
            <a:endParaRPr sz="987" b="1"/>
          </a:p>
          <a:p>
            <a:pPr marL="457200" lvl="0" indent="-291306" algn="l" rtl="0">
              <a:lnSpc>
                <a:spcPct val="95000"/>
              </a:lnSpc>
              <a:spcBef>
                <a:spcPts val="1200"/>
              </a:spcBef>
              <a:spcAft>
                <a:spcPts val="0"/>
              </a:spcAft>
              <a:buSzPts val="988"/>
              <a:buFont typeface="Calibri"/>
              <a:buChar char="●"/>
            </a:pPr>
            <a:r>
              <a:rPr lang="pl-PL" sz="987"/>
              <a:t>wyniki badań pilotażowych</a:t>
            </a:r>
            <a:endParaRPr sz="987"/>
          </a:p>
          <a:p>
            <a:pPr marL="457200" lvl="0" indent="-291306" algn="l" rtl="0">
              <a:lnSpc>
                <a:spcPct val="95000"/>
              </a:lnSpc>
              <a:spcBef>
                <a:spcPts val="0"/>
              </a:spcBef>
              <a:spcAft>
                <a:spcPts val="0"/>
              </a:spcAft>
              <a:buSzPts val="988"/>
              <a:buFont typeface="Calibri"/>
              <a:buChar char="●"/>
            </a:pPr>
            <a:r>
              <a:rPr lang="pl-PL" sz="987"/>
              <a:t>testy laboratoryjne</a:t>
            </a:r>
            <a:endParaRPr sz="987"/>
          </a:p>
          <a:p>
            <a:pPr marL="457200" lvl="0" indent="-291306" algn="l" rtl="0">
              <a:lnSpc>
                <a:spcPct val="95000"/>
              </a:lnSpc>
              <a:spcBef>
                <a:spcPts val="0"/>
              </a:spcBef>
              <a:spcAft>
                <a:spcPts val="0"/>
              </a:spcAft>
              <a:buSzPts val="988"/>
              <a:buFont typeface="Calibri"/>
              <a:buChar char="●"/>
            </a:pPr>
            <a:r>
              <a:rPr lang="pl-PL" sz="987"/>
              <a:t>prototyp</a:t>
            </a:r>
            <a:endParaRPr sz="987"/>
          </a:p>
          <a:p>
            <a:pPr marL="457200" lvl="0" indent="-291306" algn="l" rtl="0">
              <a:lnSpc>
                <a:spcPct val="95000"/>
              </a:lnSpc>
              <a:spcBef>
                <a:spcPts val="0"/>
              </a:spcBef>
              <a:spcAft>
                <a:spcPts val="0"/>
              </a:spcAft>
              <a:buSzPts val="988"/>
              <a:buFont typeface="Calibri"/>
              <a:buChar char="●"/>
            </a:pPr>
            <a:r>
              <a:rPr lang="pl-PL" sz="987"/>
              <a:t>TRL (Technology Readiness Level)</a:t>
            </a:r>
            <a:endParaRPr sz="987"/>
          </a:p>
          <a:p>
            <a:pPr marL="457200" lvl="0" indent="-291306" algn="l" rtl="0">
              <a:lnSpc>
                <a:spcPct val="95000"/>
              </a:lnSpc>
              <a:spcBef>
                <a:spcPts val="0"/>
              </a:spcBef>
              <a:spcAft>
                <a:spcPts val="0"/>
              </a:spcAft>
              <a:buSzPts val="988"/>
              <a:buFont typeface="Calibri"/>
              <a:buChar char="●"/>
            </a:pPr>
            <a:r>
              <a:rPr lang="pl-PL" sz="987"/>
              <a:t>porównanie z najlepszymi praktykami</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B. odniesienie do dokumentów</a:t>
            </a:r>
            <a:endParaRPr sz="987" b="1"/>
          </a:p>
          <a:p>
            <a:pPr marL="457200" lvl="0" indent="-291306" algn="l" rtl="0">
              <a:lnSpc>
                <a:spcPct val="95000"/>
              </a:lnSpc>
              <a:spcBef>
                <a:spcPts val="1200"/>
              </a:spcBef>
              <a:spcAft>
                <a:spcPts val="0"/>
              </a:spcAft>
              <a:buSzPts val="988"/>
              <a:buFont typeface="Calibri"/>
              <a:buChar char="●"/>
            </a:pPr>
            <a:r>
              <a:rPr lang="pl-PL" sz="987"/>
              <a:t>EEA, EIO, OECD eco-innovation typology</a:t>
            </a:r>
            <a:endParaRPr sz="987"/>
          </a:p>
          <a:p>
            <a:pPr marL="457200" lvl="0" indent="-291306" algn="l" rtl="0">
              <a:lnSpc>
                <a:spcPct val="95000"/>
              </a:lnSpc>
              <a:spcBef>
                <a:spcPts val="0"/>
              </a:spcBef>
              <a:spcAft>
                <a:spcPts val="0"/>
              </a:spcAft>
              <a:buSzPts val="988"/>
              <a:buFont typeface="Calibri"/>
              <a:buChar char="●"/>
            </a:pPr>
            <a:r>
              <a:rPr lang="pl-PL" sz="987"/>
              <a:t>analizy rynkowe</a:t>
            </a:r>
            <a:endParaRPr sz="987"/>
          </a:p>
          <a:p>
            <a:pPr marL="457200" lvl="0" indent="-291306" algn="l" rtl="0">
              <a:lnSpc>
                <a:spcPct val="95000"/>
              </a:lnSpc>
              <a:spcBef>
                <a:spcPts val="0"/>
              </a:spcBef>
              <a:spcAft>
                <a:spcPts val="0"/>
              </a:spcAft>
              <a:buSzPts val="988"/>
              <a:buFont typeface="Calibri"/>
              <a:buChar char="●"/>
            </a:pPr>
            <a:r>
              <a:rPr lang="pl-PL" sz="987"/>
              <a:t>publikacje naukowe</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C. brak alternatyw</a:t>
            </a:r>
            <a:endParaRPr sz="987" b="1"/>
          </a:p>
          <a:p>
            <a:pPr marL="457200" lvl="0" indent="-291306" algn="l" rtl="0">
              <a:lnSpc>
                <a:spcPct val="95000"/>
              </a:lnSpc>
              <a:spcBef>
                <a:spcPts val="1200"/>
              </a:spcBef>
              <a:spcAft>
                <a:spcPts val="0"/>
              </a:spcAft>
              <a:buSzPts val="988"/>
              <a:buFont typeface="Calibri"/>
              <a:buChar char="●"/>
            </a:pPr>
            <a:r>
              <a:rPr lang="pl-PL" sz="987"/>
              <a:t>“There is no similar solution on the market”</a:t>
            </a:r>
            <a:endParaRPr sz="987"/>
          </a:p>
          <a:p>
            <a:pPr marL="457200" lvl="0" indent="-291306" algn="l" rtl="0">
              <a:lnSpc>
                <a:spcPct val="95000"/>
              </a:lnSpc>
              <a:spcBef>
                <a:spcPts val="0"/>
              </a:spcBef>
              <a:spcAft>
                <a:spcPts val="0"/>
              </a:spcAft>
              <a:buSzPts val="988"/>
              <a:buFont typeface="Calibri"/>
              <a:buChar char="●"/>
            </a:pPr>
            <a:r>
              <a:rPr lang="pl-PL" sz="987"/>
              <a:t>“Current approaches do not address…”</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D. efekty</a:t>
            </a:r>
            <a:endParaRPr sz="987" b="1"/>
          </a:p>
          <a:p>
            <a:pPr marL="457200" lvl="0" indent="-291306" algn="l" rtl="0">
              <a:lnSpc>
                <a:spcPct val="95000"/>
              </a:lnSpc>
              <a:spcBef>
                <a:spcPts val="1200"/>
              </a:spcBef>
              <a:spcAft>
                <a:spcPts val="0"/>
              </a:spcAft>
              <a:buSzPts val="988"/>
              <a:buFont typeface="Calibri"/>
              <a:buChar char="●"/>
            </a:pPr>
            <a:r>
              <a:rPr lang="pl-PL" sz="987"/>
              <a:t>większa efektywność (energia, zasoby, koszty)</a:t>
            </a:r>
            <a:endParaRPr sz="987"/>
          </a:p>
          <a:p>
            <a:pPr marL="457200" lvl="0" indent="-291306" algn="l" rtl="0">
              <a:lnSpc>
                <a:spcPct val="95000"/>
              </a:lnSpc>
              <a:spcBef>
                <a:spcPts val="0"/>
              </a:spcBef>
              <a:spcAft>
                <a:spcPts val="0"/>
              </a:spcAft>
              <a:buSzPts val="988"/>
              <a:buFont typeface="Calibri"/>
              <a:buChar char="●"/>
            </a:pPr>
            <a:r>
              <a:rPr lang="pl-PL" sz="987"/>
              <a:t>redukcja środowiskowa (emisje, odpady, woda)</a:t>
            </a:r>
            <a:endParaRPr sz="987"/>
          </a:p>
          <a:p>
            <a:pPr marL="457200" lvl="0" indent="-291306" algn="l" rtl="0">
              <a:lnSpc>
                <a:spcPct val="95000"/>
              </a:lnSpc>
              <a:spcBef>
                <a:spcPts val="0"/>
              </a:spcBef>
              <a:spcAft>
                <a:spcPts val="0"/>
              </a:spcAft>
              <a:buSzPts val="988"/>
              <a:buFont typeface="Calibri"/>
              <a:buChar char="●"/>
            </a:pPr>
            <a:r>
              <a:rPr lang="pl-PL" sz="987"/>
              <a:t>zwiększenie trwałości / cyrkularności</a:t>
            </a:r>
            <a:endParaRPr sz="987"/>
          </a:p>
          <a:p>
            <a:pPr marL="0" lvl="0" indent="0" algn="l" rtl="0">
              <a:lnSpc>
                <a:spcPct val="95000"/>
              </a:lnSpc>
              <a:spcBef>
                <a:spcPts val="1200"/>
              </a:spcBef>
              <a:spcAft>
                <a:spcPts val="0"/>
              </a:spcAft>
              <a:buClr>
                <a:schemeClr val="dk1"/>
              </a:buClr>
              <a:buSzPts val="688"/>
              <a:buFont typeface="Arial"/>
              <a:buNone/>
            </a:pPr>
            <a:r>
              <a:rPr lang="pl-PL" sz="987"/>
              <a:t>🔹 </a:t>
            </a:r>
            <a:r>
              <a:rPr lang="pl-PL" sz="987" b="1"/>
              <a:t>E. partnerstwa</a:t>
            </a:r>
            <a:endParaRPr sz="987" b="1"/>
          </a:p>
          <a:p>
            <a:pPr marL="457200" lvl="0" indent="-291306" algn="l" rtl="0">
              <a:lnSpc>
                <a:spcPct val="95000"/>
              </a:lnSpc>
              <a:spcBef>
                <a:spcPts val="1200"/>
              </a:spcBef>
              <a:spcAft>
                <a:spcPts val="0"/>
              </a:spcAft>
              <a:buSzPts val="988"/>
              <a:buFont typeface="Calibri"/>
              <a:buChar char="●"/>
            </a:pPr>
            <a:r>
              <a:rPr lang="pl-PL" sz="987"/>
              <a:t>“first-of-its-kind cooperation model”</a:t>
            </a:r>
            <a:endParaRPr sz="987"/>
          </a:p>
          <a:p>
            <a:pPr marL="457200" lvl="0" indent="-291306" algn="l" rtl="0">
              <a:lnSpc>
                <a:spcPct val="95000"/>
              </a:lnSpc>
              <a:spcBef>
                <a:spcPts val="0"/>
              </a:spcBef>
              <a:spcAft>
                <a:spcPts val="0"/>
              </a:spcAft>
              <a:buSzPts val="988"/>
              <a:buFont typeface="Calibri"/>
              <a:buChar char="●"/>
            </a:pPr>
            <a:r>
              <a:rPr lang="pl-PL" sz="987"/>
              <a:t>„new governance / sharing model”</a:t>
            </a:r>
            <a:endParaRPr sz="987"/>
          </a:p>
          <a:p>
            <a:pPr marL="0" lvl="0" indent="0" algn="l" rtl="0">
              <a:lnSpc>
                <a:spcPct val="70000"/>
              </a:lnSpc>
              <a:spcBef>
                <a:spcPts val="1200"/>
              </a:spcBef>
              <a:spcAft>
                <a:spcPts val="0"/>
              </a:spcAft>
              <a:buSzPts val="688"/>
              <a:buNone/>
            </a:pPr>
            <a:endParaRPr sz="987" b="1"/>
          </a:p>
        </p:txBody>
      </p:sp>
      <p:sp>
        <p:nvSpPr>
          <p:cNvPr id="1382" name="Google Shape;1382;g70f90ccf1acd7478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102</a:t>
            </a:fld>
            <a:endParaRPr/>
          </a:p>
        </p:txBody>
      </p:sp>
      <p:sp>
        <p:nvSpPr>
          <p:cNvPr id="1383" name="Google Shape;1383;g70f90ccf1acd7478_129"/>
          <p:cNvSpPr txBox="1"/>
          <p:nvPr/>
        </p:nvSpPr>
        <p:spPr>
          <a:xfrm>
            <a:off x="4159550" y="1343600"/>
            <a:ext cx="3000000" cy="4222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87"/>
              <a:buFont typeface="Arial"/>
              <a:buNone/>
            </a:pPr>
            <a:r>
              <a:rPr lang="pl-PL" sz="1487" b="1" i="0" u="none" strike="noStrike" cap="none">
                <a:solidFill>
                  <a:schemeClr val="accent2"/>
                </a:solidFill>
                <a:latin typeface="Calibri"/>
                <a:ea typeface="Calibri"/>
                <a:cs typeface="Calibri"/>
                <a:sym typeface="Calibri"/>
              </a:rPr>
              <a:t>6. JĘZYK, KTÓRY WZMACNIA INNOWACYJNOŚĆ </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Wskazane sformułowania: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„pierwsze w regionie zastosowanie…”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„nowatorskie podejście polega na…”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„rozwiązanie nie jest dostępne komercyjnie…”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„uzupełnia istniejące luki 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„przekracza aktualny stan wiedzy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„stanowi przełom w sposobie…”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„integracja elementów A+B+C jest nowa”</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Unijaj sformułowań ogólnych:</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„to innowacyjne rozwiązanie”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„uważamy, że jest nowatorskie”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„rozwiązanie jest lepsze od innych”</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(za mało konkretów)</a:t>
            </a:r>
            <a:endParaRPr sz="1100" b="1" i="0" u="none" strike="noStrike" cap="none">
              <a:solidFill>
                <a:schemeClr val="dk1"/>
              </a:solidFill>
              <a:latin typeface="Calibri"/>
              <a:ea typeface="Calibri"/>
              <a:cs typeface="Calibri"/>
              <a:sym typeface="Calibri"/>
            </a:endParaRPr>
          </a:p>
        </p:txBody>
      </p:sp>
      <p:sp>
        <p:nvSpPr>
          <p:cNvPr id="1384" name="Google Shape;1384;g70f90ccf1acd7478_129"/>
          <p:cNvSpPr txBox="1"/>
          <p:nvPr/>
        </p:nvSpPr>
        <p:spPr>
          <a:xfrm>
            <a:off x="7528103" y="1343600"/>
            <a:ext cx="4073400" cy="515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500"/>
              <a:buFont typeface="Arial"/>
              <a:buNone/>
            </a:pPr>
            <a:r>
              <a:rPr lang="pl-PL" sz="1500" b="1" i="0" u="none" strike="noStrike" cap="none">
                <a:solidFill>
                  <a:schemeClr val="accent2"/>
                </a:solidFill>
                <a:latin typeface="Calibri"/>
                <a:ea typeface="Calibri"/>
                <a:cs typeface="Calibri"/>
                <a:sym typeface="Calibri"/>
              </a:rPr>
              <a:t>Najczęściej wymagane wskaźniki </a:t>
            </a:r>
            <a:br>
              <a:rPr lang="pl-PL" sz="1500" b="1" i="0" u="none" strike="noStrike" cap="none">
                <a:solidFill>
                  <a:schemeClr val="accent2"/>
                </a:solidFill>
                <a:latin typeface="Calibri"/>
                <a:ea typeface="Calibri"/>
                <a:cs typeface="Calibri"/>
                <a:sym typeface="Calibri"/>
              </a:rPr>
            </a:br>
            <a:r>
              <a:rPr lang="pl-PL" sz="1500" b="1" i="0" u="none" strike="noStrike" cap="none">
                <a:solidFill>
                  <a:schemeClr val="accent2"/>
                </a:solidFill>
                <a:latin typeface="Calibri"/>
                <a:ea typeface="Calibri"/>
                <a:cs typeface="Calibri"/>
                <a:sym typeface="Calibri"/>
              </a:rPr>
              <a:t>(dla LIFE, Horizon, FENG)</a:t>
            </a:r>
            <a:endParaRPr sz="15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Jeśli wniosek ma być mocny, zwykle stosuje się:</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Redukcja CO₂eq</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Oszczędność energii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Oszczędność surowców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Redukcja odpadów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Wskaźnik recyklingu</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Water Footprint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Circularity Indicator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LCA (GWP + 1–2 wskaźniki dodatkowe)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Zero pollution – redukcja emisji i zanieczyszczeń</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0" i="0" u="none" strike="noStrike" cap="none">
                <a:solidFill>
                  <a:schemeClr val="dk1"/>
                </a:solidFill>
                <a:latin typeface="Calibri"/>
                <a:ea typeface="Calibri"/>
                <a:cs typeface="Calibri"/>
                <a:sym typeface="Calibri"/>
              </a:rPr>
              <a:t>Wydłużenie życia produktu</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Wskazówka praktyczna do grantów</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Recenzenci lubią, kiedy wskaźniki są podane w formie: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Wartość wyjściowa → wartość docelowa → metodologia → narzędzie → źródło danych</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Np.: </a:t>
            </a:r>
            <a:r>
              <a:rPr lang="pl-PL" sz="1100" b="0" i="1" u="none" strike="noStrike" cap="none">
                <a:solidFill>
                  <a:schemeClr val="dk1"/>
                </a:solidFill>
                <a:latin typeface="Calibri"/>
                <a:ea typeface="Calibri"/>
                <a:cs typeface="Calibri"/>
                <a:sym typeface="Calibri"/>
              </a:rPr>
              <a:t>Ślad węglowy produktu zostanie obniżony z 8,5 kg CO₂eq do </a:t>
            </a:r>
            <a:br>
              <a:rPr lang="pl-PL" sz="1100" b="0" i="1" u="none" strike="noStrike" cap="none">
                <a:solidFill>
                  <a:schemeClr val="dk1"/>
                </a:solidFill>
                <a:latin typeface="Calibri"/>
                <a:ea typeface="Calibri"/>
                <a:cs typeface="Calibri"/>
                <a:sym typeface="Calibri"/>
              </a:rPr>
            </a:br>
            <a:r>
              <a:rPr lang="pl-PL" sz="1100" b="0" i="1" u="none" strike="noStrike" cap="none">
                <a:solidFill>
                  <a:schemeClr val="dk1"/>
                </a:solidFill>
                <a:latin typeface="Calibri"/>
                <a:ea typeface="Calibri"/>
                <a:cs typeface="Calibri"/>
                <a:sym typeface="Calibri"/>
              </a:rPr>
              <a:t>4,2 kg CO₂eq (–51%) zgodnie z metodologią ISO 14067.</a:t>
            </a:r>
            <a:br>
              <a:rPr lang="pl-PL" sz="1100" b="0" i="1" u="none" strike="noStrike" cap="none">
                <a:solidFill>
                  <a:schemeClr val="dk1"/>
                </a:solidFill>
                <a:latin typeface="Calibri"/>
                <a:ea typeface="Calibri"/>
                <a:cs typeface="Calibri"/>
                <a:sym typeface="Calibri"/>
              </a:rPr>
            </a:br>
            <a:r>
              <a:rPr lang="pl-PL" sz="1100" b="0" i="1" u="none" strike="noStrike" cap="none">
                <a:solidFill>
                  <a:schemeClr val="dk1"/>
                </a:solidFill>
                <a:latin typeface="Calibri"/>
                <a:ea typeface="Calibri"/>
                <a:cs typeface="Calibri"/>
                <a:sym typeface="Calibri"/>
              </a:rPr>
              <a:t> Dane: LCA w OpenLCA, baza Ecoinvent.</a:t>
            </a:r>
            <a:endParaRPr sz="1100" b="0" i="1"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endParaRPr sz="1100" b="1" i="0" u="none" strike="noStrike" cap="none">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Shape 1389"/>
        <p:cNvGrpSpPr/>
        <p:nvPr/>
      </p:nvGrpSpPr>
      <p:grpSpPr>
        <a:xfrm>
          <a:off x="0" y="0"/>
          <a:ext cx="0" cy="0"/>
          <a:chOff x="0" y="0"/>
          <a:chExt cx="0" cy="0"/>
        </a:xfrm>
      </p:grpSpPr>
      <p:sp>
        <p:nvSpPr>
          <p:cNvPr id="1390" name="Google Shape;1390;g3a690705c04_0_1336"/>
          <p:cNvSpPr txBox="1">
            <a:spLocks noGrp="1"/>
          </p:cNvSpPr>
          <p:nvPr>
            <p:ph type="title"/>
          </p:nvPr>
        </p:nvSpPr>
        <p:spPr>
          <a:xfrm>
            <a:off x="839808" y="457200"/>
            <a:ext cx="63999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dirty="0"/>
              <a:t>Oceń projekt wg kryteriów</a:t>
            </a:r>
            <a:endParaRPr dirty="0"/>
          </a:p>
        </p:txBody>
      </p:sp>
      <p:sp>
        <p:nvSpPr>
          <p:cNvPr id="1391" name="Google Shape;1391;g3a690705c04_0_1336"/>
          <p:cNvSpPr txBox="1">
            <a:spLocks noGrp="1"/>
          </p:cNvSpPr>
          <p:nvPr>
            <p:ph type="body" idx="1"/>
          </p:nvPr>
        </p:nvSpPr>
        <p:spPr>
          <a:xfrm>
            <a:off x="839800" y="2114885"/>
            <a:ext cx="44928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500" b="1"/>
              <a:t>„Czy mój projekt badawczy jest ekoinnowacyjny?” </a:t>
            </a:r>
            <a:endParaRPr sz="1500" b="1"/>
          </a:p>
          <a:p>
            <a:pPr marL="457200" lvl="0" indent="-323850" algn="l" rtl="0">
              <a:lnSpc>
                <a:spcPct val="115000"/>
              </a:lnSpc>
              <a:spcBef>
                <a:spcPts val="1200"/>
              </a:spcBef>
              <a:spcAft>
                <a:spcPts val="0"/>
              </a:spcAft>
              <a:buSzPts val="1500"/>
              <a:buFont typeface="Calibri"/>
              <a:buChar char="●"/>
            </a:pPr>
            <a:r>
              <a:rPr lang="pl-PL" sz="1500"/>
              <a:t>Analiza wybranych  projektów uczestników (obecnych lub planowanych).</a:t>
            </a:r>
            <a:endParaRPr sz="1500"/>
          </a:p>
          <a:p>
            <a:pPr marL="0" lvl="0" indent="0" algn="l" rtl="0">
              <a:lnSpc>
                <a:spcPct val="115000"/>
              </a:lnSpc>
              <a:spcBef>
                <a:spcPts val="1200"/>
              </a:spcBef>
              <a:spcAft>
                <a:spcPts val="0"/>
              </a:spcAft>
              <a:buSzPts val="1600"/>
              <a:buNone/>
            </a:pPr>
            <a:endParaRPr sz="1500"/>
          </a:p>
          <a:p>
            <a:pPr marL="0" lvl="0" indent="0" algn="l" rtl="0">
              <a:lnSpc>
                <a:spcPct val="90000"/>
              </a:lnSpc>
              <a:spcBef>
                <a:spcPts val="1200"/>
              </a:spcBef>
              <a:spcAft>
                <a:spcPts val="0"/>
              </a:spcAft>
              <a:buSzPts val="1600"/>
              <a:buNone/>
            </a:pPr>
            <a:endParaRPr sz="1900"/>
          </a:p>
        </p:txBody>
      </p:sp>
      <p:sp>
        <p:nvSpPr>
          <p:cNvPr id="1392" name="Google Shape;1392;g3a690705c04_0_133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3" name="Google Shape;1393;g3a690705c04_0_133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4" name="Google Shape;1394;g3a690705c04_0_133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95" name="Google Shape;1395;g3a690705c04_0_13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38b2317d490_0_1867"/>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Podsumowanie dnia i refleksja</a:t>
            </a:r>
            <a:endParaRPr sz="6000"/>
          </a:p>
        </p:txBody>
      </p:sp>
      <p:grpSp>
        <p:nvGrpSpPr>
          <p:cNvPr id="1402" name="Google Shape;1402;g38b2317d490_0_1867">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403" name="Google Shape;1403;g38b2317d490_0_1867"/>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404" name="Google Shape;1404;g38b2317d490_0_1867"/>
            <p:cNvGrpSpPr/>
            <p:nvPr/>
          </p:nvGrpSpPr>
          <p:grpSpPr>
            <a:xfrm>
              <a:off x="6227813" y="299542"/>
              <a:ext cx="5675781" cy="1798500"/>
              <a:chOff x="1469644" y="187882"/>
              <a:chExt cx="5675781" cy="1798500"/>
            </a:xfrm>
          </p:grpSpPr>
          <p:sp>
            <p:nvSpPr>
              <p:cNvPr id="1405" name="Google Shape;1405;g38b2317d490_0_1867"/>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406" name="Google Shape;1406;g38b2317d490_0_1867"/>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407" name="Google Shape;1407;g38b2317d490_0_1867"/>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408" name="Google Shape;1408;g38b2317d490_0_1867"/>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409" name="Google Shape;1409;g38b2317d490_0_1867"/>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410" name="Google Shape;1410;g38b2317d490_0_18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70f90ccf1acd7478_51"/>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SzPts val="1100"/>
              <a:buNone/>
            </a:pPr>
            <a:r>
              <a:rPr lang="pl-PL" dirty="0"/>
              <a:t>Bingo </a:t>
            </a:r>
            <a:r>
              <a:rPr lang="pl-PL" dirty="0" err="1"/>
              <a:t>ekoinnowacji</a:t>
            </a:r>
            <a:br>
              <a:rPr lang="pl-PL" dirty="0"/>
            </a:br>
            <a:r>
              <a:rPr lang="pl-PL" dirty="0"/>
              <a:t>– co zabieram ze sobą?</a:t>
            </a:r>
            <a:endParaRPr sz="3300" dirty="0"/>
          </a:p>
        </p:txBody>
      </p:sp>
      <p:sp>
        <p:nvSpPr>
          <p:cNvPr id="1417" name="Google Shape;1417;g70f90ccf1acd7478_51"/>
          <p:cNvSpPr txBox="1">
            <a:spLocks noGrp="1"/>
          </p:cNvSpPr>
          <p:nvPr>
            <p:ph type="body" idx="1"/>
          </p:nvPr>
        </p:nvSpPr>
        <p:spPr>
          <a:xfrm>
            <a:off x="839800" y="2388975"/>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900"/>
              <a:buFont typeface="Arial"/>
              <a:buNone/>
            </a:pPr>
            <a:r>
              <a:rPr lang="pl-PL" sz="1800"/>
              <a:t>Zapoznajcie się z 9 polami na karcie dzisiejszego „bingo refleksji”. Wybierzcie 1–2 pola, które najlepiej oddają Wasze wnioski z dnia. Traktujcie je jako punkt wyjścia do krótkiej rozmowy i wymiany refleksji z innymi uczestnikami. Po kilku minutach wrócimy do wspólnego podsumowania.</a:t>
            </a:r>
            <a:endParaRPr sz="1800"/>
          </a:p>
        </p:txBody>
      </p:sp>
      <p:sp>
        <p:nvSpPr>
          <p:cNvPr id="1418" name="Google Shape;1418;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19" name="Google Shape;1419;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20" name="Google Shape;1420;g70f90ccf1acd7478_51">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8"/>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8"/>
              <a:buFont typeface="Arial"/>
              <a:buNone/>
            </a:pPr>
            <a:endParaRPr sz="9036" b="1" i="0" u="none" strike="noStrike" cap="none">
              <a:solidFill>
                <a:schemeClr val="dk1"/>
              </a:solidFill>
              <a:latin typeface="Calibri"/>
              <a:ea typeface="Calibri"/>
              <a:cs typeface="Calibri"/>
              <a:sym typeface="Calibri"/>
            </a:endParaRPr>
          </a:p>
        </p:txBody>
      </p:sp>
      <p:sp>
        <p:nvSpPr>
          <p:cNvPr id="1421" name="Google Shape;1421;g70f90ccf1acd7478_51">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g3a690705c04_0_12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Materiały źródłowe: </a:t>
            </a:r>
            <a:endParaRPr/>
          </a:p>
        </p:txBody>
      </p:sp>
      <p:sp>
        <p:nvSpPr>
          <p:cNvPr id="1428" name="Google Shape;1428;g3a690705c04_0_12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330200" algn="l" rtl="0">
              <a:lnSpc>
                <a:spcPct val="150000"/>
              </a:lnSpc>
              <a:spcBef>
                <a:spcPts val="1000"/>
              </a:spcBef>
              <a:spcAft>
                <a:spcPts val="0"/>
              </a:spcAft>
              <a:buSzPts val="1600"/>
              <a:buChar char="•"/>
            </a:pPr>
            <a:r>
              <a:rPr lang="pl-PL" sz="1600"/>
              <a:t>https://wedocs.unep.org/bitstream/handle/20.500.11822/32862/EcoInnManualEN.pdf?sequence=1&amp;isAllowed=y</a:t>
            </a:r>
            <a:endParaRPr sz="1600"/>
          </a:p>
          <a:p>
            <a:pPr marL="457200" lvl="0" indent="-330200" algn="l" rtl="0">
              <a:lnSpc>
                <a:spcPct val="150000"/>
              </a:lnSpc>
              <a:spcBef>
                <a:spcPts val="0"/>
              </a:spcBef>
              <a:spcAft>
                <a:spcPts val="0"/>
              </a:spcAft>
              <a:buSzPts val="1600"/>
              <a:buChar char="•"/>
            </a:pPr>
            <a:r>
              <a:rPr lang="pl-PL" sz="1600"/>
              <a:t>https://www.unep.org/eco-innovation</a:t>
            </a:r>
            <a:endParaRPr sz="1600"/>
          </a:p>
          <a:p>
            <a:pPr marL="457200" lvl="0" indent="-330200" algn="l" rtl="0">
              <a:lnSpc>
                <a:spcPct val="150000"/>
              </a:lnSpc>
              <a:spcBef>
                <a:spcPts val="0"/>
              </a:spcBef>
              <a:spcAft>
                <a:spcPts val="0"/>
              </a:spcAft>
              <a:buSzPts val="1600"/>
              <a:buChar char="•"/>
            </a:pPr>
            <a:r>
              <a:rPr lang="pl-PL" sz="1600"/>
              <a:t>https://eur-lex.europa.eu/legal-content/PL/TXT/PDF/?uri=CELEX:52011DC0899</a:t>
            </a:r>
            <a:endParaRPr sz="1600"/>
          </a:p>
          <a:p>
            <a:pPr marL="457200" lvl="0" indent="-330200" algn="l" rtl="0">
              <a:lnSpc>
                <a:spcPct val="150000"/>
              </a:lnSpc>
              <a:spcBef>
                <a:spcPts val="0"/>
              </a:spcBef>
              <a:spcAft>
                <a:spcPts val="0"/>
              </a:spcAft>
              <a:buSzPts val="1600"/>
              <a:buChar char="•"/>
            </a:pPr>
            <a:r>
              <a:rPr lang="pl-PL" sz="1600"/>
              <a:t>https://op.europa.eu/en/publication-detail/-/publication/afe9989d-95ac-11ef-a130-01aa75ed71a1/language-en </a:t>
            </a:r>
            <a:endParaRPr sz="1600"/>
          </a:p>
          <a:p>
            <a:pPr marL="457200" lvl="0" indent="-330200" algn="l" rtl="0">
              <a:lnSpc>
                <a:spcPct val="150000"/>
              </a:lnSpc>
              <a:spcBef>
                <a:spcPts val="0"/>
              </a:spcBef>
              <a:spcAft>
                <a:spcPts val="0"/>
              </a:spcAft>
              <a:buSzPts val="1600"/>
              <a:buChar char="•"/>
            </a:pPr>
            <a:r>
              <a:rPr lang="pl-PL" sz="1600"/>
              <a:t>https://www.gov.pl/web/klimat/ekoprojekt</a:t>
            </a:r>
            <a:endParaRPr sz="1600"/>
          </a:p>
          <a:p>
            <a:pPr marL="457200" lvl="0" indent="-330200" algn="l" rtl="0">
              <a:lnSpc>
                <a:spcPct val="150000"/>
              </a:lnSpc>
              <a:spcBef>
                <a:spcPts val="0"/>
              </a:spcBef>
              <a:spcAft>
                <a:spcPts val="0"/>
              </a:spcAft>
              <a:buSzPts val="1600"/>
              <a:buChar char="•"/>
            </a:pPr>
            <a:r>
              <a:rPr lang="pl-PL" sz="1600"/>
              <a:t>https://www.kpo.gov.pl/strony/o-kpo/dla-instytucji/dokumenty/dnsh/</a:t>
            </a:r>
            <a:endParaRPr sz="1600"/>
          </a:p>
          <a:p>
            <a:pPr marL="457200" lvl="0" indent="-330200" algn="l" rtl="0">
              <a:lnSpc>
                <a:spcPct val="150000"/>
              </a:lnSpc>
              <a:spcBef>
                <a:spcPts val="0"/>
              </a:spcBef>
              <a:spcAft>
                <a:spcPts val="0"/>
              </a:spcAft>
              <a:buSzPts val="1600"/>
              <a:buChar char="•"/>
            </a:pPr>
            <a:r>
              <a:rPr lang="pl-PL" sz="1600"/>
              <a:t>https://krajoweinteligentnespecjalizacje.pl/gospodarka-o-obiegu-zamknietym-woda-surowce-kopalne-odpady/kis-7-gospodarka-o-obiegu-zamknietym-woda-surowce-kopalne-odpady/</a:t>
            </a:r>
            <a:endParaRPr sz="1600"/>
          </a:p>
          <a:p>
            <a:pPr marL="457200" lvl="0" indent="-330200" algn="l" rtl="0">
              <a:lnSpc>
                <a:spcPct val="150000"/>
              </a:lnSpc>
              <a:spcBef>
                <a:spcPts val="0"/>
              </a:spcBef>
              <a:spcAft>
                <a:spcPts val="0"/>
              </a:spcAft>
              <a:buSzPts val="1600"/>
              <a:buChar char="•"/>
            </a:pPr>
            <a:r>
              <a:rPr lang="pl-PL" sz="1600"/>
              <a:t>https://www.iso.org/standard/72644.html#climate </a:t>
            </a:r>
            <a:endParaRPr sz="1600"/>
          </a:p>
          <a:p>
            <a:pPr marL="457200" lvl="0" indent="-330200" algn="l" rtl="0">
              <a:lnSpc>
                <a:spcPct val="150000"/>
              </a:lnSpc>
              <a:spcBef>
                <a:spcPts val="0"/>
              </a:spcBef>
              <a:spcAft>
                <a:spcPts val="0"/>
              </a:spcAft>
              <a:buSzPts val="1600"/>
              <a:buChar char="•"/>
            </a:pPr>
            <a:r>
              <a:rPr lang="pl-PL" sz="1600"/>
              <a:t>https://www.designcouncil.org.uk/fileadmin/uploads/dc/Documents/Beyond%2520Net%2520Zero%2520-%2520A%2520Systemic%2520Design%2520Approach.pdf</a:t>
            </a:r>
            <a:endParaRPr sz="1600"/>
          </a:p>
          <a:p>
            <a:pPr marL="0" lvl="0" indent="0" algn="l" rtl="0">
              <a:lnSpc>
                <a:spcPct val="150000"/>
              </a:lnSpc>
              <a:spcBef>
                <a:spcPts val="1000"/>
              </a:spcBef>
              <a:spcAft>
                <a:spcPts val="0"/>
              </a:spcAft>
              <a:buSzPts val="1800"/>
              <a:buNone/>
            </a:pPr>
            <a:endParaRPr sz="1600"/>
          </a:p>
        </p:txBody>
      </p:sp>
      <p:sp>
        <p:nvSpPr>
          <p:cNvPr id="1429" name="Google Shape;1429;g3a690705c04_0_12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Google Shape;1434;g3a690705c04_0_12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435" name="Google Shape;1435;g3a690705c04_0_12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436" name="Google Shape;1436;g3a690705c04_0_123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437" name="Google Shape;1437;g3a690705c04_0_1237"/>
          <p:cNvSpPr>
            <a:spLocks noGrp="1"/>
          </p:cNvSpPr>
          <p:nvPr>
            <p:ph type="title" idx="4294967295"/>
          </p:nvPr>
        </p:nvSpPr>
        <p:spPr>
          <a:xfrm>
            <a:off x="1453896" y="2060501"/>
            <a:ext cx="8444100" cy="554100"/>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p:txBody>
      </p:sp>
      <p:sp>
        <p:nvSpPr>
          <p:cNvPr id="1438" name="Google Shape;1438;g3a690705c04_0_1237"/>
          <p:cNvSpPr/>
          <p:nvPr/>
        </p:nvSpPr>
        <p:spPr>
          <a:xfrm>
            <a:off x="1427542" y="3036585"/>
            <a:ext cx="10102500" cy="7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dirty="0">
                <a:solidFill>
                  <a:schemeClr val="dk1"/>
                </a:solidFill>
                <a:latin typeface="Calibri"/>
                <a:ea typeface="Calibri"/>
                <a:cs typeface="Calibri"/>
                <a:sym typeface="Calibri"/>
              </a:rPr>
              <a:t>                   </a:t>
            </a:r>
            <a:r>
              <a:rPr lang="pl-PL" sz="1200" b="0" i="0" u="none" strike="noStrike" cap="none" dirty="0">
                <a:solidFill>
                  <a:schemeClr val="dk1"/>
                </a:solidFill>
                <a:latin typeface="Calibri"/>
                <a:ea typeface="Calibri"/>
                <a:cs typeface="Calibri"/>
                <a:sym typeface="Calibri"/>
              </a:rPr>
              <a:t>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dirty="0">
                <a:solidFill>
                  <a:schemeClr val="dk1"/>
                </a:solidFill>
                <a:latin typeface="Calibri"/>
                <a:ea typeface="Calibri"/>
                <a:cs typeface="Calibri"/>
                <a:sym typeface="Calibri"/>
              </a:rPr>
              <a:t>Materiał jest udostępniony na licencji Creative </a:t>
            </a:r>
            <a:r>
              <a:rPr lang="pl-PL" sz="1100" b="0" i="0" u="none" strike="noStrike" cap="none" dirty="0" err="1">
                <a:solidFill>
                  <a:schemeClr val="dk1"/>
                </a:solidFill>
                <a:latin typeface="Calibri"/>
                <a:ea typeface="Calibri"/>
                <a:cs typeface="Calibri"/>
                <a:sym typeface="Calibri"/>
              </a:rPr>
              <a:t>Commons</a:t>
            </a:r>
            <a:r>
              <a:rPr lang="pl-PL" sz="1100" b="0" i="0" u="none" strike="noStrike" cap="none" dirty="0">
                <a:solidFill>
                  <a:schemeClr val="dk1"/>
                </a:solidFill>
                <a:latin typeface="Calibri"/>
                <a:ea typeface="Calibri"/>
                <a:cs typeface="Calibri"/>
                <a:sym typeface="Calibri"/>
              </a:rPr>
              <a:t> Uznanie autorstwa 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dirty="0">
              <a:solidFill>
                <a:schemeClr val="dk1"/>
              </a:solidFill>
              <a:latin typeface="Calibri"/>
              <a:ea typeface="Calibri"/>
              <a:cs typeface="Calibri"/>
              <a:sym typeface="Calibri"/>
            </a:endParaRPr>
          </a:p>
          <a:p>
            <a:pPr lvl="0">
              <a:buClr>
                <a:schemeClr val="dk1"/>
              </a:buClr>
              <a:buSzPts val="1100"/>
            </a:pPr>
            <a:r>
              <a:rPr lang="pl-PL" sz="1100" b="0" i="0" u="none" strike="noStrike" cap="none" dirty="0">
                <a:solidFill>
                  <a:schemeClr val="dk1"/>
                </a:solidFill>
                <a:latin typeface="Calibri"/>
                <a:ea typeface="Calibri"/>
                <a:cs typeface="Calibri"/>
                <a:sym typeface="Calibri"/>
              </a:rPr>
              <a:t>Materiał opracowany w związku z realizacją projektu </a:t>
            </a:r>
            <a:r>
              <a:rPr lang="pl-PL" sz="1100" dirty="0" err="1">
                <a:latin typeface="Calibri" panose="020F0502020204030204" pitchFamily="34" charset="0"/>
                <a:ea typeface="Calibri" panose="020F0502020204030204" pitchFamily="34" charset="0"/>
                <a:cs typeface="Calibri" panose="020F0502020204030204" pitchFamily="34" charset="0"/>
              </a:rPr>
              <a:t>GreenTechEducation</a:t>
            </a:r>
            <a:r>
              <a:rPr lang="pl-PL" sz="1100" dirty="0">
                <a:latin typeface="Calibri" panose="020F0502020204030204" pitchFamily="34" charset="0"/>
                <a:ea typeface="Calibri" panose="020F0502020204030204" pitchFamily="34" charset="0"/>
                <a:cs typeface="Calibri" panose="020F0502020204030204" pitchFamily="34" charset="0"/>
              </a:rPr>
              <a:t> – SGGW dla gospodarki przyszłości</a:t>
            </a:r>
            <a:r>
              <a:rPr lang="en-US" sz="1100" dirty="0">
                <a:latin typeface="Calibri" panose="020F0502020204030204" pitchFamily="34" charset="0"/>
                <a:ea typeface="Calibri" panose="020F0502020204030204" pitchFamily="34" charset="0"/>
                <a:cs typeface="Calibri" panose="020F0502020204030204" pitchFamily="34" charset="0"/>
              </a:rPr>
              <a:t> ” nr </a:t>
            </a:r>
            <a:r>
              <a:rPr lang="pl-PL" sz="1100" i="1" dirty="0">
                <a:latin typeface="Calibri" panose="020F0502020204030204" pitchFamily="34" charset="0"/>
                <a:ea typeface="Calibri" panose="020F0502020204030204" pitchFamily="34" charset="0"/>
                <a:cs typeface="Calibri" panose="020F0502020204030204" pitchFamily="34" charset="0"/>
              </a:rPr>
              <a:t>FERS.01.05-IP.08-0330/23</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439" name="Google Shape;1439;g3a690705c04_0_12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3a64f3675dc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43621" y="3392492"/>
            <a:ext cx="3344074" cy="2903175"/>
          </a:xfrm>
          <a:prstGeom prst="rect">
            <a:avLst/>
          </a:prstGeom>
          <a:noFill/>
          <a:ln>
            <a:noFill/>
          </a:ln>
        </p:spPr>
      </p:pic>
      <p:sp>
        <p:nvSpPr>
          <p:cNvPr id="366" name="Google Shape;366;g3a64f3675dc_0_0"/>
          <p:cNvSpPr txBox="1"/>
          <p:nvPr/>
        </p:nvSpPr>
        <p:spPr>
          <a:xfrm>
            <a:off x="1024980" y="6315475"/>
            <a:ext cx="9537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a:solidFill>
                  <a:srgbClr val="000000"/>
                </a:solidFill>
                <a:latin typeface="Calibri"/>
                <a:ea typeface="Calibri"/>
                <a:cs typeface="Calibri"/>
                <a:sym typeface="Calibri"/>
              </a:rPr>
              <a:t>https://wedocs.unep.org/bitstream/handle/20.500.11822/32862/EcoInnManualEN.pdf?sequence=1&amp;isAllowed=y</a:t>
            </a:r>
            <a:endParaRPr sz="1000" b="0" i="0" u="none" strike="noStrike" cap="none">
              <a:solidFill>
                <a:srgbClr val="000000"/>
              </a:solidFill>
              <a:latin typeface="Calibri"/>
              <a:ea typeface="Calibri"/>
              <a:cs typeface="Calibri"/>
              <a:sym typeface="Calibri"/>
            </a:endParaRPr>
          </a:p>
        </p:txBody>
      </p:sp>
      <p:sp>
        <p:nvSpPr>
          <p:cNvPr id="367" name="Google Shape;367;g3a64f3675dc_0_0"/>
          <p:cNvSpPr txBox="1">
            <a:spLocks noGrp="1"/>
          </p:cNvSpPr>
          <p:nvPr>
            <p:ph type="title" idx="4294967295"/>
          </p:nvPr>
        </p:nvSpPr>
        <p:spPr>
          <a:xfrm>
            <a:off x="838200" y="365125"/>
            <a:ext cx="105156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pl-PL" sz="4400" b="0" i="0" u="none" strike="noStrike" kern="0" cap="none" spc="0" normalizeH="0" baseline="0" noProof="0" dirty="0" err="1">
                <a:ln>
                  <a:noFill/>
                </a:ln>
                <a:solidFill>
                  <a:srgbClr val="000000"/>
                </a:solidFill>
                <a:effectLst/>
                <a:uLnTx/>
                <a:uFillTx/>
                <a:latin typeface="Calibri"/>
                <a:ea typeface="Calibri"/>
                <a:cs typeface="Calibri"/>
                <a:sym typeface="Calibri"/>
              </a:rPr>
              <a:t>Ekoinnowacja</a:t>
            </a:r>
            <a:r>
              <a:rPr kumimoji="0" lang="pl-PL" sz="4400" b="0" i="0" u="none" strike="noStrike" kern="0" cap="none" spc="0" normalizeH="0" baseline="0" noProof="0" dirty="0">
                <a:ln>
                  <a:noFill/>
                </a:ln>
                <a:solidFill>
                  <a:srgbClr val="000000"/>
                </a:solidFill>
                <a:effectLst/>
                <a:uLnTx/>
                <a:uFillTx/>
                <a:latin typeface="Calibri"/>
                <a:ea typeface="Calibri"/>
                <a:cs typeface="Calibri"/>
                <a:sym typeface="Calibri"/>
              </a:rPr>
              <a:t> - definicja UNEP</a:t>
            </a:r>
          </a:p>
        </p:txBody>
      </p:sp>
      <p:sp>
        <p:nvSpPr>
          <p:cNvPr id="368" name="Google Shape;368;g3a64f3675dc_0_0"/>
          <p:cNvSpPr txBox="1"/>
          <p:nvPr/>
        </p:nvSpPr>
        <p:spPr>
          <a:xfrm>
            <a:off x="994500" y="2881697"/>
            <a:ext cx="7718400" cy="359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r>
              <a:rPr lang="pl-PL" sz="1600" b="0" i="0" u="none" strike="noStrike" cap="none" dirty="0">
                <a:solidFill>
                  <a:schemeClr val="dk1"/>
                </a:solidFill>
                <a:latin typeface="Calibri"/>
                <a:ea typeface="Calibri"/>
                <a:cs typeface="Calibri"/>
                <a:sym typeface="Calibri"/>
              </a:rPr>
              <a:t>Opiera się na:</a:t>
            </a:r>
            <a:endParaRPr sz="1600" b="1"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120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zmianie strategii biznesowej</a:t>
            </a:r>
            <a:r>
              <a:rPr lang="pl-PL" sz="1600" b="0" i="0" u="none" strike="noStrike" cap="none" dirty="0">
                <a:solidFill>
                  <a:schemeClr val="dk1"/>
                </a:solidFill>
                <a:latin typeface="Calibri"/>
                <a:ea typeface="Calibri"/>
                <a:cs typeface="Calibri"/>
                <a:sym typeface="Calibri"/>
              </a:rPr>
              <a:t> i świadomym włączeniu zasad zrównoważonego rozwoju,</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podejściu opartym na cyklu życia produktu</a:t>
            </a:r>
            <a:r>
              <a:rPr lang="pl-PL" sz="1600" b="0" i="0" u="none" strike="noStrike" cap="none"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współpracy w całym łańcuchu wartości</a:t>
            </a:r>
            <a:r>
              <a:rPr lang="pl-PL" sz="1600" b="0" i="0" u="none" strike="noStrike" cap="none" dirty="0">
                <a:solidFill>
                  <a:schemeClr val="dk1"/>
                </a:solidFill>
                <a:latin typeface="Calibri"/>
                <a:ea typeface="Calibri"/>
                <a:cs typeface="Calibri"/>
                <a:sym typeface="Calibri"/>
              </a:rPr>
              <a:t>,</a:t>
            </a:r>
            <a:endParaRPr sz="1600" b="0" i="0" u="none" strike="noStrike" cap="none" dirty="0">
              <a:solidFill>
                <a:schemeClr val="dk1"/>
              </a:solidFill>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Arial"/>
              <a:buChar char="●"/>
            </a:pPr>
            <a:r>
              <a:rPr lang="pl-PL" sz="1600" b="1" i="0" u="none" strike="noStrike" cap="none" dirty="0">
                <a:solidFill>
                  <a:schemeClr val="dk1"/>
                </a:solidFill>
                <a:latin typeface="Calibri"/>
                <a:ea typeface="Calibri"/>
                <a:cs typeface="Calibri"/>
                <a:sym typeface="Calibri"/>
              </a:rPr>
              <a:t>koordynowanych zmianach</a:t>
            </a:r>
            <a:r>
              <a:rPr lang="pl-PL" sz="1600" b="0" i="0" u="none" strike="noStrike" cap="none" dirty="0">
                <a:solidFill>
                  <a:schemeClr val="dk1"/>
                </a:solidFill>
                <a:latin typeface="Calibri"/>
                <a:ea typeface="Calibri"/>
                <a:cs typeface="Calibri"/>
                <a:sym typeface="Calibri"/>
              </a:rPr>
              <a:t> w produktach, procesach, organizacji i podejściu rynkowym.</a:t>
            </a:r>
            <a:endParaRPr sz="1600" b="0" i="0" u="none" strike="noStrike" cap="none" dirty="0">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600" b="0" i="0" u="none" strike="noStrike" cap="none" dirty="0">
                <a:solidFill>
                  <a:schemeClr val="dk1"/>
                </a:solidFill>
                <a:latin typeface="Calibri"/>
                <a:ea typeface="Calibri"/>
                <a:cs typeface="Calibri"/>
                <a:sym typeface="Calibri"/>
              </a:rPr>
              <a:t>Efekt: większa efektywność, niższe koszty środowiskowe i trwała przewaga konkurencyjna.</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3000"/>
              <a:buFont typeface="Arial"/>
              <a:buNone/>
            </a:pPr>
            <a:endParaRPr sz="1600" b="0" i="0" u="none" strike="noStrike" cap="none" dirty="0">
              <a:solidFill>
                <a:schemeClr val="dk1"/>
              </a:solidFill>
              <a:latin typeface="Calibri"/>
              <a:ea typeface="Calibri"/>
              <a:cs typeface="Calibri"/>
              <a:sym typeface="Calibri"/>
            </a:endParaRPr>
          </a:p>
        </p:txBody>
      </p:sp>
      <p:sp>
        <p:nvSpPr>
          <p:cNvPr id="369" name="Google Shape;369;g3a64f3675dc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a:t>
            </a:fld>
            <a:endParaRPr/>
          </a:p>
        </p:txBody>
      </p:sp>
      <p:sp>
        <p:nvSpPr>
          <p:cNvPr id="370" name="Google Shape;370;g3a64f3675dc_0_0"/>
          <p:cNvSpPr txBox="1"/>
          <p:nvPr/>
        </p:nvSpPr>
        <p:spPr>
          <a:xfrm>
            <a:off x="877900" y="1690825"/>
            <a:ext cx="10634700" cy="1251300"/>
          </a:xfrm>
          <a:prstGeom prst="rect">
            <a:avLst/>
          </a:prstGeom>
          <a:solidFill>
            <a:schemeClr val="accent1">
              <a:lumMod val="50000"/>
            </a:schemeClr>
          </a:solidFill>
          <a:ln>
            <a:solidFill>
              <a:schemeClr val="bg2"/>
            </a:solidFill>
          </a:ln>
        </p:spPr>
        <p:txBody>
          <a:bodyPr spcFirstLastPara="1" wrap="square" lIns="91425" tIns="91425" rIns="91425" bIns="91425" anchor="t" anchorCtr="0">
            <a:spAutoFit/>
          </a:bodyPr>
          <a:lstStyle/>
          <a:p>
            <a:pPr marL="0" marR="0" lvl="0" indent="0" algn="ctr" rtl="0">
              <a:lnSpc>
                <a:spcPct val="115000"/>
              </a:lnSpc>
              <a:spcBef>
                <a:spcPts val="1200"/>
              </a:spcBef>
              <a:spcAft>
                <a:spcPts val="0"/>
              </a:spcAft>
              <a:buClr>
                <a:srgbClr val="000000"/>
              </a:buClr>
              <a:buSzPts val="2100"/>
              <a:buFont typeface="Arial"/>
              <a:buNone/>
            </a:pPr>
            <a:r>
              <a:rPr lang="pl-PL" sz="2100" b="0" i="0" u="none" strike="noStrike" cap="none" dirty="0" err="1">
                <a:solidFill>
                  <a:schemeClr val="lt1"/>
                </a:solidFill>
                <a:latin typeface="Calibri"/>
                <a:ea typeface="Calibri"/>
                <a:cs typeface="Calibri"/>
                <a:sym typeface="Calibri"/>
              </a:rPr>
              <a:t>Ekoinnowacja</a:t>
            </a:r>
            <a:r>
              <a:rPr lang="pl-PL" sz="2100" b="0" i="0" u="none" strike="noStrike" cap="none" dirty="0">
                <a:solidFill>
                  <a:schemeClr val="lt1"/>
                </a:solidFill>
                <a:latin typeface="Calibri"/>
                <a:ea typeface="Calibri"/>
                <a:cs typeface="Calibri"/>
                <a:sym typeface="Calibri"/>
              </a:rPr>
              <a:t> to wdrażanie nowych lub ulepszonych modeli biznesowych, produktów </a:t>
            </a:r>
            <a:br>
              <a:rPr lang="pl-PL" sz="2100" b="0" i="0" u="none" strike="noStrike" cap="none" dirty="0">
                <a:solidFill>
                  <a:schemeClr val="lt1"/>
                </a:solidFill>
                <a:latin typeface="Calibri"/>
                <a:ea typeface="Calibri"/>
                <a:cs typeface="Calibri"/>
                <a:sym typeface="Calibri"/>
              </a:rPr>
            </a:br>
            <a:r>
              <a:rPr lang="pl-PL" sz="2100" b="0" i="0" u="none" strike="noStrike" cap="none" dirty="0">
                <a:solidFill>
                  <a:schemeClr val="lt1"/>
                </a:solidFill>
                <a:latin typeface="Calibri"/>
                <a:ea typeface="Calibri"/>
                <a:cs typeface="Calibri"/>
                <a:sym typeface="Calibri"/>
              </a:rPr>
              <a:t>i procesów, które ograniczają wpływ firmy na środowisko oraz wzmacniają jej odporność </a:t>
            </a:r>
            <a:br>
              <a:rPr lang="pl-PL" sz="2100" b="0" i="0" u="none" strike="noStrike" cap="none" dirty="0">
                <a:solidFill>
                  <a:schemeClr val="lt1"/>
                </a:solidFill>
                <a:latin typeface="Calibri"/>
                <a:ea typeface="Calibri"/>
                <a:cs typeface="Calibri"/>
                <a:sym typeface="Calibri"/>
              </a:rPr>
            </a:br>
            <a:r>
              <a:rPr lang="pl-PL" sz="2100" b="0" i="0" u="none" strike="noStrike" cap="none" dirty="0">
                <a:solidFill>
                  <a:schemeClr val="lt1"/>
                </a:solidFill>
                <a:latin typeface="Calibri"/>
                <a:ea typeface="Calibri"/>
                <a:cs typeface="Calibri"/>
                <a:sym typeface="Calibri"/>
              </a:rPr>
              <a:t>i konkurencyjność.</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38c77ee70df_0_35"/>
          <p:cNvSpPr txBox="1">
            <a:spLocks noGrp="1"/>
          </p:cNvSpPr>
          <p:nvPr>
            <p:ph type="title"/>
          </p:nvPr>
        </p:nvSpPr>
        <p:spPr>
          <a:xfrm>
            <a:off x="878125" y="2822800"/>
            <a:ext cx="6194700" cy="28527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1200"/>
              </a:spcBef>
              <a:spcAft>
                <a:spcPts val="0"/>
              </a:spcAft>
              <a:buClr>
                <a:schemeClr val="dk1"/>
              </a:buClr>
              <a:buSzPts val="990"/>
              <a:buFont typeface="Arial"/>
              <a:buNone/>
            </a:pPr>
            <a:r>
              <a:rPr lang="pl-PL" sz="1400" b="1" dirty="0" err="1"/>
              <a:t>Ekoinnowacja</a:t>
            </a:r>
            <a:r>
              <a:rPr lang="pl-PL" sz="1400" dirty="0"/>
              <a:t> to skoordynowany zestaw usprawnień lub nowych rozwiązań </a:t>
            </a:r>
            <a:r>
              <a:rPr lang="pl-PL" sz="1400" b="1" dirty="0"/>
              <a:t>w produktach, procesach, modelach rynkowych i strukturze organizacyjnej, które prowadzą do poprawy wyników firmy i jej konkurencyjności. </a:t>
            </a:r>
            <a:r>
              <a:rPr lang="pl-PL" sz="1400" dirty="0"/>
              <a:t>Dzięki temu podejściu przedsiębiorstwa – szczególnie MŚP – mogą wychodzić na nowe rynki, zwiększać produktywność, pozyskiwać inwestycje, podnosić rentowność w całym łańcuchu wartości oraz wyprzedzać wymagania regulacyjne.</a:t>
            </a:r>
            <a:endParaRPr sz="1400" dirty="0"/>
          </a:p>
          <a:p>
            <a:pPr marL="0" lvl="0" indent="0" algn="l" rtl="0">
              <a:lnSpc>
                <a:spcPct val="115000"/>
              </a:lnSpc>
              <a:spcBef>
                <a:spcPts val="1200"/>
              </a:spcBef>
              <a:spcAft>
                <a:spcPts val="0"/>
              </a:spcAft>
              <a:buClr>
                <a:schemeClr val="dk1"/>
              </a:buClr>
              <a:buSzPts val="990"/>
              <a:buFont typeface="Arial"/>
              <a:buNone/>
            </a:pPr>
            <a:r>
              <a:rPr lang="pl-PL" sz="1400" dirty="0"/>
              <a:t>Podstawą </a:t>
            </a:r>
            <a:r>
              <a:rPr lang="pl-PL" sz="1400" dirty="0" err="1"/>
              <a:t>ekoinnowacji</a:t>
            </a:r>
            <a:r>
              <a:rPr lang="pl-PL" sz="1400" dirty="0"/>
              <a:t> jest </a:t>
            </a:r>
            <a:r>
              <a:rPr lang="pl-PL" sz="1400" b="1" dirty="0"/>
              <a:t>myślenie w perspektywie cyklu życia</a:t>
            </a:r>
            <a:r>
              <a:rPr lang="pl-PL" sz="1400" dirty="0"/>
              <a:t>, obejmujące wszystkie etapy istnienia produktu: od pozyskania surowców, przez produkcję, dystrybucję i użytkowanie, aż po naprawę, ponowne wykorzystanie lub utylizację. Ujęcie to pozwala identyfikować obszary największego wpływu środowiskowego, przewidywać przyszłe wyzwania i im zapobiegać.</a:t>
            </a:r>
            <a:endParaRPr sz="1400" dirty="0"/>
          </a:p>
          <a:p>
            <a:pPr marL="0" lvl="0" indent="0" algn="l" rtl="0">
              <a:lnSpc>
                <a:spcPct val="115000"/>
              </a:lnSpc>
              <a:spcBef>
                <a:spcPts val="1200"/>
              </a:spcBef>
              <a:spcAft>
                <a:spcPts val="0"/>
              </a:spcAft>
              <a:buClr>
                <a:schemeClr val="dk1"/>
              </a:buClr>
              <a:buSzPts val="990"/>
              <a:buFont typeface="Arial"/>
              <a:buNone/>
            </a:pPr>
            <a:r>
              <a:rPr lang="pl-PL" sz="1400" dirty="0"/>
              <a:t>Najlepsze efekty </a:t>
            </a:r>
            <a:r>
              <a:rPr lang="pl-PL" sz="1400" dirty="0" err="1"/>
              <a:t>ekoinnowacja</a:t>
            </a:r>
            <a:r>
              <a:rPr lang="pl-PL" sz="1400" dirty="0"/>
              <a:t> przynosi dzięki </a:t>
            </a:r>
            <a:r>
              <a:rPr lang="pl-PL" sz="1400" b="1" dirty="0"/>
              <a:t>współpracy z partnerami w całym łańcuchu wartości</a:t>
            </a:r>
            <a:r>
              <a:rPr lang="pl-PL" sz="1400" dirty="0"/>
              <a:t> – dostawcami, klientami i innymi interesariuszami, co umożliwia wspólne tworzenie bardziej zrównoważonych i opłacalnych rozwiązań.</a:t>
            </a:r>
            <a:endParaRPr sz="1400" dirty="0"/>
          </a:p>
          <a:p>
            <a:pPr marL="0" lvl="0" indent="0" algn="l" rtl="0">
              <a:lnSpc>
                <a:spcPct val="90000"/>
              </a:lnSpc>
              <a:spcBef>
                <a:spcPts val="1200"/>
              </a:spcBef>
              <a:spcAft>
                <a:spcPts val="0"/>
              </a:spcAft>
              <a:buSzPts val="990"/>
              <a:buNone/>
            </a:pPr>
            <a:endParaRPr sz="1400" dirty="0">
              <a:solidFill>
                <a:srgbClr val="1E1E1E"/>
              </a:solidFill>
              <a:highlight>
                <a:srgbClr val="FFFFFF"/>
              </a:highlight>
            </a:endParaRPr>
          </a:p>
        </p:txBody>
      </p:sp>
      <p:sp>
        <p:nvSpPr>
          <p:cNvPr id="377" name="Google Shape;377;g38c77ee70df_0_35"/>
          <p:cNvSpPr txBox="1"/>
          <p:nvPr/>
        </p:nvSpPr>
        <p:spPr>
          <a:xfrm>
            <a:off x="978025" y="6089775"/>
            <a:ext cx="6288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000" b="0" i="0" u="none" strike="noStrike" cap="none">
                <a:solidFill>
                  <a:srgbClr val="000000"/>
                </a:solidFill>
                <a:latin typeface="Calibri"/>
                <a:ea typeface="Calibri"/>
                <a:cs typeface="Calibri"/>
                <a:sym typeface="Calibri"/>
              </a:rPr>
              <a:t>https://www.unep.org/eco-innovation</a:t>
            </a:r>
            <a:endParaRPr sz="1000" b="0" i="0" u="none" strike="noStrike" cap="none">
              <a:solidFill>
                <a:srgbClr val="000000"/>
              </a:solidFill>
              <a:latin typeface="Calibri"/>
              <a:ea typeface="Calibri"/>
              <a:cs typeface="Calibri"/>
              <a:sym typeface="Calibri"/>
            </a:endParaRPr>
          </a:p>
        </p:txBody>
      </p:sp>
      <p:pic>
        <p:nvPicPr>
          <p:cNvPr id="378" name="Google Shape;378;g38c77ee70df_0_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66025" y="2285170"/>
            <a:ext cx="4585300" cy="2581950"/>
          </a:xfrm>
          <a:prstGeom prst="rect">
            <a:avLst/>
          </a:prstGeom>
          <a:noFill/>
          <a:ln>
            <a:noFill/>
          </a:ln>
        </p:spPr>
      </p:pic>
      <p:sp>
        <p:nvSpPr>
          <p:cNvPr id="379" name="Google Shape;379;g38c77ee70df_0_35"/>
          <p:cNvSpPr txBox="1"/>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pl-PL" sz="4400" b="0" i="0" u="none" strike="noStrike" cap="none">
                <a:solidFill>
                  <a:srgbClr val="000000"/>
                </a:solidFill>
                <a:latin typeface="Calibri"/>
                <a:ea typeface="Calibri"/>
                <a:cs typeface="Calibri"/>
                <a:sym typeface="Calibri"/>
              </a:rPr>
              <a:t>Ekoinnowacje definicja UNEP</a:t>
            </a:r>
            <a:endParaRPr sz="4400" b="0" i="0" u="none" strike="noStrike" cap="none">
              <a:solidFill>
                <a:srgbClr val="000000"/>
              </a:solidFill>
              <a:latin typeface="Calibri"/>
              <a:ea typeface="Calibri"/>
              <a:cs typeface="Calibri"/>
              <a:sym typeface="Calibri"/>
            </a:endParaRPr>
          </a:p>
        </p:txBody>
      </p:sp>
      <p:sp>
        <p:nvSpPr>
          <p:cNvPr id="380" name="Google Shape;380;g38c77ee70df_0_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3a64f3675dc_0_28" descr="Schemat przedstawia myślenie cyklu życia (Life Cycle Thinking LCT) jako podejście wykraczające poza tradycyjne schematy produkcyjne, uwzględniające wpływ produktu na środowisko, społeczeństwo i gospodarkę. Diagram zawiera trzy główne etapy: surowce i produkcja, użytkowanie oraz zarządzanie odpadami, z podkreśleniem wpływu na środowisko i społeczeństwo na każdym etapie, ilustrowany za pomocą kolorowych bloków i strzałek."/>
          <p:cNvPicPr preferRelativeResize="0"/>
          <p:nvPr/>
        </p:nvPicPr>
        <p:blipFill rotWithShape="1">
          <a:blip r:embed="rId3">
            <a:alphaModFix/>
          </a:blip>
          <a:srcRect l="8389" t="25853" r="57520" b="4700"/>
          <a:stretch/>
        </p:blipFill>
        <p:spPr>
          <a:xfrm>
            <a:off x="5165533" y="398100"/>
            <a:ext cx="7178573" cy="5215367"/>
          </a:xfrm>
          <a:prstGeom prst="rect">
            <a:avLst/>
          </a:prstGeom>
          <a:noFill/>
          <a:ln>
            <a:noFill/>
          </a:ln>
        </p:spPr>
      </p:pic>
      <p:sp>
        <p:nvSpPr>
          <p:cNvPr id="386" name="Google Shape;386;g3a64f3675dc_0_28">
            <a:extLst>
              <a:ext uri="{C183D7F6-B498-43B3-948B-1728B52AA6E4}">
                <adec:decorative xmlns:adec="http://schemas.microsoft.com/office/drawing/2017/decorative" val="1"/>
              </a:ext>
            </a:extLst>
          </p:cNvPr>
          <p:cNvSpPr/>
          <p:nvPr/>
        </p:nvSpPr>
        <p:spPr>
          <a:xfrm>
            <a:off x="5165531" y="4811166"/>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7" name="Google Shape;387;g3a64f3675dc_0_28">
            <a:extLst>
              <a:ext uri="{C183D7F6-B498-43B3-948B-1728B52AA6E4}">
                <adec:decorative xmlns:adec="http://schemas.microsoft.com/office/drawing/2017/decorative" val="1"/>
              </a:ext>
            </a:extLst>
          </p:cNvPr>
          <p:cNvSpPr/>
          <p:nvPr/>
        </p:nvSpPr>
        <p:spPr>
          <a:xfrm>
            <a:off x="5303331" y="2862800"/>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88" name="Google Shape;388;g3a64f3675dc_0_28">
            <a:extLst>
              <a:ext uri="{C183D7F6-B498-43B3-948B-1728B52AA6E4}">
                <adec:decorative xmlns:adec="http://schemas.microsoft.com/office/drawing/2017/decorative" val="1"/>
              </a:ext>
            </a:extLst>
          </p:cNvPr>
          <p:cNvSpPr/>
          <p:nvPr/>
        </p:nvSpPr>
        <p:spPr>
          <a:xfrm>
            <a:off x="4988900" y="1160367"/>
            <a:ext cx="7178400" cy="750300"/>
          </a:xfrm>
          <a:prstGeom prst="rect">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 name="Tytuł 1">
            <a:extLst>
              <a:ext uri="{FF2B5EF4-FFF2-40B4-BE49-F238E27FC236}">
                <a16:creationId xmlns:a16="http://schemas.microsoft.com/office/drawing/2014/main" id="{991BC6EC-C748-4B14-089E-CCE60E35439C}"/>
              </a:ext>
            </a:extLst>
          </p:cNvPr>
          <p:cNvSpPr>
            <a:spLocks noGrp="1"/>
          </p:cNvSpPr>
          <p:nvPr>
            <p:ph type="title"/>
          </p:nvPr>
        </p:nvSpPr>
        <p:spPr>
          <a:xfrm>
            <a:off x="877888" y="559805"/>
            <a:ext cx="4344988" cy="1325700"/>
          </a:xfrm>
        </p:spPr>
        <p:txBody>
          <a:bodyPr>
            <a:normAutofit fontScale="90000"/>
          </a:bodyPr>
          <a:lstStyle/>
          <a:p>
            <a:r>
              <a:rPr lang="pl-PL" b="1" dirty="0"/>
              <a:t>Myślenie cyklu życia (Life </a:t>
            </a:r>
            <a:r>
              <a:rPr lang="pl-PL" b="1" dirty="0" err="1"/>
              <a:t>Cycle</a:t>
            </a:r>
            <a:r>
              <a:rPr lang="pl-PL" b="1" dirty="0"/>
              <a:t> </a:t>
            </a:r>
            <a:r>
              <a:rPr lang="pl-PL" b="1" dirty="0" err="1"/>
              <a:t>Thinking</a:t>
            </a:r>
            <a:r>
              <a:rPr lang="pl-PL" b="1" dirty="0"/>
              <a:t>)</a:t>
            </a:r>
            <a:endParaRPr lang="pl-PL" dirty="0"/>
          </a:p>
        </p:txBody>
      </p:sp>
      <p:sp>
        <p:nvSpPr>
          <p:cNvPr id="416" name="Google Shape;416;g3a64f3675dc_0_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13</a:t>
            </a:fld>
            <a:endParaRPr/>
          </a:p>
        </p:txBody>
      </p:sp>
      <p:sp>
        <p:nvSpPr>
          <p:cNvPr id="389" name="Google Shape;389;g3a64f3675dc_0_28"/>
          <p:cNvSpPr txBox="1">
            <a:spLocks noGrp="1"/>
          </p:cNvSpPr>
          <p:nvPr>
            <p:ph type="body" idx="4294967295"/>
          </p:nvPr>
        </p:nvSpPr>
        <p:spPr>
          <a:xfrm>
            <a:off x="864285" y="2280717"/>
            <a:ext cx="4344988" cy="4556125"/>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00"/>
              <a:buNone/>
            </a:pPr>
            <a:r>
              <a:rPr lang="pl-PL" sz="1800" b="1" dirty="0">
                <a:solidFill>
                  <a:schemeClr val="dk1"/>
                </a:solidFill>
              </a:rPr>
              <a:t>Myślenie cyklu życia (Life </a:t>
            </a:r>
            <a:r>
              <a:rPr lang="pl-PL" sz="1800" b="1" dirty="0" err="1">
                <a:solidFill>
                  <a:schemeClr val="dk1"/>
                </a:solidFill>
              </a:rPr>
              <a:t>Cycle</a:t>
            </a:r>
            <a:r>
              <a:rPr lang="pl-PL" sz="1800" b="1" dirty="0">
                <a:solidFill>
                  <a:schemeClr val="dk1"/>
                </a:solidFill>
              </a:rPr>
              <a:t> </a:t>
            </a:r>
            <a:r>
              <a:rPr lang="pl-PL" sz="1800" b="1" dirty="0" err="1">
                <a:solidFill>
                  <a:schemeClr val="dk1"/>
                </a:solidFill>
              </a:rPr>
              <a:t>Thinking</a:t>
            </a:r>
            <a:r>
              <a:rPr lang="pl-PL" sz="1800" b="1" dirty="0">
                <a:solidFill>
                  <a:schemeClr val="dk1"/>
                </a:solidFill>
              </a:rPr>
              <a:t>) </a:t>
            </a:r>
            <a:r>
              <a:rPr lang="pl-PL" sz="1800" dirty="0">
                <a:solidFill>
                  <a:schemeClr val="dk1"/>
                </a:solidFill>
              </a:rPr>
              <a:t>polega na wyjściu poza tradycyjny schemat, w którym wpływ na środowisko rozpatruje się w kontekście miejsca produkcji i procesu produkcyjnego.  Polega na uwzględnieniu faktu, że produkt wpływa na środowisko, społeczeństwo i gospodarkę w całym cyklu życia. </a:t>
            </a:r>
            <a:endParaRPr sz="1800" dirty="0">
              <a:solidFill>
                <a:schemeClr val="dk1"/>
              </a:solidFill>
            </a:endParaRPr>
          </a:p>
        </p:txBody>
      </p:sp>
      <p:sp>
        <p:nvSpPr>
          <p:cNvPr id="390" name="Google Shape;390;g3a64f3675dc_0_28"/>
          <p:cNvSpPr txBox="1"/>
          <p:nvPr/>
        </p:nvSpPr>
        <p:spPr>
          <a:xfrm>
            <a:off x="7924800" y="6243967"/>
            <a:ext cx="113535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1" u="none" strike="noStrike" cap="none">
                <a:solidFill>
                  <a:schemeClr val="dk2"/>
                </a:solidFill>
                <a:latin typeface="Calibri"/>
                <a:ea typeface="Calibri"/>
                <a:cs typeface="Calibri"/>
                <a:sym typeface="Calibri"/>
              </a:rPr>
              <a:t>Za Stowarzyszenie Polski Ruch Czystszej Produkcji</a:t>
            </a:r>
            <a:endParaRPr sz="1200" b="0" i="1" u="none" strike="noStrike" cap="none">
              <a:solidFill>
                <a:schemeClr val="dk2"/>
              </a:solidFill>
              <a:latin typeface="Calibri"/>
              <a:ea typeface="Calibri"/>
              <a:cs typeface="Calibri"/>
              <a:sym typeface="Calibri"/>
            </a:endParaRPr>
          </a:p>
        </p:txBody>
      </p:sp>
      <p:sp>
        <p:nvSpPr>
          <p:cNvPr id="391" name="Google Shape;391;g3a64f3675dc_0_28">
            <a:extLst>
              <a:ext uri="{C183D7F6-B498-43B3-948B-1728B52AA6E4}">
                <adec:decorative xmlns:adec="http://schemas.microsoft.com/office/drawing/2017/decorative" val="1"/>
              </a:ext>
            </a:extLst>
          </p:cNvPr>
          <p:cNvSpPr/>
          <p:nvPr/>
        </p:nvSpPr>
        <p:spPr>
          <a:xfrm>
            <a:off x="7518533" y="2944167"/>
            <a:ext cx="1236300" cy="385200"/>
          </a:xfrm>
          <a:prstGeom prst="leftRightArrow">
            <a:avLst>
              <a:gd name="adj1" fmla="val 50000"/>
              <a:gd name="adj2"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2" name="Google Shape;392;g3a64f3675dc_0_28"/>
          <p:cNvSpPr/>
          <p:nvPr/>
        </p:nvSpPr>
        <p:spPr>
          <a:xfrm>
            <a:off x="5504730"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 surowców i półwyrobów</a:t>
            </a:r>
            <a:endParaRPr sz="800" b="0" i="0" u="none" strike="noStrike" cap="none">
              <a:solidFill>
                <a:schemeClr val="lt1"/>
              </a:solidFill>
              <a:latin typeface="Arial"/>
              <a:ea typeface="Arial"/>
              <a:cs typeface="Arial"/>
              <a:sym typeface="Arial"/>
            </a:endParaRPr>
          </a:p>
        </p:txBody>
      </p:sp>
      <p:sp>
        <p:nvSpPr>
          <p:cNvPr id="393" name="Google Shape;393;g3a64f3675dc_0_28"/>
          <p:cNvSpPr/>
          <p:nvPr/>
        </p:nvSpPr>
        <p:spPr>
          <a:xfrm>
            <a:off x="6566849"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Projektowanie</a:t>
            </a:r>
            <a:endParaRPr sz="800" b="0" i="0" u="none" strike="noStrike" cap="none">
              <a:solidFill>
                <a:schemeClr val="lt1"/>
              </a:solidFill>
              <a:latin typeface="Arial"/>
              <a:ea typeface="Arial"/>
              <a:cs typeface="Arial"/>
              <a:sym typeface="Arial"/>
            </a:endParaRPr>
          </a:p>
        </p:txBody>
      </p:sp>
      <p:sp>
        <p:nvSpPr>
          <p:cNvPr id="394" name="Google Shape;394;g3a64f3675dc_0_28"/>
          <p:cNvSpPr/>
          <p:nvPr/>
        </p:nvSpPr>
        <p:spPr>
          <a:xfrm>
            <a:off x="7716101"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395" name="Google Shape;395;g3a64f3675dc_0_28"/>
          <p:cNvSpPr/>
          <p:nvPr/>
        </p:nvSpPr>
        <p:spPr>
          <a:xfrm>
            <a:off x="8821791"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Dystrybucja</a:t>
            </a:r>
            <a:endParaRPr sz="800" b="0" i="0" u="none" strike="noStrike" cap="none">
              <a:solidFill>
                <a:schemeClr val="lt1"/>
              </a:solidFill>
              <a:latin typeface="Arial"/>
              <a:ea typeface="Arial"/>
              <a:cs typeface="Arial"/>
              <a:sym typeface="Arial"/>
            </a:endParaRPr>
          </a:p>
        </p:txBody>
      </p:sp>
      <p:sp>
        <p:nvSpPr>
          <p:cNvPr id="396" name="Google Shape;396;g3a64f3675dc_0_28"/>
          <p:cNvSpPr/>
          <p:nvPr/>
        </p:nvSpPr>
        <p:spPr>
          <a:xfrm>
            <a:off x="9893998"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Użytkowanie</a:t>
            </a:r>
            <a:endParaRPr sz="800" b="0" i="0" u="none" strike="noStrike" cap="none">
              <a:solidFill>
                <a:schemeClr val="lt1"/>
              </a:solidFill>
              <a:latin typeface="Arial"/>
              <a:ea typeface="Arial"/>
              <a:cs typeface="Arial"/>
              <a:sym typeface="Arial"/>
            </a:endParaRPr>
          </a:p>
        </p:txBody>
      </p:sp>
      <p:sp>
        <p:nvSpPr>
          <p:cNvPr id="397" name="Google Shape;397;g3a64f3675dc_0_28"/>
          <p:cNvSpPr/>
          <p:nvPr/>
        </p:nvSpPr>
        <p:spPr>
          <a:xfrm>
            <a:off x="10966190" y="4953299"/>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Końcowe </a:t>
            </a:r>
            <a:endParaRPr sz="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zagospodarowanie</a:t>
            </a:r>
            <a:endParaRPr sz="800" b="0" i="0" u="none" strike="noStrike" cap="none">
              <a:solidFill>
                <a:schemeClr val="lt1"/>
              </a:solidFill>
              <a:latin typeface="Arial"/>
              <a:ea typeface="Arial"/>
              <a:cs typeface="Arial"/>
              <a:sym typeface="Arial"/>
            </a:endParaRPr>
          </a:p>
        </p:txBody>
      </p:sp>
      <p:sp>
        <p:nvSpPr>
          <p:cNvPr id="398" name="Google Shape;398;g3a64f3675dc_0_28"/>
          <p:cNvSpPr txBox="1"/>
          <p:nvPr/>
        </p:nvSpPr>
        <p:spPr>
          <a:xfrm>
            <a:off x="5948433" y="811567"/>
            <a:ext cx="5634300" cy="41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Arial"/>
                <a:ea typeface="Arial"/>
                <a:cs typeface="Arial"/>
                <a:sym typeface="Arial"/>
              </a:rPr>
              <a:t>Technologie “końca rury” = unieszkodliwianie zanieczyszczeń na wyjściu procesów</a:t>
            </a:r>
            <a:endParaRPr sz="1100" b="0" i="0" u="none" strike="noStrike" cap="none">
              <a:solidFill>
                <a:schemeClr val="dk1"/>
              </a:solidFill>
              <a:latin typeface="Arial"/>
              <a:ea typeface="Arial"/>
              <a:cs typeface="Arial"/>
              <a:sym typeface="Arial"/>
            </a:endParaRPr>
          </a:p>
        </p:txBody>
      </p:sp>
      <p:sp>
        <p:nvSpPr>
          <p:cNvPr id="399" name="Google Shape;399;g3a64f3675dc_0_28"/>
          <p:cNvSpPr/>
          <p:nvPr/>
        </p:nvSpPr>
        <p:spPr>
          <a:xfrm>
            <a:off x="5417608"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Produkcja surowców i półwyrobów</a:t>
            </a:r>
            <a:endParaRPr sz="800" b="0" i="0" u="none" strike="noStrike" cap="none">
              <a:solidFill>
                <a:srgbClr val="000000"/>
              </a:solidFill>
              <a:latin typeface="Arial"/>
              <a:ea typeface="Arial"/>
              <a:cs typeface="Arial"/>
              <a:sym typeface="Arial"/>
            </a:endParaRPr>
          </a:p>
        </p:txBody>
      </p:sp>
      <p:sp>
        <p:nvSpPr>
          <p:cNvPr id="400" name="Google Shape;400;g3a64f3675dc_0_28"/>
          <p:cNvSpPr/>
          <p:nvPr/>
        </p:nvSpPr>
        <p:spPr>
          <a:xfrm>
            <a:off x="6479727"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Projektowanie</a:t>
            </a:r>
            <a:endParaRPr sz="800" b="0" i="0" u="none" strike="noStrike" cap="none">
              <a:solidFill>
                <a:srgbClr val="000000"/>
              </a:solidFill>
              <a:latin typeface="Arial"/>
              <a:ea typeface="Arial"/>
              <a:cs typeface="Arial"/>
              <a:sym typeface="Arial"/>
            </a:endParaRPr>
          </a:p>
        </p:txBody>
      </p:sp>
      <p:sp>
        <p:nvSpPr>
          <p:cNvPr id="401" name="Google Shape;401;g3a64f3675dc_0_28"/>
          <p:cNvSpPr/>
          <p:nvPr/>
        </p:nvSpPr>
        <p:spPr>
          <a:xfrm>
            <a:off x="7628979" y="1181233"/>
            <a:ext cx="1038900" cy="585300"/>
          </a:xfrm>
          <a:prstGeom prst="homePlate">
            <a:avLst>
              <a:gd name="adj" fmla="val 50000"/>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402" name="Google Shape;402;g3a64f3675dc_0_28"/>
          <p:cNvSpPr/>
          <p:nvPr/>
        </p:nvSpPr>
        <p:spPr>
          <a:xfrm>
            <a:off x="8734669"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Dystrybucja</a:t>
            </a:r>
            <a:endParaRPr sz="800" b="0" i="0" u="none" strike="noStrike" cap="none">
              <a:solidFill>
                <a:srgbClr val="000000"/>
              </a:solidFill>
              <a:latin typeface="Arial"/>
              <a:ea typeface="Arial"/>
              <a:cs typeface="Arial"/>
              <a:sym typeface="Arial"/>
            </a:endParaRPr>
          </a:p>
        </p:txBody>
      </p:sp>
      <p:sp>
        <p:nvSpPr>
          <p:cNvPr id="403" name="Google Shape;403;g3a64f3675dc_0_28"/>
          <p:cNvSpPr/>
          <p:nvPr/>
        </p:nvSpPr>
        <p:spPr>
          <a:xfrm>
            <a:off x="9806876"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Użytkowanie</a:t>
            </a:r>
            <a:endParaRPr sz="800" b="0" i="0" u="none" strike="noStrike" cap="none">
              <a:solidFill>
                <a:srgbClr val="000000"/>
              </a:solidFill>
              <a:latin typeface="Arial"/>
              <a:ea typeface="Arial"/>
              <a:cs typeface="Arial"/>
              <a:sym typeface="Arial"/>
            </a:endParaRPr>
          </a:p>
        </p:txBody>
      </p:sp>
      <p:sp>
        <p:nvSpPr>
          <p:cNvPr id="404" name="Google Shape;404;g3a64f3675dc_0_28"/>
          <p:cNvSpPr/>
          <p:nvPr/>
        </p:nvSpPr>
        <p:spPr>
          <a:xfrm>
            <a:off x="10879068" y="1181233"/>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Końcowe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zagospodarowanie</a:t>
            </a:r>
            <a:endParaRPr sz="800" b="0" i="0" u="none" strike="noStrike" cap="none">
              <a:solidFill>
                <a:srgbClr val="000000"/>
              </a:solidFill>
              <a:latin typeface="Arial"/>
              <a:ea typeface="Arial"/>
              <a:cs typeface="Arial"/>
              <a:sym typeface="Arial"/>
            </a:endParaRPr>
          </a:p>
        </p:txBody>
      </p:sp>
      <p:sp>
        <p:nvSpPr>
          <p:cNvPr id="405" name="Google Shape;405;g3a64f3675dc_0_28"/>
          <p:cNvSpPr txBox="1"/>
          <p:nvPr/>
        </p:nvSpPr>
        <p:spPr>
          <a:xfrm>
            <a:off x="7345700" y="398100"/>
            <a:ext cx="3769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1" i="0" u="none" strike="noStrike" cap="none">
                <a:solidFill>
                  <a:srgbClr val="166083"/>
                </a:solidFill>
                <a:highlight>
                  <a:schemeClr val="lt1"/>
                </a:highlight>
                <a:latin typeface="Arial"/>
                <a:ea typeface="Arial"/>
                <a:cs typeface="Arial"/>
                <a:sym typeface="Arial"/>
              </a:rPr>
              <a:t>Lata 70-te i 80-te XX wieku</a:t>
            </a:r>
            <a:endParaRPr sz="1300" b="1" i="0" u="none" strike="noStrike" cap="none">
              <a:solidFill>
                <a:srgbClr val="166083"/>
              </a:solidFill>
              <a:highlight>
                <a:schemeClr val="lt1"/>
              </a:highlight>
              <a:latin typeface="Arial"/>
              <a:ea typeface="Arial"/>
              <a:cs typeface="Arial"/>
              <a:sym typeface="Arial"/>
            </a:endParaRPr>
          </a:p>
        </p:txBody>
      </p:sp>
      <p:sp>
        <p:nvSpPr>
          <p:cNvPr id="406" name="Google Shape;406;g3a64f3675dc_0_28"/>
          <p:cNvSpPr txBox="1"/>
          <p:nvPr/>
        </p:nvSpPr>
        <p:spPr>
          <a:xfrm>
            <a:off x="7149133" y="2057517"/>
            <a:ext cx="37692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1" i="0" u="none" strike="noStrike" cap="none">
                <a:solidFill>
                  <a:srgbClr val="166083"/>
                </a:solidFill>
                <a:highlight>
                  <a:schemeClr val="lt1"/>
                </a:highlight>
                <a:latin typeface="Arial"/>
                <a:ea typeface="Arial"/>
                <a:cs typeface="Arial"/>
                <a:sym typeface="Arial"/>
              </a:rPr>
              <a:t>Lata 80-te i połowa lat 90-tych XX wieku</a:t>
            </a:r>
            <a:endParaRPr sz="1300" b="1" i="0" u="none" strike="noStrike" cap="none">
              <a:solidFill>
                <a:srgbClr val="166083"/>
              </a:solidFill>
              <a:highlight>
                <a:schemeClr val="lt1"/>
              </a:highlight>
              <a:latin typeface="Arial"/>
              <a:ea typeface="Arial"/>
              <a:cs typeface="Arial"/>
              <a:sym typeface="Arial"/>
            </a:endParaRPr>
          </a:p>
        </p:txBody>
      </p:sp>
      <p:sp>
        <p:nvSpPr>
          <p:cNvPr id="407" name="Google Shape;407;g3a64f3675dc_0_28"/>
          <p:cNvSpPr txBox="1"/>
          <p:nvPr/>
        </p:nvSpPr>
        <p:spPr>
          <a:xfrm>
            <a:off x="7174133" y="3834267"/>
            <a:ext cx="3436800" cy="477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66083"/>
                </a:solidFill>
                <a:highlight>
                  <a:schemeClr val="lt1"/>
                </a:highlight>
                <a:latin typeface="Arial"/>
                <a:ea typeface="Arial"/>
                <a:cs typeface="Arial"/>
                <a:sym typeface="Arial"/>
              </a:rPr>
              <a:t>Od II połowy lat 90-tych XX wieku</a:t>
            </a:r>
            <a:endParaRPr sz="1500" b="1" i="0" u="none" strike="noStrike" cap="none">
              <a:solidFill>
                <a:srgbClr val="166083"/>
              </a:solidFill>
              <a:highlight>
                <a:schemeClr val="lt1"/>
              </a:highlight>
              <a:latin typeface="Arial"/>
              <a:ea typeface="Arial"/>
              <a:cs typeface="Arial"/>
              <a:sym typeface="Arial"/>
            </a:endParaRPr>
          </a:p>
        </p:txBody>
      </p:sp>
      <p:sp>
        <p:nvSpPr>
          <p:cNvPr id="408" name="Google Shape;408;g3a64f3675dc_0_28"/>
          <p:cNvSpPr txBox="1"/>
          <p:nvPr/>
        </p:nvSpPr>
        <p:spPr>
          <a:xfrm>
            <a:off x="6075333" y="2452400"/>
            <a:ext cx="5634300" cy="400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000" b="0" i="0" u="none" strike="noStrike" cap="none">
                <a:solidFill>
                  <a:schemeClr val="dk1"/>
                </a:solidFill>
                <a:latin typeface="Arial"/>
                <a:ea typeface="Arial"/>
                <a:cs typeface="Arial"/>
                <a:sym typeface="Arial"/>
              </a:rPr>
              <a:t>Czyste technologie = Redukcja oddziaływań na wejściu i wyjściu procesów produkcyjnych</a:t>
            </a:r>
            <a:endParaRPr sz="1000" b="0" i="0" u="none" strike="noStrike" cap="none">
              <a:solidFill>
                <a:schemeClr val="dk1"/>
              </a:solidFill>
              <a:latin typeface="Arial"/>
              <a:ea typeface="Arial"/>
              <a:cs typeface="Arial"/>
              <a:sym typeface="Arial"/>
            </a:endParaRPr>
          </a:p>
        </p:txBody>
      </p:sp>
      <p:sp>
        <p:nvSpPr>
          <p:cNvPr id="409" name="Google Shape;409;g3a64f3675dc_0_28"/>
          <p:cNvSpPr/>
          <p:nvPr/>
        </p:nvSpPr>
        <p:spPr>
          <a:xfrm>
            <a:off x="5417608"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Produkcja surowców i półwyrobów</a:t>
            </a:r>
            <a:endParaRPr sz="800" b="0" i="0" u="none" strike="noStrike" cap="none">
              <a:solidFill>
                <a:srgbClr val="000000"/>
              </a:solidFill>
              <a:latin typeface="Arial"/>
              <a:ea typeface="Arial"/>
              <a:cs typeface="Arial"/>
              <a:sym typeface="Arial"/>
            </a:endParaRPr>
          </a:p>
        </p:txBody>
      </p:sp>
      <p:sp>
        <p:nvSpPr>
          <p:cNvPr id="410" name="Google Shape;410;g3a64f3675dc_0_28"/>
          <p:cNvSpPr/>
          <p:nvPr/>
        </p:nvSpPr>
        <p:spPr>
          <a:xfrm>
            <a:off x="6479727"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Projektowanie</a:t>
            </a:r>
            <a:endParaRPr sz="800" b="0" i="0" u="none" strike="noStrike" cap="none">
              <a:solidFill>
                <a:srgbClr val="000000"/>
              </a:solidFill>
              <a:latin typeface="Arial"/>
              <a:ea typeface="Arial"/>
              <a:cs typeface="Arial"/>
              <a:sym typeface="Arial"/>
            </a:endParaRPr>
          </a:p>
        </p:txBody>
      </p:sp>
      <p:sp>
        <p:nvSpPr>
          <p:cNvPr id="411" name="Google Shape;411;g3a64f3675dc_0_28"/>
          <p:cNvSpPr/>
          <p:nvPr/>
        </p:nvSpPr>
        <p:spPr>
          <a:xfrm>
            <a:off x="8734669"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Dystrybucja</a:t>
            </a:r>
            <a:endParaRPr sz="800" b="0" i="0" u="none" strike="noStrike" cap="none">
              <a:solidFill>
                <a:srgbClr val="000000"/>
              </a:solidFill>
              <a:latin typeface="Arial"/>
              <a:ea typeface="Arial"/>
              <a:cs typeface="Arial"/>
              <a:sym typeface="Arial"/>
            </a:endParaRPr>
          </a:p>
        </p:txBody>
      </p:sp>
      <p:sp>
        <p:nvSpPr>
          <p:cNvPr id="412" name="Google Shape;412;g3a64f3675dc_0_28"/>
          <p:cNvSpPr/>
          <p:nvPr/>
        </p:nvSpPr>
        <p:spPr>
          <a:xfrm>
            <a:off x="9806876"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Użytkowanie</a:t>
            </a:r>
            <a:endParaRPr sz="800" b="0" i="0" u="none" strike="noStrike" cap="none">
              <a:solidFill>
                <a:srgbClr val="000000"/>
              </a:solidFill>
              <a:latin typeface="Arial"/>
              <a:ea typeface="Arial"/>
              <a:cs typeface="Arial"/>
              <a:sym typeface="Arial"/>
            </a:endParaRPr>
          </a:p>
        </p:txBody>
      </p:sp>
      <p:sp>
        <p:nvSpPr>
          <p:cNvPr id="413" name="Google Shape;413;g3a64f3675dc_0_28"/>
          <p:cNvSpPr/>
          <p:nvPr/>
        </p:nvSpPr>
        <p:spPr>
          <a:xfrm>
            <a:off x="10879068" y="2843800"/>
            <a:ext cx="1038900" cy="585300"/>
          </a:xfrm>
          <a:prstGeom prst="homePlate">
            <a:avLst>
              <a:gd name="adj" fmla="val 50000"/>
            </a:avLst>
          </a:prstGeom>
          <a:solidFill>
            <a:schemeClr val="lt1"/>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Końcowe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Arial"/>
                <a:ea typeface="Arial"/>
                <a:cs typeface="Arial"/>
                <a:sym typeface="Arial"/>
              </a:rPr>
              <a:t>zagospodarowanie</a:t>
            </a:r>
            <a:endParaRPr sz="800" b="0" i="0" u="none" strike="noStrike" cap="none">
              <a:solidFill>
                <a:srgbClr val="000000"/>
              </a:solidFill>
              <a:latin typeface="Arial"/>
              <a:ea typeface="Arial"/>
              <a:cs typeface="Arial"/>
              <a:sym typeface="Arial"/>
            </a:endParaRPr>
          </a:p>
        </p:txBody>
      </p:sp>
      <p:sp>
        <p:nvSpPr>
          <p:cNvPr id="414" name="Google Shape;414;g3a64f3675dc_0_28"/>
          <p:cNvSpPr/>
          <p:nvPr/>
        </p:nvSpPr>
        <p:spPr>
          <a:xfrm>
            <a:off x="7675700" y="2843800"/>
            <a:ext cx="901200" cy="585300"/>
          </a:xfrm>
          <a:prstGeom prst="rect">
            <a:avLst/>
          </a:prstGeom>
          <a:solidFill>
            <a:srgbClr val="166083"/>
          </a:solidFill>
          <a:ln w="12700" cap="flat" cmpd="sng">
            <a:solidFill>
              <a:srgbClr val="16608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chemeClr val="lt1"/>
                </a:solidFill>
                <a:latin typeface="Arial"/>
                <a:ea typeface="Arial"/>
                <a:cs typeface="Arial"/>
                <a:sym typeface="Arial"/>
              </a:rPr>
              <a:t>Produkcja</a:t>
            </a:r>
            <a:endParaRPr sz="800" b="0" i="0" u="none" strike="noStrike" cap="none">
              <a:solidFill>
                <a:schemeClr val="lt1"/>
              </a:solidFill>
              <a:latin typeface="Arial"/>
              <a:ea typeface="Arial"/>
              <a:cs typeface="Arial"/>
              <a:sym typeface="Arial"/>
            </a:endParaRPr>
          </a:p>
        </p:txBody>
      </p:sp>
      <p:sp>
        <p:nvSpPr>
          <p:cNvPr id="415" name="Google Shape;415;g3a64f3675dc_0_28"/>
          <p:cNvSpPr txBox="1"/>
          <p:nvPr/>
        </p:nvSpPr>
        <p:spPr>
          <a:xfrm>
            <a:off x="5658067" y="4354900"/>
            <a:ext cx="6009600" cy="585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Arial"/>
                <a:ea typeface="Arial"/>
                <a:cs typeface="Arial"/>
                <a:sym typeface="Arial"/>
              </a:rPr>
              <a:t>Zarządzanie cyklem życia wyrobów = redukcja oddziaływań na wszystkich etapach cyklu życia. </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21"/>
        <p:cNvGrpSpPr/>
        <p:nvPr/>
      </p:nvGrpSpPr>
      <p:grpSpPr>
        <a:xfrm>
          <a:off x="0" y="0"/>
          <a:ext cx="0" cy="0"/>
          <a:chOff x="0" y="0"/>
          <a:chExt cx="0" cy="0"/>
        </a:xfrm>
      </p:grpSpPr>
      <p:sp>
        <p:nvSpPr>
          <p:cNvPr id="422" name="Google Shape;422;g38c77ee70df_0_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Definicja OECD</a:t>
            </a:r>
            <a:endParaRPr dirty="0"/>
          </a:p>
        </p:txBody>
      </p:sp>
      <p:sp>
        <p:nvSpPr>
          <p:cNvPr id="423" name="Google Shape;423;g38c77ee70df_0_77"/>
          <p:cNvSpPr txBox="1">
            <a:spLocks noGrp="1"/>
          </p:cNvSpPr>
          <p:nvPr>
            <p:ph type="body" idx="1"/>
          </p:nvPr>
        </p:nvSpPr>
        <p:spPr>
          <a:xfrm>
            <a:off x="4983385" y="1894360"/>
            <a:ext cx="6332100" cy="3395400"/>
          </a:xfrm>
          <a:prstGeom prst="rect">
            <a:avLst/>
          </a:prstGeom>
          <a:solidFill>
            <a:schemeClr val="accent5"/>
          </a:solidFill>
          <a:ln>
            <a:noFill/>
          </a:ln>
        </p:spPr>
        <p:txBody>
          <a:bodyPr spcFirstLastPara="1" wrap="square" lIns="91425" tIns="45700" rIns="91425" bIns="45700" anchor="t" anchorCtr="0">
            <a:normAutofit fontScale="92500"/>
          </a:bodyPr>
          <a:lstStyle/>
          <a:p>
            <a:pPr marL="0" lvl="0" indent="0" algn="l" rtl="0">
              <a:lnSpc>
                <a:spcPct val="115000"/>
              </a:lnSpc>
              <a:spcBef>
                <a:spcPts val="1200"/>
              </a:spcBef>
              <a:spcAft>
                <a:spcPts val="0"/>
              </a:spcAft>
              <a:buClr>
                <a:schemeClr val="dk1"/>
              </a:buClr>
              <a:buSzPct val="52380"/>
              <a:buFont typeface="Arial"/>
              <a:buNone/>
            </a:pPr>
            <a:br>
              <a:rPr lang="pl-PL" sz="2100" b="1">
                <a:solidFill>
                  <a:schemeClr val="tx1">
                    <a:lumMod val="75000"/>
                    <a:lumOff val="25000"/>
                  </a:schemeClr>
                </a:solidFill>
              </a:rPr>
            </a:br>
            <a:r>
              <a:rPr lang="pl-PL" sz="2100" b="1">
                <a:solidFill>
                  <a:schemeClr val="tx1">
                    <a:lumMod val="75000"/>
                    <a:lumOff val="25000"/>
                  </a:schemeClr>
                </a:solidFill>
              </a:rPr>
              <a:t> Czym różni się ekoinnowacja od „zwykłej” innowacji?</a:t>
            </a:r>
            <a:br>
              <a:rPr lang="pl-PL" sz="2100" b="1">
                <a:solidFill>
                  <a:schemeClr val="tx1">
                    <a:lumMod val="75000"/>
                    <a:lumOff val="25000"/>
                  </a:schemeClr>
                </a:solidFill>
              </a:rPr>
            </a:br>
            <a:endParaRPr sz="2100" b="1">
              <a:solidFill>
                <a:schemeClr val="tx1">
                  <a:lumMod val="75000"/>
                  <a:lumOff val="25000"/>
                </a:schemeClr>
              </a:solidFill>
            </a:endParaRPr>
          </a:p>
          <a:p>
            <a:pPr marL="457200" lvl="0" indent="-352010" algn="l" rtl="0">
              <a:lnSpc>
                <a:spcPct val="115000"/>
              </a:lnSpc>
              <a:spcBef>
                <a:spcPts val="1200"/>
              </a:spcBef>
              <a:spcAft>
                <a:spcPts val="0"/>
              </a:spcAft>
              <a:buClr>
                <a:schemeClr val="lt1"/>
              </a:buClr>
              <a:buSzPct val="100000"/>
              <a:buChar char="●"/>
            </a:pPr>
            <a:r>
              <a:rPr lang="pl-PL" sz="2100">
                <a:solidFill>
                  <a:schemeClr val="tx1">
                    <a:lumMod val="75000"/>
                    <a:lumOff val="25000"/>
                  </a:schemeClr>
                </a:solidFill>
              </a:rPr>
              <a:t>Jej </a:t>
            </a:r>
            <a:r>
              <a:rPr lang="pl-PL" sz="2100" b="1">
                <a:solidFill>
                  <a:schemeClr val="tx1">
                    <a:lumMod val="75000"/>
                    <a:lumOff val="25000"/>
                  </a:schemeClr>
                </a:solidFill>
              </a:rPr>
              <a:t>głównym lub dodatkowym celem</a:t>
            </a:r>
            <a:r>
              <a:rPr lang="pl-PL" sz="2100">
                <a:solidFill>
                  <a:schemeClr val="tx1">
                    <a:lumMod val="75000"/>
                    <a:lumOff val="25000"/>
                  </a:schemeClr>
                </a:solidFill>
              </a:rPr>
              <a:t> jest ochrona środowiska lub zrównoważone zarządzanie zasobami.</a:t>
            </a:r>
            <a:endParaRPr sz="2100">
              <a:solidFill>
                <a:schemeClr val="tx1">
                  <a:lumMod val="75000"/>
                  <a:lumOff val="25000"/>
                </a:schemeClr>
              </a:solidFill>
            </a:endParaRPr>
          </a:p>
          <a:p>
            <a:pPr marL="457200" lvl="0" indent="-352010" algn="l" rtl="0">
              <a:lnSpc>
                <a:spcPct val="115000"/>
              </a:lnSpc>
              <a:spcBef>
                <a:spcPts val="0"/>
              </a:spcBef>
              <a:spcAft>
                <a:spcPts val="0"/>
              </a:spcAft>
              <a:buClr>
                <a:schemeClr val="lt1"/>
              </a:buClr>
              <a:buSzPct val="100000"/>
              <a:buChar char="●"/>
            </a:pPr>
            <a:r>
              <a:rPr lang="pl-PL" sz="2100">
                <a:solidFill>
                  <a:schemeClr val="tx1">
                    <a:lumMod val="75000"/>
                    <a:lumOff val="25000"/>
                  </a:schemeClr>
                </a:solidFill>
              </a:rPr>
              <a:t>Może być efektem ubocznym innych działań innowacyjnych, ale zawsze prowadzi do </a:t>
            </a:r>
            <a:r>
              <a:rPr lang="pl-PL" sz="2100" b="1">
                <a:solidFill>
                  <a:schemeClr val="tx1">
                    <a:lumMod val="75000"/>
                    <a:lumOff val="25000"/>
                  </a:schemeClr>
                </a:solidFill>
              </a:rPr>
              <a:t>korzyści ekologicznych</a:t>
            </a:r>
            <a:r>
              <a:rPr lang="pl-PL" sz="2100">
                <a:solidFill>
                  <a:schemeClr val="tx1">
                    <a:lumMod val="75000"/>
                    <a:lumOff val="25000"/>
                  </a:schemeClr>
                </a:solidFill>
              </a:rPr>
              <a:t>.</a:t>
            </a:r>
            <a:endParaRPr sz="2100">
              <a:solidFill>
                <a:schemeClr val="tx1">
                  <a:lumMod val="75000"/>
                  <a:lumOff val="25000"/>
                </a:schemeClr>
              </a:solidFill>
            </a:endParaRPr>
          </a:p>
          <a:p>
            <a:pPr marL="0" lvl="0" indent="0" algn="l" rtl="0">
              <a:lnSpc>
                <a:spcPct val="90000"/>
              </a:lnSpc>
              <a:spcBef>
                <a:spcPts val="1200"/>
              </a:spcBef>
              <a:spcAft>
                <a:spcPts val="0"/>
              </a:spcAft>
              <a:buSzPct val="47368"/>
              <a:buNone/>
            </a:pPr>
            <a:endParaRPr sz="3800">
              <a:solidFill>
                <a:schemeClr val="tx1">
                  <a:lumMod val="75000"/>
                  <a:lumOff val="25000"/>
                </a:schemeClr>
              </a:solidFill>
            </a:endParaRPr>
          </a:p>
        </p:txBody>
      </p:sp>
      <p:sp>
        <p:nvSpPr>
          <p:cNvPr id="424" name="Google Shape;424;g38c77ee70df_0_77"/>
          <p:cNvSpPr txBox="1"/>
          <p:nvPr/>
        </p:nvSpPr>
        <p:spPr>
          <a:xfrm>
            <a:off x="878125" y="1938925"/>
            <a:ext cx="4006200" cy="278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800"/>
              <a:buFont typeface="Arial"/>
              <a:buNone/>
            </a:pPr>
            <a:r>
              <a:rPr lang="pl-PL" sz="1800" b="1" i="0" u="none" strike="noStrike" cap="none">
                <a:solidFill>
                  <a:schemeClr val="dk1"/>
                </a:solidFill>
                <a:latin typeface="Calibri"/>
                <a:ea typeface="Calibri"/>
                <a:cs typeface="Calibri"/>
                <a:sym typeface="Calibri"/>
              </a:rPr>
              <a:t>Ekoinnowacja</a:t>
            </a:r>
            <a:r>
              <a:rPr lang="pl-PL" sz="1800" b="0" i="0" u="none" strike="noStrike" cap="none">
                <a:solidFill>
                  <a:schemeClr val="dk1"/>
                </a:solidFill>
                <a:latin typeface="Calibri"/>
                <a:ea typeface="Calibri"/>
                <a:cs typeface="Calibri"/>
                <a:sym typeface="Calibri"/>
              </a:rPr>
              <a:t> to każda innowacja (produkt, proces, usługa, model biznesowy), która przynosi korzyści środowiskowe — poprzez zmniejszenie negatywnego wpływu lub bardziej efektywne wykorzystanie zasobów.</a:t>
            </a:r>
            <a:br>
              <a:rPr lang="pl-PL"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sp>
        <p:nvSpPr>
          <p:cNvPr id="425" name="Google Shape;425;g38c77ee70df_0_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14</a:t>
            </a:fld>
            <a:endParaRPr/>
          </a:p>
        </p:txBody>
      </p:sp>
      <p:sp>
        <p:nvSpPr>
          <p:cNvPr id="426" name="Google Shape;426;g38c77ee70df_0_77"/>
          <p:cNvSpPr txBox="1"/>
          <p:nvPr/>
        </p:nvSpPr>
        <p:spPr>
          <a:xfrm>
            <a:off x="969200" y="6116075"/>
            <a:ext cx="861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https://www.oecd.org/env/consumption-innovation/eco-innovation-in-industry-9789264077225-en.htm</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8c77ee70df_0_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Typologia ekoinnowacji</a:t>
            </a:r>
            <a:endParaRPr/>
          </a:p>
        </p:txBody>
      </p:sp>
      <p:sp>
        <p:nvSpPr>
          <p:cNvPr id="433" name="Google Shape;433;g38c77ee70df_0_8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500"/>
              <a:t>OECD wyróżnia trzy główne formy ekoinnowacji w przemyśle:</a:t>
            </a:r>
            <a:endParaRPr sz="1500"/>
          </a:p>
          <a:p>
            <a:pPr marL="457200" lvl="0" indent="-323850" algn="l" rtl="0">
              <a:lnSpc>
                <a:spcPct val="115000"/>
              </a:lnSpc>
              <a:spcBef>
                <a:spcPts val="1200"/>
              </a:spcBef>
              <a:spcAft>
                <a:spcPts val="0"/>
              </a:spcAft>
              <a:buSzPts val="1500"/>
              <a:buAutoNum type="arabicPeriod"/>
            </a:pPr>
            <a:r>
              <a:rPr lang="pl-PL" sz="1500" b="1"/>
              <a:t>Technologie środowiskowe</a:t>
            </a:r>
            <a:r>
              <a:rPr lang="pl-PL" sz="1500"/>
              <a:t> (np. urządzenia zmniejszające emisje, OZE)</a:t>
            </a:r>
            <a:endParaRPr sz="1500"/>
          </a:p>
          <a:p>
            <a:pPr marL="457200" lvl="0" indent="-323850" algn="l" rtl="0">
              <a:lnSpc>
                <a:spcPct val="115000"/>
              </a:lnSpc>
              <a:spcBef>
                <a:spcPts val="0"/>
              </a:spcBef>
              <a:spcAft>
                <a:spcPts val="0"/>
              </a:spcAft>
              <a:buSzPts val="1500"/>
              <a:buAutoNum type="arabicPeriod"/>
            </a:pPr>
            <a:r>
              <a:rPr lang="pl-PL" sz="1500" b="1"/>
              <a:t>Innowacje procesowe</a:t>
            </a:r>
            <a:r>
              <a:rPr lang="pl-PL" sz="1500"/>
              <a:t> (np. zmiana sposobu produkcji zmniejszająca odpady)</a:t>
            </a:r>
            <a:endParaRPr sz="1500"/>
          </a:p>
          <a:p>
            <a:pPr marL="457200" lvl="0" indent="-323850" algn="l" rtl="0">
              <a:lnSpc>
                <a:spcPct val="115000"/>
              </a:lnSpc>
              <a:spcBef>
                <a:spcPts val="0"/>
              </a:spcBef>
              <a:spcAft>
                <a:spcPts val="0"/>
              </a:spcAft>
              <a:buSzPts val="1500"/>
              <a:buAutoNum type="arabicPeriod"/>
            </a:pPr>
            <a:r>
              <a:rPr lang="pl-PL" sz="1500" b="1"/>
              <a:t>Innowacje organizacyjne i systemowe</a:t>
            </a:r>
            <a:r>
              <a:rPr lang="pl-PL" sz="1500"/>
              <a:t> (np. zmiany w zarządzaniu, ekoprojektowanie)</a:t>
            </a:r>
            <a:endParaRPr sz="1500"/>
          </a:p>
          <a:p>
            <a:pPr marL="0" lvl="0" indent="0" algn="l" rtl="0">
              <a:lnSpc>
                <a:spcPct val="115000"/>
              </a:lnSpc>
              <a:spcBef>
                <a:spcPts val="1400"/>
              </a:spcBef>
              <a:spcAft>
                <a:spcPts val="0"/>
              </a:spcAft>
              <a:buSzPts val="1800"/>
              <a:buNone/>
            </a:pPr>
            <a:endParaRPr sz="1700" b="1"/>
          </a:p>
          <a:p>
            <a:pPr marL="0" lvl="0" indent="0" algn="l" rtl="0">
              <a:lnSpc>
                <a:spcPct val="115000"/>
              </a:lnSpc>
              <a:spcBef>
                <a:spcPts val="1400"/>
              </a:spcBef>
              <a:spcAft>
                <a:spcPts val="0"/>
              </a:spcAft>
              <a:buClr>
                <a:schemeClr val="dk1"/>
              </a:buClr>
              <a:buSzPts val="1100"/>
              <a:buFont typeface="Arial"/>
              <a:buNone/>
            </a:pPr>
            <a:r>
              <a:rPr lang="pl-PL" sz="1700" b="1"/>
              <a:t>Charakterystyka ekoinnowacji:</a:t>
            </a:r>
            <a:endParaRPr sz="1700" b="1"/>
          </a:p>
          <a:p>
            <a:pPr marL="457200" lvl="0" indent="-323850" algn="l" rtl="0">
              <a:lnSpc>
                <a:spcPct val="115000"/>
              </a:lnSpc>
              <a:spcBef>
                <a:spcPts val="1200"/>
              </a:spcBef>
              <a:spcAft>
                <a:spcPts val="0"/>
              </a:spcAft>
              <a:buSzPts val="1500"/>
              <a:buChar char="●"/>
            </a:pPr>
            <a:r>
              <a:rPr lang="pl-PL" sz="1500" b="1"/>
              <a:t>Nie ogranicza się do sektora „czystych technologii”</a:t>
            </a:r>
            <a:r>
              <a:rPr lang="pl-PL" sz="1500"/>
              <a:t> – występuje w całej gospodarce.</a:t>
            </a:r>
            <a:endParaRPr sz="1500"/>
          </a:p>
          <a:p>
            <a:pPr marL="457200" lvl="0" indent="-323850" algn="l" rtl="0">
              <a:lnSpc>
                <a:spcPct val="115000"/>
              </a:lnSpc>
              <a:spcBef>
                <a:spcPts val="0"/>
              </a:spcBef>
              <a:spcAft>
                <a:spcPts val="0"/>
              </a:spcAft>
              <a:buSzPts val="1500"/>
              <a:buChar char="●"/>
            </a:pPr>
            <a:r>
              <a:rPr lang="pl-PL" sz="1500"/>
              <a:t>Może obejmować </a:t>
            </a:r>
            <a:r>
              <a:rPr lang="pl-PL" sz="1500" b="1"/>
              <a:t>zmiany w zachowaniach konsumentów, strukturach rynkowych i modelach biznesowych</a:t>
            </a:r>
            <a:r>
              <a:rPr lang="pl-PL" sz="1500"/>
              <a:t>.</a:t>
            </a:r>
            <a:endParaRPr sz="1500"/>
          </a:p>
          <a:p>
            <a:pPr marL="457200" lvl="0" indent="-323850" algn="l" rtl="0">
              <a:lnSpc>
                <a:spcPct val="115000"/>
              </a:lnSpc>
              <a:spcBef>
                <a:spcPts val="0"/>
              </a:spcBef>
              <a:spcAft>
                <a:spcPts val="0"/>
              </a:spcAft>
              <a:buSzPts val="1500"/>
              <a:buChar char="●"/>
            </a:pPr>
            <a:r>
              <a:rPr lang="pl-PL" sz="1500"/>
              <a:t>Wymaga </a:t>
            </a:r>
            <a:r>
              <a:rPr lang="pl-PL" sz="1500" b="1"/>
              <a:t>współpracy międzysektorowej</a:t>
            </a:r>
            <a:r>
              <a:rPr lang="pl-PL" sz="1500"/>
              <a:t>, dialogu publiczno-prywatnego i elastyczności regulacyjnej.</a:t>
            </a:r>
            <a:endParaRPr sz="1500"/>
          </a:p>
          <a:p>
            <a:pPr marL="0" lvl="0" indent="0" algn="l" rtl="0">
              <a:lnSpc>
                <a:spcPct val="90000"/>
              </a:lnSpc>
              <a:spcBef>
                <a:spcPts val="1200"/>
              </a:spcBef>
              <a:spcAft>
                <a:spcPts val="0"/>
              </a:spcAft>
              <a:buSzPts val="1800"/>
              <a:buNone/>
            </a:pPr>
            <a:endParaRPr sz="3200"/>
          </a:p>
        </p:txBody>
      </p:sp>
      <p:sp>
        <p:nvSpPr>
          <p:cNvPr id="434" name="Google Shape;434;g38c77ee70df_0_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Tytuł 1">
            <a:extLst>
              <a:ext uri="{FF2B5EF4-FFF2-40B4-BE49-F238E27FC236}">
                <a16:creationId xmlns:a16="http://schemas.microsoft.com/office/drawing/2014/main" id="{7ECBF6D6-C2F2-9895-FEFB-BF20A074C36B}"/>
              </a:ext>
            </a:extLst>
          </p:cNvPr>
          <p:cNvSpPr>
            <a:spLocks noGrp="1"/>
          </p:cNvSpPr>
          <p:nvPr>
            <p:ph type="title"/>
          </p:nvPr>
        </p:nvSpPr>
        <p:spPr>
          <a:xfrm>
            <a:off x="774057" y="419346"/>
            <a:ext cx="10643886" cy="838642"/>
          </a:xfrm>
        </p:spPr>
        <p:txBody>
          <a:bodyPr>
            <a:normAutofit fontScale="90000"/>
          </a:bodyPr>
          <a:lstStyle/>
          <a:p>
            <a:r>
              <a:rPr lang="pl-PL" dirty="0"/>
              <a:t>Zależności między zrównoważoną produkcją a </a:t>
            </a:r>
            <a:r>
              <a:rPr lang="pl-PL" dirty="0" err="1"/>
              <a:t>eko</a:t>
            </a:r>
            <a:r>
              <a:rPr lang="pl-PL" dirty="0"/>
              <a:t>-innowacjami</a:t>
            </a:r>
          </a:p>
        </p:txBody>
      </p:sp>
      <p:sp>
        <p:nvSpPr>
          <p:cNvPr id="443" name="Google Shape;443;g38c77ee70df_0_2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16</a:t>
            </a:fld>
            <a:endParaRPr/>
          </a:p>
        </p:txBody>
      </p:sp>
      <p:pic>
        <p:nvPicPr>
          <p:cNvPr id="442" name="Google Shape;442;g38c77ee70df_0_28" descr="Schemat koncepcyjny przedstawiający zależności między zrównoważoną produkcją a eko-innowacjami, podzielony na cele innowacji ekologicznych oraz mechanizmy eko-innowacji. Wyróżniono kategorie od kontroli zanieczyszczeń do ekologii przemysłowej, z podziałem na technologie i nietechnologiczne podejścia, oraz etapy od modyfikacji do tworzenia nowych rozwiązań."/>
          <p:cNvPicPr preferRelativeResize="0"/>
          <p:nvPr/>
        </p:nvPicPr>
        <p:blipFill rotWithShape="1">
          <a:blip r:embed="rId3">
            <a:alphaModFix/>
          </a:blip>
          <a:srcRect/>
          <a:stretch/>
        </p:blipFill>
        <p:spPr>
          <a:xfrm>
            <a:off x="1734617" y="1443694"/>
            <a:ext cx="8980600" cy="5286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38b2317d490_0_0"/>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Clr>
                <a:schemeClr val="dk1"/>
              </a:buClr>
              <a:buSzPts val="1100"/>
              <a:buFont typeface="Arial"/>
              <a:buNone/>
            </a:pPr>
            <a:r>
              <a:rPr lang="pl-PL" sz="6000"/>
              <a:t>Ekoinnowacje w kontekście SDGs</a:t>
            </a:r>
            <a:endParaRPr sz="6000"/>
          </a:p>
        </p:txBody>
      </p:sp>
      <p:grpSp>
        <p:nvGrpSpPr>
          <p:cNvPr id="450" name="Google Shape;450;g38b2317d490_0_0">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451" name="Google Shape;451;g38b2317d490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452" name="Google Shape;452;g38b2317d490_0_0"/>
            <p:cNvGrpSpPr/>
            <p:nvPr/>
          </p:nvGrpSpPr>
          <p:grpSpPr>
            <a:xfrm>
              <a:off x="6227813" y="299542"/>
              <a:ext cx="5675781" cy="1798500"/>
              <a:chOff x="1469644" y="187882"/>
              <a:chExt cx="5675781" cy="1798500"/>
            </a:xfrm>
          </p:grpSpPr>
          <p:sp>
            <p:nvSpPr>
              <p:cNvPr id="453" name="Google Shape;453;g38b2317d490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54" name="Google Shape;454;g38b2317d490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55" name="Google Shape;455;g38b2317d49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456" name="Google Shape;456;g38b2317d49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457" name="Google Shape;457;g38b2317d49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458" name="Google Shape;458;g38b2317d490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3a64f3675dc_0_12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Cele zrównoważonego rozwoju</a:t>
            </a:r>
            <a:endParaRPr dirty="0"/>
          </a:p>
        </p:txBody>
      </p:sp>
      <p:sp>
        <p:nvSpPr>
          <p:cNvPr id="465" name="Google Shape;465;g3a64f3675dc_0_12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Główne drogowskazy</a:t>
            </a:r>
            <a:endParaRPr/>
          </a:p>
        </p:txBody>
      </p:sp>
      <p:sp>
        <p:nvSpPr>
          <p:cNvPr id="466" name="Google Shape;466;g3a64f3675dc_0_122">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467" name="Google Shape;467;g3a64f3675dc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3a64f3675dc_0_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Powstanie koncepcji SDG</a:t>
            </a:r>
            <a:endParaRPr dirty="0"/>
          </a:p>
        </p:txBody>
      </p:sp>
      <p:pic>
        <p:nvPicPr>
          <p:cNvPr id="474" name="Google Shape;474;g3a64f3675dc_0_129" descr="Logo ONZ"/>
          <p:cNvPicPr preferRelativeResize="0"/>
          <p:nvPr/>
        </p:nvPicPr>
        <p:blipFill rotWithShape="1">
          <a:blip r:embed="rId3">
            <a:alphaModFix/>
          </a:blip>
          <a:srcRect/>
          <a:stretch/>
        </p:blipFill>
        <p:spPr>
          <a:xfrm>
            <a:off x="8578277" y="372287"/>
            <a:ext cx="2775533" cy="1387767"/>
          </a:xfrm>
          <a:prstGeom prst="rect">
            <a:avLst/>
          </a:prstGeom>
          <a:noFill/>
          <a:ln>
            <a:noFill/>
          </a:ln>
        </p:spPr>
      </p:pic>
      <p:sp>
        <p:nvSpPr>
          <p:cNvPr id="475" name="Google Shape;475;g3a64f3675dc_0_129"/>
          <p:cNvSpPr txBox="1"/>
          <p:nvPr/>
        </p:nvSpPr>
        <p:spPr>
          <a:xfrm>
            <a:off x="838192" y="2042051"/>
            <a:ext cx="8085300" cy="567000"/>
          </a:xfrm>
          <a:prstGeom prst="rect">
            <a:avLst/>
          </a:prstGeom>
          <a:noFill/>
          <a:ln>
            <a:noFill/>
          </a:ln>
        </p:spPr>
        <p:txBody>
          <a:bodyPr spcFirstLastPara="1" wrap="square" lIns="116050" tIns="116050" rIns="116050" bIns="116050" anchor="ctr" anchorCtr="0">
            <a:spAutoFit/>
          </a:bodyPr>
          <a:lstStyle/>
          <a:p>
            <a:pPr marL="0" marR="0" lvl="0" indent="0" algn="l" rtl="0">
              <a:lnSpc>
                <a:spcPct val="90000"/>
              </a:lnSpc>
              <a:spcBef>
                <a:spcPts val="0"/>
              </a:spcBef>
              <a:spcAft>
                <a:spcPts val="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Rok 2000  - wchodzimy w nowy wiek</a:t>
            </a:r>
            <a:endParaRPr sz="2400" b="0" i="0" u="none" strike="noStrike" cap="none">
              <a:solidFill>
                <a:schemeClr val="dk1"/>
              </a:solidFill>
              <a:latin typeface="Calibri"/>
              <a:ea typeface="Calibri"/>
              <a:cs typeface="Calibri"/>
              <a:sym typeface="Calibri"/>
            </a:endParaRPr>
          </a:p>
        </p:txBody>
      </p:sp>
      <p:sp>
        <p:nvSpPr>
          <p:cNvPr id="476" name="Google Shape;476;g3a64f3675dc_0_129">
            <a:extLst>
              <a:ext uri="{C183D7F6-B498-43B3-948B-1728B52AA6E4}">
                <adec:decorative xmlns:adec="http://schemas.microsoft.com/office/drawing/2017/decorative" val="1"/>
              </a:ext>
            </a:extLst>
          </p:cNvPr>
          <p:cNvSpPr/>
          <p:nvPr/>
        </p:nvSpPr>
        <p:spPr>
          <a:xfrm rot="10800000">
            <a:off x="8846400" y="4206551"/>
            <a:ext cx="3332400" cy="2452500"/>
          </a:xfrm>
          <a:prstGeom prst="flowChartDelay">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841"/>
              <a:buFont typeface="Arial"/>
              <a:buNone/>
            </a:pPr>
            <a:endParaRPr sz="841" b="0" i="0" u="none" strike="noStrike" cap="none">
              <a:solidFill>
                <a:schemeClr val="dk2"/>
              </a:solidFill>
              <a:latin typeface="Calibri"/>
              <a:ea typeface="Calibri"/>
              <a:cs typeface="Calibri"/>
              <a:sym typeface="Calibri"/>
            </a:endParaRPr>
          </a:p>
        </p:txBody>
      </p:sp>
      <p:sp>
        <p:nvSpPr>
          <p:cNvPr id="477" name="Google Shape;477;g3a64f3675dc_0_129"/>
          <p:cNvSpPr txBox="1"/>
          <p:nvPr/>
        </p:nvSpPr>
        <p:spPr>
          <a:xfrm>
            <a:off x="7716498" y="2609051"/>
            <a:ext cx="4049400" cy="10821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69"/>
              <a:buFont typeface="Arial"/>
              <a:buNone/>
            </a:pPr>
            <a:r>
              <a:rPr lang="pl-PL" sz="1682" b="0" i="0" u="none" strike="noStrike" cap="none">
                <a:solidFill>
                  <a:schemeClr val="dk2"/>
                </a:solidFill>
                <a:latin typeface="Calibri"/>
                <a:ea typeface="Calibri"/>
                <a:cs typeface="Calibri"/>
                <a:sym typeface="Calibri"/>
              </a:rPr>
              <a:t>Cele spoko działają, potrzebna rewizja!</a:t>
            </a:r>
            <a:endParaRPr sz="1682" b="0" i="0" u="none" strike="noStrike" cap="none">
              <a:solidFill>
                <a:schemeClr val="dk2"/>
              </a:solidFill>
              <a:latin typeface="Calibri"/>
              <a:ea typeface="Calibri"/>
              <a:cs typeface="Calibri"/>
              <a:sym typeface="Calibri"/>
            </a:endParaRPr>
          </a:p>
        </p:txBody>
      </p:sp>
      <p:sp>
        <p:nvSpPr>
          <p:cNvPr id="478" name="Google Shape;478;g3a64f3675dc_0_129"/>
          <p:cNvSpPr txBox="1"/>
          <p:nvPr/>
        </p:nvSpPr>
        <p:spPr>
          <a:xfrm>
            <a:off x="935825" y="3741376"/>
            <a:ext cx="4049400" cy="2191200"/>
          </a:xfrm>
          <a:prstGeom prst="rect">
            <a:avLst/>
          </a:prstGeom>
          <a:noFill/>
          <a:ln>
            <a:noFill/>
          </a:ln>
        </p:spPr>
        <p:txBody>
          <a:bodyPr spcFirstLastPara="1" wrap="square" lIns="108450" tIns="108450" rIns="108450" bIns="108450" anchor="t" anchorCtr="0">
            <a:spAutoFit/>
          </a:bodyPr>
          <a:lstStyle/>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8 celów - głównie kwestie społeczne (eliminacja ubóstwa i  głodu, ochrona zdrowia, walka z nierównościami, lepsza dostępna edukacja)</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Ukierunkowane na kraje rozwijające się</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Cele za zamkniętymi drzwiami</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21 zadań</a:t>
            </a:r>
            <a:br>
              <a:rPr lang="pl-PL" sz="1601" b="0" i="0" u="none" strike="noStrike" cap="none">
                <a:solidFill>
                  <a:schemeClr val="dk1"/>
                </a:solidFill>
                <a:latin typeface="Calibri"/>
                <a:ea typeface="Calibri"/>
                <a:cs typeface="Calibri"/>
                <a:sym typeface="Calibri"/>
              </a:rPr>
            </a:br>
            <a:endParaRPr sz="1601" b="0" i="0" u="none" strike="noStrike" cap="none">
              <a:solidFill>
                <a:schemeClr val="dk1"/>
              </a:solidFill>
              <a:latin typeface="Calibri"/>
              <a:ea typeface="Calibri"/>
              <a:cs typeface="Calibri"/>
              <a:sym typeface="Calibri"/>
            </a:endParaRPr>
          </a:p>
        </p:txBody>
      </p:sp>
      <p:sp>
        <p:nvSpPr>
          <p:cNvPr id="479" name="Google Shape;479;g3a64f3675dc_0_129"/>
          <p:cNvSpPr txBox="1"/>
          <p:nvPr/>
        </p:nvSpPr>
        <p:spPr>
          <a:xfrm>
            <a:off x="9172400" y="4554826"/>
            <a:ext cx="2593500" cy="1696800"/>
          </a:xfrm>
          <a:prstGeom prst="rect">
            <a:avLst/>
          </a:prstGeom>
          <a:noFill/>
          <a:ln>
            <a:noFill/>
          </a:ln>
        </p:spPr>
        <p:txBody>
          <a:bodyPr spcFirstLastPara="1" wrap="square" lIns="108450" tIns="108450" rIns="108450" bIns="108450" anchor="t" anchorCtr="0">
            <a:spAutoFit/>
          </a:bodyPr>
          <a:lstStyle/>
          <a:p>
            <a:pPr marL="0" marR="0" lvl="0" indent="0" algn="ctr" rtl="0">
              <a:lnSpc>
                <a:spcPct val="100000"/>
              </a:lnSpc>
              <a:spcBef>
                <a:spcPts val="0"/>
              </a:spcBef>
              <a:spcAft>
                <a:spcPts val="0"/>
              </a:spcAft>
              <a:buClr>
                <a:srgbClr val="000000"/>
              </a:buClr>
              <a:buSzPts val="1215"/>
              <a:buFont typeface="Arial"/>
              <a:buNone/>
            </a:pPr>
            <a:r>
              <a:rPr lang="pl-PL" sz="1600" b="0" i="0" u="none" strike="noStrike" cap="none">
                <a:solidFill>
                  <a:schemeClr val="lt1"/>
                </a:solidFill>
                <a:latin typeface="Calibri"/>
                <a:ea typeface="Calibri"/>
                <a:cs typeface="Calibri"/>
                <a:sym typeface="Calibri"/>
              </a:rPr>
              <a:t>Równolegle Ramowa Konwencja w Sprawie Zmian Klimatu (UNFCCC), Konferencji Klimatycznej </a:t>
            </a:r>
            <a:br>
              <a:rPr lang="pl-PL" sz="1600" b="0" i="0" u="none" strike="noStrike" cap="none">
                <a:solidFill>
                  <a:schemeClr val="lt1"/>
                </a:solidFill>
                <a:latin typeface="Calibri"/>
                <a:ea typeface="Calibri"/>
                <a:cs typeface="Calibri"/>
                <a:sym typeface="Calibri"/>
              </a:rPr>
            </a:br>
            <a:r>
              <a:rPr lang="pl-PL" sz="1600" b="0" i="0" u="none" strike="noStrike" cap="none">
                <a:solidFill>
                  <a:schemeClr val="lt1"/>
                </a:solidFill>
                <a:latin typeface="Calibri"/>
                <a:ea typeface="Calibri"/>
                <a:cs typeface="Calibri"/>
                <a:sym typeface="Calibri"/>
              </a:rPr>
              <a:t>w Paryżu - </a:t>
            </a:r>
            <a:r>
              <a:rPr lang="pl-PL" sz="1600" b="1" i="0" u="none" strike="noStrike" cap="none">
                <a:solidFill>
                  <a:schemeClr val="lt1"/>
                </a:solidFill>
                <a:latin typeface="Calibri"/>
                <a:ea typeface="Calibri"/>
                <a:cs typeface="Calibri"/>
                <a:sym typeface="Calibri"/>
              </a:rPr>
              <a:t>Porozumienie Paryskie </a:t>
            </a:r>
            <a:r>
              <a:rPr lang="pl-PL" sz="1600" b="0" i="0" u="none" strike="noStrike" cap="none">
                <a:solidFill>
                  <a:schemeClr val="lt1"/>
                </a:solidFill>
                <a:latin typeface="Calibri"/>
                <a:ea typeface="Calibri"/>
                <a:cs typeface="Calibri"/>
                <a:sym typeface="Calibri"/>
              </a:rPr>
              <a:t>- 1,5 st utrzymanie.</a:t>
            </a:r>
            <a:endParaRPr sz="1600" b="0" i="0" u="none" strike="noStrike" cap="none">
              <a:solidFill>
                <a:schemeClr val="lt1"/>
              </a:solidFill>
              <a:latin typeface="Calibri"/>
              <a:ea typeface="Calibri"/>
              <a:cs typeface="Calibri"/>
              <a:sym typeface="Calibri"/>
            </a:endParaRPr>
          </a:p>
        </p:txBody>
      </p:sp>
      <p:sp>
        <p:nvSpPr>
          <p:cNvPr id="480" name="Google Shape;480;g3a64f3675dc_0_129">
            <a:extLst>
              <a:ext uri="{C183D7F6-B498-43B3-948B-1728B52AA6E4}">
                <adec:decorative xmlns:adec="http://schemas.microsoft.com/office/drawing/2017/decorative" val="1"/>
              </a:ext>
            </a:extLst>
          </p:cNvPr>
          <p:cNvSpPr/>
          <p:nvPr/>
        </p:nvSpPr>
        <p:spPr>
          <a:xfrm>
            <a:off x="5129274" y="2991856"/>
            <a:ext cx="2165400" cy="575400"/>
          </a:xfrm>
          <a:prstGeom prst="rightArrow">
            <a:avLst>
              <a:gd name="adj1" fmla="val 50000"/>
              <a:gd name="adj2" fmla="val 50000"/>
            </a:avLst>
          </a:prstGeom>
          <a:solidFill>
            <a:srgbClr val="A6D3FF"/>
          </a:solidFill>
          <a:ln>
            <a:noFill/>
          </a:ln>
        </p:spPr>
        <p:txBody>
          <a:bodyPr spcFirstLastPara="1" wrap="square" lIns="108450" tIns="108450" rIns="108450" bIns="108450" anchor="ctr" anchorCtr="0">
            <a:noAutofit/>
          </a:bodyPr>
          <a:lstStyle/>
          <a:p>
            <a:pPr marL="0" marR="0" lvl="0" indent="0" algn="ctr" rtl="0">
              <a:lnSpc>
                <a:spcPct val="100000"/>
              </a:lnSpc>
              <a:spcBef>
                <a:spcPts val="0"/>
              </a:spcBef>
              <a:spcAft>
                <a:spcPts val="0"/>
              </a:spcAft>
              <a:buClr>
                <a:srgbClr val="000000"/>
              </a:buClr>
              <a:buSzPts val="1682"/>
              <a:buFont typeface="Arial"/>
              <a:buNone/>
            </a:pPr>
            <a:endParaRPr sz="1682" b="0" i="0" u="none" strike="noStrike" cap="none">
              <a:solidFill>
                <a:srgbClr val="000000"/>
              </a:solidFill>
              <a:latin typeface="Calibri"/>
              <a:ea typeface="Calibri"/>
              <a:cs typeface="Calibri"/>
              <a:sym typeface="Calibri"/>
            </a:endParaRPr>
          </a:p>
        </p:txBody>
      </p:sp>
      <p:sp>
        <p:nvSpPr>
          <p:cNvPr id="481" name="Google Shape;481;g3a64f3675dc_0_129"/>
          <p:cNvSpPr txBox="1"/>
          <p:nvPr/>
        </p:nvSpPr>
        <p:spPr>
          <a:xfrm>
            <a:off x="7716508" y="2859879"/>
            <a:ext cx="7806600" cy="5499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r>
              <a:rPr lang="pl-PL" sz="2149" b="1" i="0" u="none" strike="noStrike" cap="none">
                <a:solidFill>
                  <a:schemeClr val="dk1"/>
                </a:solidFill>
                <a:latin typeface="Calibri"/>
                <a:ea typeface="Calibri"/>
                <a:cs typeface="Calibri"/>
                <a:sym typeface="Calibri"/>
              </a:rPr>
              <a:t>Lata 2012-2015</a:t>
            </a:r>
            <a:endParaRPr sz="2149" b="1" i="0" u="none" strike="noStrike" cap="none">
              <a:solidFill>
                <a:schemeClr val="dk1"/>
              </a:solidFill>
              <a:latin typeface="Calibri"/>
              <a:ea typeface="Calibri"/>
              <a:cs typeface="Calibri"/>
              <a:sym typeface="Calibri"/>
            </a:endParaRPr>
          </a:p>
        </p:txBody>
      </p:sp>
      <p:sp>
        <p:nvSpPr>
          <p:cNvPr id="482" name="Google Shape;482;g3a64f3675dc_0_129"/>
          <p:cNvSpPr/>
          <p:nvPr/>
        </p:nvSpPr>
        <p:spPr>
          <a:xfrm>
            <a:off x="935825" y="2951801"/>
            <a:ext cx="3771600" cy="655500"/>
          </a:xfrm>
          <a:prstGeom prst="roundRect">
            <a:avLst>
              <a:gd name="adj" fmla="val 0"/>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1215"/>
              <a:buFont typeface="Arial"/>
              <a:buNone/>
            </a:pPr>
            <a:r>
              <a:rPr lang="pl-PL" sz="2088" b="1" i="0" u="none" strike="noStrike" cap="none">
                <a:solidFill>
                  <a:schemeClr val="lt1"/>
                </a:solidFill>
                <a:latin typeface="Calibri"/>
                <a:ea typeface="Calibri"/>
                <a:cs typeface="Calibri"/>
                <a:sym typeface="Calibri"/>
              </a:rPr>
              <a:t>CELE MILENIJNE ONZ</a:t>
            </a:r>
            <a:endParaRPr sz="2088" b="1" i="0" u="none" strike="noStrike" cap="none">
              <a:solidFill>
                <a:schemeClr val="lt1"/>
              </a:solidFill>
              <a:latin typeface="Calibri"/>
              <a:ea typeface="Calibri"/>
              <a:cs typeface="Calibri"/>
              <a:sym typeface="Calibri"/>
            </a:endParaRPr>
          </a:p>
        </p:txBody>
      </p:sp>
      <p:sp>
        <p:nvSpPr>
          <p:cNvPr id="483" name="Google Shape;483;g3a64f3675dc_0_1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8" name="Google Shape;268;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667"/>
              <a:buNone/>
            </a:pPr>
            <a:r>
              <a:rPr lang="pl-PL"/>
              <a:t>Zrównoważone innowacje</a:t>
            </a:r>
            <a:endParaRPr/>
          </a:p>
        </p:txBody>
      </p:sp>
      <p:sp>
        <p:nvSpPr>
          <p:cNvPr id="269" name="Google Shape;269;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1 </a:t>
            </a:r>
            <a:endParaRPr sz="2800" b="1"/>
          </a:p>
        </p:txBody>
      </p:sp>
      <p:grpSp>
        <p:nvGrpSpPr>
          <p:cNvPr id="270" name="Google Shape;270;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271" name="Google Shape;271;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72" name="Google Shape;272;g368e3dab612_0_0"/>
            <p:cNvGrpSpPr/>
            <p:nvPr/>
          </p:nvGrpSpPr>
          <p:grpSpPr>
            <a:xfrm>
              <a:off x="6227813" y="299542"/>
              <a:ext cx="5675781" cy="1798500"/>
              <a:chOff x="1469644" y="187882"/>
              <a:chExt cx="5675781" cy="1798500"/>
            </a:xfrm>
          </p:grpSpPr>
          <p:sp>
            <p:nvSpPr>
              <p:cNvPr id="273" name="Google Shape;273;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74" name="Google Shape;274;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75" name="Google Shape;275;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76" name="Google Shape;276;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77" name="Google Shape;277;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278" name="Google Shape;278;g368e3dab612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3a64f3675dc_0_143"/>
          <p:cNvSpPr txBox="1">
            <a:spLocks noGrp="1"/>
          </p:cNvSpPr>
          <p:nvPr>
            <p:ph type="title"/>
          </p:nvPr>
        </p:nvSpPr>
        <p:spPr>
          <a:xfrm>
            <a:off x="838200" y="74786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pl-PL" sz="4000"/>
              <a:t>Cele zrównoważonego rozwoju </a:t>
            </a:r>
            <a:endParaRPr sz="4000"/>
          </a:p>
          <a:p>
            <a:pPr marL="0" lvl="0" indent="0" algn="l" rtl="0">
              <a:lnSpc>
                <a:spcPct val="90000"/>
              </a:lnSpc>
              <a:spcBef>
                <a:spcPts val="0"/>
              </a:spcBef>
              <a:spcAft>
                <a:spcPts val="0"/>
              </a:spcAft>
              <a:buClr>
                <a:schemeClr val="dk1"/>
              </a:buClr>
              <a:buSzPts val="1100"/>
              <a:buFont typeface="Arial"/>
              <a:buNone/>
            </a:pPr>
            <a:r>
              <a:rPr lang="pl-PL" sz="4000" b="1"/>
              <a:t>SDG - Sustainable Development Goals</a:t>
            </a:r>
            <a:endParaRPr sz="4000" b="1"/>
          </a:p>
          <a:p>
            <a:pPr marL="0" lvl="0" indent="0" algn="l" rtl="0">
              <a:lnSpc>
                <a:spcPct val="90000"/>
              </a:lnSpc>
              <a:spcBef>
                <a:spcPts val="0"/>
              </a:spcBef>
              <a:spcAft>
                <a:spcPts val="0"/>
              </a:spcAft>
              <a:buSzPts val="1800"/>
              <a:buNone/>
            </a:pPr>
            <a:endParaRPr sz="4000"/>
          </a:p>
        </p:txBody>
      </p:sp>
      <p:sp>
        <p:nvSpPr>
          <p:cNvPr id="490" name="Google Shape;490;g3a64f3675dc_0_143"/>
          <p:cNvSpPr txBox="1"/>
          <p:nvPr/>
        </p:nvSpPr>
        <p:spPr>
          <a:xfrm>
            <a:off x="558225" y="1990400"/>
            <a:ext cx="10958100" cy="3379200"/>
          </a:xfrm>
          <a:prstGeom prst="rect">
            <a:avLst/>
          </a:prstGeom>
          <a:noFill/>
          <a:ln>
            <a:noFill/>
          </a:ln>
        </p:spPr>
        <p:txBody>
          <a:bodyPr spcFirstLastPara="1" wrap="square" lIns="116050" tIns="116050" rIns="116050" bIns="116050" anchor="t" anchorCtr="0">
            <a:spAutoFit/>
          </a:bodyPr>
          <a:lstStyle/>
          <a:p>
            <a:pPr marL="584200" marR="0" lvl="0" indent="-406400" algn="l" rtl="0">
              <a:lnSpc>
                <a:spcPct val="115000"/>
              </a:lnSpc>
              <a:spcBef>
                <a:spcPts val="0"/>
              </a:spcBef>
              <a:spcAft>
                <a:spcPts val="0"/>
              </a:spcAft>
              <a:buClr>
                <a:schemeClr val="dk1"/>
              </a:buClr>
              <a:buSzPts val="1800"/>
              <a:buFont typeface="Lato"/>
              <a:buChar char="●"/>
            </a:pPr>
            <a:r>
              <a:rPr lang="pl-PL" sz="1800" b="1" i="0" u="none" strike="noStrike" cap="none">
                <a:solidFill>
                  <a:schemeClr val="dk1"/>
                </a:solidFill>
                <a:latin typeface="Calibri"/>
                <a:ea typeface="Calibri"/>
                <a:cs typeface="Calibri"/>
                <a:sym typeface="Calibri"/>
              </a:rPr>
              <a:t>W sierpniu 2015 </a:t>
            </a:r>
            <a:r>
              <a:rPr lang="pl-PL" sz="1800" b="0" i="0" u="none" strike="noStrike" cap="none">
                <a:solidFill>
                  <a:schemeClr val="dk1"/>
                </a:solidFill>
                <a:latin typeface="Calibri"/>
                <a:ea typeface="Calibri"/>
                <a:cs typeface="Calibri"/>
                <a:sym typeface="Calibri"/>
              </a:rPr>
              <a:t>roku w Nowym Jorku</a:t>
            </a:r>
            <a:r>
              <a:rPr lang="pl-PL" sz="1800" b="1" i="0" u="none" strike="noStrike" cap="none">
                <a:solidFill>
                  <a:schemeClr val="dk1"/>
                </a:solidFill>
                <a:latin typeface="Calibri"/>
                <a:ea typeface="Calibri"/>
                <a:cs typeface="Calibri"/>
                <a:sym typeface="Calibri"/>
              </a:rPr>
              <a:t> 193 państwa członkowskie ONZ</a:t>
            </a:r>
            <a:r>
              <a:rPr lang="pl-PL" sz="1800" b="0" i="0" u="none" strike="noStrike" cap="none">
                <a:solidFill>
                  <a:schemeClr val="dk1"/>
                </a:solidFill>
                <a:latin typeface="Calibri"/>
                <a:ea typeface="Calibri"/>
                <a:cs typeface="Calibri"/>
                <a:sym typeface="Calibri"/>
              </a:rPr>
              <a:t>, osiągnęły kompromis w sprawie dokumentu końcowego nowej agendy </a:t>
            </a:r>
            <a:r>
              <a:rPr lang="pl-PL" sz="1800" b="1" i="0" u="none" strike="noStrike" cap="none">
                <a:solidFill>
                  <a:srgbClr val="EBAB44"/>
                </a:solidFill>
                <a:latin typeface="Calibri"/>
                <a:ea typeface="Calibri"/>
                <a:cs typeface="Calibri"/>
                <a:sym typeface="Calibri"/>
              </a:rPr>
              <a:t>“</a:t>
            </a:r>
            <a:r>
              <a:rPr lang="pl-PL" sz="1800" b="1" i="1" u="none" strike="noStrike" cap="none">
                <a:solidFill>
                  <a:srgbClr val="EBAB44"/>
                </a:solidFill>
                <a:latin typeface="Calibri"/>
                <a:ea typeface="Calibri"/>
                <a:cs typeface="Calibri"/>
                <a:sym typeface="Calibri"/>
              </a:rPr>
              <a:t>Przekształcanie naszego świata: Agenda na Rzecz Zrównoważonego Rozwoju – 2030</a:t>
            </a:r>
            <a:r>
              <a:rPr lang="pl-PL" sz="1800" b="1" i="0" u="none" strike="noStrike" cap="none">
                <a:solidFill>
                  <a:srgbClr val="EBAB44"/>
                </a:solidFill>
                <a:latin typeface="Calibri"/>
                <a:ea typeface="Calibri"/>
                <a:cs typeface="Calibri"/>
                <a:sym typeface="Calibri"/>
              </a:rPr>
              <a:t>”.</a:t>
            </a:r>
            <a:endParaRPr sz="1800" b="1" i="0" u="none" strike="noStrike" cap="none">
              <a:solidFill>
                <a:srgbClr val="EBAB44"/>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To  wyniki bezprecedensowego porozumienia 193 państw członkowskich ONZ dotyczącego priorytetów zrównoważonego rozwoju.</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Cele mają wsparcie społeczeństwa obywatelskiego, biznesu, parlamentarzystów i innych stron na całym świecie. </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Implementacja i sukces będzie zależał od krajowych strategii,  planów i programów dotyczących zrównoważonego rozwoju. To państwa decydują o ich realizacji. Cele Zrównoważonego Rozwoju są drogowskazem dla państw, które muszą dostosować plany do swoich globalnych zobowiązań.</a:t>
            </a:r>
            <a:endParaRPr sz="1800" b="0" i="0" u="none" strike="noStrike" cap="none">
              <a:solidFill>
                <a:schemeClr val="dk1"/>
              </a:solidFill>
              <a:latin typeface="Calibri"/>
              <a:ea typeface="Calibri"/>
              <a:cs typeface="Calibri"/>
              <a:sym typeface="Calibri"/>
            </a:endParaRPr>
          </a:p>
        </p:txBody>
      </p:sp>
      <p:sp>
        <p:nvSpPr>
          <p:cNvPr id="491" name="Google Shape;491;g3a64f3675dc_0_143"/>
          <p:cNvSpPr txBox="1"/>
          <p:nvPr/>
        </p:nvSpPr>
        <p:spPr>
          <a:xfrm>
            <a:off x="838201" y="5559100"/>
            <a:ext cx="102798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800" b="0" i="0" u="none" strike="noStrike" cap="none">
                <a:solidFill>
                  <a:schemeClr val="dk1"/>
                </a:solidFill>
                <a:highlight>
                  <a:srgbClr val="FCFCFC"/>
                </a:highlight>
                <a:latin typeface="Calibri"/>
                <a:ea typeface="Calibri"/>
                <a:cs typeface="Calibri"/>
                <a:sym typeface="Calibri"/>
              </a:rPr>
              <a:t>Co roku SDG Progress Report,  przygotowywanym przez Sekretarza Generalnego ONZ.</a:t>
            </a:r>
            <a:endParaRPr sz="1800" b="0" i="0" u="none" strike="noStrike" cap="none">
              <a:solidFill>
                <a:srgbClr val="000000"/>
              </a:solidFill>
              <a:latin typeface="Calibri"/>
              <a:ea typeface="Calibri"/>
              <a:cs typeface="Calibri"/>
              <a:sym typeface="Calibri"/>
            </a:endParaRPr>
          </a:p>
        </p:txBody>
      </p:sp>
      <p:sp>
        <p:nvSpPr>
          <p:cNvPr id="492" name="Google Shape;492;g3a64f3675dc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3a64f3675dc_0_165" descr="Infografika z celami zrównoważonego rozowju ONZ, 17 celów każdy zaznaczony kolorowym kafelkiem z ikonką"/>
          <p:cNvPicPr preferRelativeResize="0"/>
          <p:nvPr/>
        </p:nvPicPr>
        <p:blipFill rotWithShape="1">
          <a:blip r:embed="rId3">
            <a:alphaModFix/>
          </a:blip>
          <a:srcRect/>
          <a:stretch/>
        </p:blipFill>
        <p:spPr>
          <a:xfrm>
            <a:off x="1256424" y="1365813"/>
            <a:ext cx="9679151" cy="5352820"/>
          </a:xfrm>
          <a:prstGeom prst="rect">
            <a:avLst/>
          </a:prstGeom>
          <a:noFill/>
          <a:ln>
            <a:noFill/>
          </a:ln>
        </p:spPr>
      </p:pic>
      <p:sp>
        <p:nvSpPr>
          <p:cNvPr id="498" name="Google Shape;498;g3a64f3675dc_0_165">
            <a:extLst>
              <a:ext uri="{C183D7F6-B498-43B3-948B-1728B52AA6E4}">
                <adec:decorative xmlns:adec="http://schemas.microsoft.com/office/drawing/2017/decorative" val="1"/>
              </a:ext>
            </a:extLst>
          </p:cNvPr>
          <p:cNvSpPr/>
          <p:nvPr/>
        </p:nvSpPr>
        <p:spPr>
          <a:xfrm>
            <a:off x="11067100" y="5791033"/>
            <a:ext cx="1023900" cy="927600"/>
          </a:xfrm>
          <a:prstGeom prst="rect">
            <a:avLst/>
          </a:prstGeom>
          <a:solidFill>
            <a:srgbClr val="FFFFFF">
              <a:alpha val="75686"/>
            </a:srgbClr>
          </a:solidFill>
          <a:ln w="9525" cap="flat" cmpd="sng">
            <a:solidFill>
              <a:srgbClr val="FFFFFF"/>
            </a:solidFill>
            <a:prstDash val="solid"/>
            <a:round/>
            <a:headEnd type="none" w="sm" len="sm"/>
            <a:tailEnd type="none" w="sm" len="sm"/>
          </a:ln>
        </p:spPr>
        <p:txBody>
          <a:bodyPr spcFirstLastPara="1" wrap="square" lIns="116050" tIns="116050" rIns="116050" bIns="1160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99" name="Google Shape;499;g3a64f3675dc_0_16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pl-PL"/>
              <a:t>21</a:t>
            </a:fld>
            <a:endParaRPr/>
          </a:p>
        </p:txBody>
      </p:sp>
      <p:sp>
        <p:nvSpPr>
          <p:cNvPr id="2" name="Tytuł 1">
            <a:extLst>
              <a:ext uri="{FF2B5EF4-FFF2-40B4-BE49-F238E27FC236}">
                <a16:creationId xmlns:a16="http://schemas.microsoft.com/office/drawing/2014/main" id="{FEF32160-DFA4-EF2A-3A47-E8E3567D47F2}"/>
              </a:ext>
            </a:extLst>
          </p:cNvPr>
          <p:cNvSpPr>
            <a:spLocks noGrp="1"/>
          </p:cNvSpPr>
          <p:nvPr>
            <p:ph type="title" idx="4294967295"/>
          </p:nvPr>
        </p:nvSpPr>
        <p:spPr>
          <a:xfrm>
            <a:off x="893445" y="298712"/>
            <a:ext cx="10515600" cy="927600"/>
          </a:xfrm>
        </p:spPr>
        <p:txBody>
          <a:bodyPr/>
          <a:lstStyle/>
          <a:p>
            <a:r>
              <a:rPr lang="pl-PL" dirty="0"/>
              <a:t>Cele zrównoważonego rozwoju - grafika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a64f3675dc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Wybrane zadania dla celów</a:t>
            </a:r>
            <a:endParaRPr dirty="0"/>
          </a:p>
        </p:txBody>
      </p:sp>
      <p:sp>
        <p:nvSpPr>
          <p:cNvPr id="506" name="Google Shape;506;g3a64f3675dc_0_17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800"/>
              <a:buNone/>
            </a:pPr>
            <a:r>
              <a:rPr lang="pl-PL" sz="1800" b="1" dirty="0">
                <a:highlight>
                  <a:schemeClr val="lt1"/>
                </a:highlight>
              </a:rPr>
              <a:t>Zadania (zamieszczone w Agendzie na Rzecz Zrównoważonego Rozwoju 2030)</a:t>
            </a:r>
            <a:endParaRPr sz="1800" b="1" dirty="0">
              <a:highlight>
                <a:schemeClr val="lt1"/>
              </a:highlight>
            </a:endParaRPr>
          </a:p>
          <a:p>
            <a:pPr marL="0" marR="0" lvl="0" indent="0" algn="l" rtl="0">
              <a:lnSpc>
                <a:spcPct val="115000"/>
              </a:lnSpc>
              <a:spcBef>
                <a:spcPts val="0"/>
              </a:spcBef>
              <a:spcAft>
                <a:spcPts val="0"/>
              </a:spcAft>
              <a:buSzPts val="1800"/>
              <a:buNone/>
            </a:pPr>
            <a:r>
              <a:rPr lang="pl-PL" sz="1800" dirty="0">
                <a:highlight>
                  <a:schemeClr val="lt1"/>
                </a:highlight>
              </a:rPr>
              <a:t>4.1 Do 2030 roku zapewnić, by wszystkie dziewczynki i chłopcy ukończyli darmową, równą i wysokiej jakości edukację podstawową i średnią, prowadzącą do istotnych i efektywnych rezultatów w uczeniu się.</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4.3 Do 2030 roku zapewnić </a:t>
            </a:r>
            <a:r>
              <a:rPr lang="pl-PL" sz="1800" b="1" dirty="0">
                <a:highlight>
                  <a:schemeClr val="lt1"/>
                </a:highlight>
              </a:rPr>
              <a:t>równy dostęp dla kobiet i mężczyzn</a:t>
            </a:r>
            <a:r>
              <a:rPr lang="pl-PL" sz="1800" dirty="0">
                <a:highlight>
                  <a:schemeClr val="lt1"/>
                </a:highlight>
              </a:rPr>
              <a:t> do przystępnej jakości edukacji technicznej, zawodowej i szkolnictwa wyższego.</a:t>
            </a:r>
            <a:br>
              <a:rPr lang="pl-PL" sz="1800" dirty="0">
                <a:highlight>
                  <a:schemeClr val="lt1"/>
                </a:highlight>
              </a:rPr>
            </a:br>
            <a:r>
              <a:rPr lang="pl-PL" sz="1800" dirty="0">
                <a:highlight>
                  <a:schemeClr val="lt1"/>
                </a:highlight>
              </a:rPr>
              <a:t>4.4 Do 2030 roku znacznie </a:t>
            </a:r>
            <a:r>
              <a:rPr lang="pl-PL" sz="1800" b="1" dirty="0">
                <a:highlight>
                  <a:schemeClr val="lt1"/>
                </a:highlight>
              </a:rPr>
              <a:t>zwiększyć liczbę młodzieży i dorosłych posiadających kompetencje techniczne, zawodowe </a:t>
            </a:r>
            <a:r>
              <a:rPr lang="pl-PL" sz="1800" dirty="0">
                <a:highlight>
                  <a:schemeClr val="lt1"/>
                </a:highlight>
              </a:rPr>
              <a:t>i inne umiejętności niezbędne do zatrudnienia, godnej pracy i przedsiębiorczości.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4.5 Do 2030 roku wyeliminować wszelkie dysproporcje w edukacji i zapewnić</a:t>
            </a:r>
            <a:r>
              <a:rPr lang="pl-PL" sz="1800" b="1" dirty="0">
                <a:highlight>
                  <a:schemeClr val="lt1"/>
                </a:highlight>
              </a:rPr>
              <a:t> równość dostępu dla osób w trudnej sytuacji (np. osoby z niepełnosprawnościami, mniejszości, obszary wiejskie</a:t>
            </a:r>
            <a:r>
              <a:rPr lang="pl-PL" sz="1800" dirty="0">
                <a:highlight>
                  <a:schemeClr val="lt1"/>
                </a:highlight>
              </a:rPr>
              <a:t>).</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4.7 Do 2030 roku zapewnić, by wszyscy uczniowie zdobyli w</a:t>
            </a:r>
            <a:r>
              <a:rPr lang="pl-PL" sz="1800" b="1" dirty="0">
                <a:highlight>
                  <a:schemeClr val="lt1"/>
                </a:highlight>
              </a:rPr>
              <a:t>iedzę i umiejętności niezbędne do wspierania zrównoważonego rozwoju,</a:t>
            </a:r>
            <a:r>
              <a:rPr lang="pl-PL" sz="1800" dirty="0">
                <a:highlight>
                  <a:schemeClr val="lt1"/>
                </a:highlight>
              </a:rPr>
              <a:t> w tym przez edukację na rzecz zrównoważonego stylu życia, obywatelstwa globalnego, praw człowieka, kultury pokoju i różnorodności kulturowej.</a:t>
            </a:r>
            <a:r>
              <a:rPr lang="pl-PL" sz="1800" dirty="0">
                <a:solidFill>
                  <a:schemeClr val="hlink"/>
                </a:solidFill>
                <a:highlight>
                  <a:schemeClr val="lt1"/>
                </a:highlight>
                <a:uFill>
                  <a:noFill/>
                </a:uFill>
              </a:rPr>
              <a:t> </a:t>
            </a: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4.c Do 2030 roku znacznie </a:t>
            </a:r>
            <a:r>
              <a:rPr lang="pl-PL" sz="1800" b="1" dirty="0">
                <a:highlight>
                  <a:schemeClr val="lt1"/>
                </a:highlight>
              </a:rPr>
              <a:t>zwiększyć liczbę nauczycieli wykwalifikowanych</a:t>
            </a:r>
            <a:r>
              <a:rPr lang="pl-PL" sz="1800" dirty="0">
                <a:highlight>
                  <a:schemeClr val="lt1"/>
                </a:highlight>
              </a:rPr>
              <a:t>, w tym poprzez </a:t>
            </a:r>
            <a:r>
              <a:rPr lang="pl-PL" sz="1800" b="1" dirty="0">
                <a:highlight>
                  <a:schemeClr val="lt1"/>
                </a:highlight>
              </a:rPr>
              <a:t>międzynarodową współpracę w szkoleniu </a:t>
            </a:r>
            <a:r>
              <a:rPr lang="pl-PL" sz="1800" dirty="0">
                <a:highlight>
                  <a:schemeClr val="lt1"/>
                </a:highlight>
              </a:rPr>
              <a:t>nauczycieli.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endParaRPr sz="1800" b="1" dirty="0">
              <a:highlight>
                <a:schemeClr val="lt1"/>
              </a:highlight>
            </a:endParaRPr>
          </a:p>
        </p:txBody>
      </p:sp>
      <p:pic>
        <p:nvPicPr>
          <p:cNvPr id="507" name="Google Shape;507;g3a64f3675dc_0_170" descr="Infografika z celami zrównoważonego rozowju ONZ, 17 celów każdy zaznaczony kolorowym kafelkiem z ikonką"/>
          <p:cNvPicPr preferRelativeResize="0"/>
          <p:nvPr/>
        </p:nvPicPr>
        <p:blipFill rotWithShape="1">
          <a:blip r:embed="rId3">
            <a:alphaModFix/>
          </a:blip>
          <a:srcRect l="50154" t="19862" r="33773" b="53001"/>
          <a:stretch/>
        </p:blipFill>
        <p:spPr>
          <a:xfrm>
            <a:off x="10002951" y="405777"/>
            <a:ext cx="1555550" cy="1528524"/>
          </a:xfrm>
          <a:prstGeom prst="rect">
            <a:avLst/>
          </a:prstGeom>
          <a:noFill/>
          <a:ln>
            <a:noFill/>
          </a:ln>
        </p:spPr>
      </p:pic>
      <p:sp>
        <p:nvSpPr>
          <p:cNvPr id="508" name="Google Shape;508;g3a64f3675dc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a64f3675dc_0_1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Wybrane zadania dla celów 12</a:t>
            </a:r>
            <a:endParaRPr dirty="0"/>
          </a:p>
        </p:txBody>
      </p:sp>
      <p:sp>
        <p:nvSpPr>
          <p:cNvPr id="515" name="Google Shape;515;g3a64f3675dc_0_17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800"/>
              <a:buNone/>
            </a:pPr>
            <a:r>
              <a:rPr lang="pl-PL" sz="1500" b="1">
                <a:highlight>
                  <a:schemeClr val="lt1"/>
                </a:highlight>
              </a:rPr>
              <a:t>Wybrane zadania (zamieszczone w Agendzie na Rzecz Zrównoważonego Rozwoju 2030)</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8.1</a:t>
            </a:r>
            <a:r>
              <a:rPr lang="pl-PL" sz="1500">
                <a:highlight>
                  <a:schemeClr val="lt1"/>
                </a:highlight>
              </a:rPr>
              <a:t>  </a:t>
            </a:r>
            <a:r>
              <a:rPr lang="pl-PL" sz="1500" b="1">
                <a:highlight>
                  <a:schemeClr val="lt1"/>
                </a:highlight>
              </a:rPr>
              <a:t>12.1  </a:t>
            </a:r>
            <a:r>
              <a:rPr lang="pl-PL" sz="1500">
                <a:highlight>
                  <a:schemeClr val="lt1"/>
                </a:highlight>
              </a:rPr>
              <a:t>Wdrożyć dziesięcioletnie programy dotyczące zrównoważonej konsumpcji i produkcji dla wszystkich krajów, przy czym kraje rozwinięte powinny tym działaniom przewodzić, z uwzględnieniem stopnia rozwoju i możliwości krajów rozwijających się.</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12.2  </a:t>
            </a:r>
            <a:r>
              <a:rPr lang="pl-PL" sz="1500">
                <a:highlight>
                  <a:schemeClr val="lt1"/>
                </a:highlight>
              </a:rPr>
              <a:t>Do 2030 roku zapewnić</a:t>
            </a:r>
            <a:r>
              <a:rPr lang="pl-PL" sz="1500" b="1">
                <a:highlight>
                  <a:schemeClr val="lt1"/>
                </a:highlight>
              </a:rPr>
              <a:t> zrównoważone zarządzanie i efektywne zużycie zasobów naturalnych.</a:t>
            </a:r>
            <a:endParaRPr sz="1500" b="1">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12.3  </a:t>
            </a:r>
            <a:r>
              <a:rPr lang="pl-PL" sz="1500">
                <a:highlight>
                  <a:schemeClr val="lt1"/>
                </a:highlight>
              </a:rPr>
              <a:t>Do 2030 roku</a:t>
            </a:r>
            <a:r>
              <a:rPr lang="pl-PL" sz="1500" b="1">
                <a:highlight>
                  <a:schemeClr val="lt1"/>
                </a:highlight>
              </a:rPr>
              <a:t> zmniejszyć o połowę globalną ilość marnowanej żywności per capita w sprzedaży detalicznej i konsumpc</a:t>
            </a:r>
            <a:r>
              <a:rPr lang="pl-PL" sz="1500">
                <a:highlight>
                  <a:schemeClr val="lt1"/>
                </a:highlight>
              </a:rPr>
              <a:t>ji, zmniejszyć straty żywnościowe w procesie produkcji i dystrybucji, w tym straty powstałe podczas zbiorów.</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12.5  </a:t>
            </a:r>
            <a:r>
              <a:rPr lang="pl-PL" sz="1500">
                <a:highlight>
                  <a:schemeClr val="lt1"/>
                </a:highlight>
              </a:rPr>
              <a:t>Do 2030 roku istotnie</a:t>
            </a:r>
            <a:r>
              <a:rPr lang="pl-PL" sz="1500" b="1">
                <a:highlight>
                  <a:schemeClr val="lt1"/>
                </a:highlight>
              </a:rPr>
              <a:t> obniżyć poziom generowania odpadów poprzez prewencję, redukcję, recykling i ponowne użycie.</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12.6</a:t>
            </a:r>
            <a:r>
              <a:rPr lang="pl-PL" sz="1500">
                <a:highlight>
                  <a:schemeClr val="lt1"/>
                </a:highlight>
              </a:rPr>
              <a:t>  Zachęcać przedsiębiorstwa, w szczególności</a:t>
            </a:r>
            <a:r>
              <a:rPr lang="pl-PL" sz="1500" b="1">
                <a:highlight>
                  <a:schemeClr val="lt1"/>
                </a:highlight>
              </a:rPr>
              <a:t> te duże i międzynarodowe, do wdrażania praktyk w zakresie zrównoważonego rozwoju</a:t>
            </a:r>
            <a:r>
              <a:rPr lang="pl-PL" sz="1500">
                <a:highlight>
                  <a:schemeClr val="lt1"/>
                </a:highlight>
              </a:rPr>
              <a:t> i uwzględniania informacji na ten temat w swoich cyklicznych raportach.</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12.7  </a:t>
            </a:r>
            <a:r>
              <a:rPr lang="pl-PL" sz="1500">
                <a:highlight>
                  <a:schemeClr val="lt1"/>
                </a:highlight>
              </a:rPr>
              <a:t>Promować praktyki w zakresie zrównoważonych zamówień publicznych, zgodne z polityką i priorytetami krajowymi.</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12.8</a:t>
            </a:r>
            <a:r>
              <a:rPr lang="pl-PL" sz="1500">
                <a:highlight>
                  <a:schemeClr val="lt1"/>
                </a:highlight>
              </a:rPr>
              <a:t>  Do 2030 roku zapewnić dostęp do istotnych informacji i podnieść świadomość wszystkich ludzi na całym świecie w zakresie zrównoważonego rozwoju i stylu życia w zgodzie z naturą.</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12.A  </a:t>
            </a:r>
            <a:r>
              <a:rPr lang="pl-PL" sz="1500">
                <a:highlight>
                  <a:schemeClr val="lt1"/>
                </a:highlight>
              </a:rPr>
              <a:t>Wspierać </a:t>
            </a:r>
            <a:r>
              <a:rPr lang="pl-PL" sz="1500" b="1">
                <a:highlight>
                  <a:schemeClr val="lt1"/>
                </a:highlight>
              </a:rPr>
              <a:t>kraje rozwijające się we wzmacnianiu ich zdolności naukowych i technologicznych dążących do utworzenia bardziej zrównoważonych wzorców konsumpcyjnych i produkcyjnych.</a:t>
            </a:r>
            <a:endParaRPr sz="1500" b="1">
              <a:highlight>
                <a:schemeClr val="lt1"/>
              </a:highlight>
            </a:endParaRPr>
          </a:p>
          <a:p>
            <a:pPr marL="0" lvl="0" indent="0" algn="just" rtl="0">
              <a:lnSpc>
                <a:spcPct val="115000"/>
              </a:lnSpc>
              <a:spcBef>
                <a:spcPts val="600"/>
              </a:spcBef>
              <a:spcAft>
                <a:spcPts val="0"/>
              </a:spcAft>
              <a:buSzPts val="1800"/>
              <a:buNone/>
            </a:pPr>
            <a:endParaRPr sz="1200">
              <a:highlight>
                <a:schemeClr val="lt1"/>
              </a:highlight>
            </a:endParaRPr>
          </a:p>
          <a:p>
            <a:pPr marL="0" lvl="0" indent="0" algn="just" rtl="0">
              <a:lnSpc>
                <a:spcPct val="115000"/>
              </a:lnSpc>
              <a:spcBef>
                <a:spcPts val="600"/>
              </a:spcBef>
              <a:spcAft>
                <a:spcPts val="0"/>
              </a:spcAft>
              <a:buSzPts val="1800"/>
              <a:buNone/>
            </a:pPr>
            <a:endParaRPr sz="1200" b="1">
              <a:highlight>
                <a:schemeClr val="lt1"/>
              </a:highlight>
            </a:endParaRPr>
          </a:p>
          <a:p>
            <a:pPr marL="0" lvl="0" indent="0" algn="l" rtl="0">
              <a:lnSpc>
                <a:spcPct val="90000"/>
              </a:lnSpc>
              <a:spcBef>
                <a:spcPts val="1000"/>
              </a:spcBef>
              <a:spcAft>
                <a:spcPts val="0"/>
              </a:spcAft>
              <a:buSzPts val="1800"/>
              <a:buNone/>
            </a:pPr>
            <a:endParaRPr sz="1200"/>
          </a:p>
        </p:txBody>
      </p:sp>
      <p:pic>
        <p:nvPicPr>
          <p:cNvPr id="516" name="Google Shape;516;g3a64f3675dc_0_17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741201" y="422933"/>
            <a:ext cx="1612590" cy="1612590"/>
          </a:xfrm>
          <a:prstGeom prst="rect">
            <a:avLst/>
          </a:prstGeom>
          <a:noFill/>
          <a:ln>
            <a:noFill/>
          </a:ln>
        </p:spPr>
      </p:pic>
      <p:sp>
        <p:nvSpPr>
          <p:cNvPr id="517" name="Google Shape;517;g3a64f3675dc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3a64f3675dc_0_1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sz="1800" b="1">
                <a:highlight>
                  <a:schemeClr val="lt1"/>
                </a:highlight>
              </a:rPr>
              <a:t>Nad realizacją czuwa Ministerstwo Rozwoju i Technologii</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Dane na bieżąco zbiera i raportuje GUS:</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Inicjatywa promująca cele (biznes, uczelnie, administracja):</a:t>
            </a:r>
            <a:endParaRPr sz="1800" b="1">
              <a:highlight>
                <a:schemeClr val="lt1"/>
              </a:highlight>
            </a:endParaRPr>
          </a:p>
          <a:p>
            <a:pPr marL="0" lvl="0" indent="0" algn="l" rtl="0">
              <a:lnSpc>
                <a:spcPct val="90000"/>
              </a:lnSpc>
              <a:spcBef>
                <a:spcPts val="1000"/>
              </a:spcBef>
              <a:spcAft>
                <a:spcPts val="0"/>
              </a:spcAft>
              <a:buSzPts val="1800"/>
              <a:buNone/>
            </a:pPr>
            <a:r>
              <a:rPr lang="pl-PL" sz="1800" b="1" u="sng">
                <a:solidFill>
                  <a:schemeClr val="hlink"/>
                </a:solidFill>
                <a:highlight>
                  <a:schemeClr val="lt1"/>
                </a:highlight>
                <a:hlinkClick r:id="rId3"/>
              </a:rPr>
              <a:t>https://kampania17celow.pl/</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p:txBody>
      </p:sp>
      <p:sp>
        <p:nvSpPr>
          <p:cNvPr id="524" name="Google Shape;524;g3a64f3675dc_0_1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SDG w Polsce (Cele Zrównoważonego Rozwoju)</a:t>
            </a:r>
            <a:endParaRPr sz="4200" dirty="0"/>
          </a:p>
        </p:txBody>
      </p:sp>
      <p:pic>
        <p:nvPicPr>
          <p:cNvPr id="525" name="Google Shape;525;g3a64f3675dc_0_184" descr="Strona główna https://sdg.gov.pl/&#10;"/>
          <p:cNvPicPr preferRelativeResize="0"/>
          <p:nvPr/>
        </p:nvPicPr>
        <p:blipFill rotWithShape="1">
          <a:blip r:embed="rId4">
            <a:alphaModFix/>
          </a:blip>
          <a:srcRect/>
          <a:stretch/>
        </p:blipFill>
        <p:spPr>
          <a:xfrm>
            <a:off x="6749600" y="1728238"/>
            <a:ext cx="4899051" cy="4545976"/>
          </a:xfrm>
          <a:prstGeom prst="rect">
            <a:avLst/>
          </a:prstGeom>
          <a:noFill/>
          <a:ln>
            <a:noFill/>
          </a:ln>
        </p:spPr>
      </p:pic>
      <p:pic>
        <p:nvPicPr>
          <p:cNvPr id="526" name="Google Shape;526;g3a64f3675dc_0_184" descr="Logo Ministerstwa Rozwoju i Technologii"/>
          <p:cNvPicPr preferRelativeResize="0"/>
          <p:nvPr/>
        </p:nvPicPr>
        <p:blipFill rotWithShape="1">
          <a:blip r:embed="rId5">
            <a:alphaModFix/>
          </a:blip>
          <a:srcRect/>
          <a:stretch/>
        </p:blipFill>
        <p:spPr>
          <a:xfrm>
            <a:off x="1450360" y="3005770"/>
            <a:ext cx="3182217" cy="1030533"/>
          </a:xfrm>
          <a:prstGeom prst="rect">
            <a:avLst/>
          </a:prstGeom>
          <a:noFill/>
          <a:ln>
            <a:noFill/>
          </a:ln>
        </p:spPr>
      </p:pic>
      <p:sp>
        <p:nvSpPr>
          <p:cNvPr id="527" name="Google Shape;527;g3a64f3675dc_0_184"/>
          <p:cNvSpPr txBox="1"/>
          <p:nvPr/>
        </p:nvSpPr>
        <p:spPr>
          <a:xfrm>
            <a:off x="838202" y="4661104"/>
            <a:ext cx="40002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https://sdg.gov.pl/</a:t>
            </a:r>
            <a:endParaRPr sz="1800" b="0" i="0" u="none" strike="noStrike" cap="none">
              <a:solidFill>
                <a:srgbClr val="000000"/>
              </a:solidFill>
              <a:latin typeface="Calibri"/>
              <a:ea typeface="Calibri"/>
              <a:cs typeface="Calibri"/>
              <a:sym typeface="Calibri"/>
            </a:endParaRPr>
          </a:p>
        </p:txBody>
      </p:sp>
      <p:sp>
        <p:nvSpPr>
          <p:cNvPr id="528" name="Google Shape;528;g3a64f3675dc_0_184"/>
          <p:cNvSpPr txBox="1"/>
          <p:nvPr/>
        </p:nvSpPr>
        <p:spPr>
          <a:xfrm>
            <a:off x="838202" y="2253812"/>
            <a:ext cx="70560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https://www.gov.pl/web/rozwoj-technologia/agenda-2030</a:t>
            </a:r>
            <a:endParaRPr sz="1800" b="0" i="0" u="none" strike="noStrike" cap="none">
              <a:solidFill>
                <a:srgbClr val="000000"/>
              </a:solidFill>
              <a:latin typeface="Calibri"/>
              <a:ea typeface="Calibri"/>
              <a:cs typeface="Calibri"/>
              <a:sym typeface="Calibri"/>
            </a:endParaRPr>
          </a:p>
        </p:txBody>
      </p:sp>
      <p:sp>
        <p:nvSpPr>
          <p:cNvPr id="529" name="Google Shape;529;g3a64f3675dc_0_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3a64f3675dc_0_5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Najczęściej stosowane SDG </a:t>
            </a:r>
            <a:br>
              <a:rPr lang="pl-PL"/>
            </a:br>
            <a:r>
              <a:rPr lang="pl-PL"/>
              <a:t>w projektach ekoinnowacyjnych</a:t>
            </a:r>
            <a:endParaRPr/>
          </a:p>
        </p:txBody>
      </p:sp>
      <p:sp>
        <p:nvSpPr>
          <p:cNvPr id="536" name="Google Shape;536;g3a64f3675dc_0_552"/>
          <p:cNvSpPr txBox="1">
            <a:spLocks noGrp="1"/>
          </p:cNvSpPr>
          <p:nvPr>
            <p:ph type="body" idx="1"/>
          </p:nvPr>
        </p:nvSpPr>
        <p:spPr>
          <a:xfrm>
            <a:off x="944872" y="2462860"/>
            <a:ext cx="4374600" cy="47883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400"/>
              </a:spcBef>
              <a:spcAft>
                <a:spcPts val="0"/>
              </a:spcAft>
              <a:buClr>
                <a:schemeClr val="dk1"/>
              </a:buClr>
              <a:buSzPts val="523"/>
              <a:buFont typeface="Arial"/>
              <a:buNone/>
            </a:pPr>
            <a:r>
              <a:rPr lang="pl-PL" sz="1100" b="1"/>
              <a:t>SDG 6 – Czysta woda i warunki sanitarne</a:t>
            </a:r>
            <a:br>
              <a:rPr lang="pl-PL" sz="1100" b="1"/>
            </a:br>
            <a:r>
              <a:rPr lang="pl-PL" sz="1100"/>
              <a:t>Ekoinnowacje w:</a:t>
            </a:r>
            <a:endParaRPr sz="1100"/>
          </a:p>
          <a:p>
            <a:pPr marL="457200" lvl="0" indent="-298416" algn="l" rtl="0">
              <a:lnSpc>
                <a:spcPct val="105000"/>
              </a:lnSpc>
              <a:spcBef>
                <a:spcPts val="1200"/>
              </a:spcBef>
              <a:spcAft>
                <a:spcPts val="0"/>
              </a:spcAft>
              <a:buSzPts val="1100"/>
              <a:buFont typeface="Calibri"/>
              <a:buChar char="●"/>
            </a:pPr>
            <a:r>
              <a:rPr lang="pl-PL" sz="1100"/>
              <a:t>technologiach oczyszczania,</a:t>
            </a:r>
            <a:endParaRPr sz="1100"/>
          </a:p>
          <a:p>
            <a:pPr marL="457200" lvl="0" indent="-298416" algn="l" rtl="0">
              <a:lnSpc>
                <a:spcPct val="105000"/>
              </a:lnSpc>
              <a:spcBef>
                <a:spcPts val="0"/>
              </a:spcBef>
              <a:spcAft>
                <a:spcPts val="0"/>
              </a:spcAft>
              <a:buSzPts val="1100"/>
              <a:buFont typeface="Calibri"/>
              <a:buChar char="●"/>
            </a:pPr>
            <a:r>
              <a:rPr lang="pl-PL" sz="1100"/>
              <a:t>redukcji zużycia wody,</a:t>
            </a:r>
            <a:endParaRPr sz="1100"/>
          </a:p>
          <a:p>
            <a:pPr marL="457200" lvl="0" indent="-298416" algn="l" rtl="0">
              <a:lnSpc>
                <a:spcPct val="105000"/>
              </a:lnSpc>
              <a:spcBef>
                <a:spcPts val="0"/>
              </a:spcBef>
              <a:spcAft>
                <a:spcPts val="0"/>
              </a:spcAft>
              <a:buSzPts val="1100"/>
              <a:buFont typeface="Calibri"/>
              <a:buChar char="●"/>
            </a:pPr>
            <a:r>
              <a:rPr lang="pl-PL" sz="1100"/>
              <a:t>odzysku wody przemysłowej.</a:t>
            </a:r>
            <a:endParaRPr sz="1100"/>
          </a:p>
          <a:p>
            <a:pPr marL="0" lvl="0" indent="0" algn="l" rtl="0">
              <a:lnSpc>
                <a:spcPct val="105000"/>
              </a:lnSpc>
              <a:spcBef>
                <a:spcPts val="1400"/>
              </a:spcBef>
              <a:spcAft>
                <a:spcPts val="0"/>
              </a:spcAft>
              <a:buSzPts val="523"/>
              <a:buNone/>
            </a:pPr>
            <a:r>
              <a:rPr lang="pl-PL" sz="1100" b="1"/>
              <a:t>SDG 7 – Czysta i dostępna energia</a:t>
            </a:r>
            <a:br>
              <a:rPr lang="pl-PL" sz="1100" b="1"/>
            </a:br>
            <a:r>
              <a:rPr lang="pl-PL" sz="1100"/>
              <a:t>Ekoinnowacje dotyczą:</a:t>
            </a:r>
            <a:endParaRPr sz="1100"/>
          </a:p>
          <a:p>
            <a:pPr marL="457200" lvl="0" indent="-298416" algn="l" rtl="0">
              <a:lnSpc>
                <a:spcPct val="105000"/>
              </a:lnSpc>
              <a:spcBef>
                <a:spcPts val="1200"/>
              </a:spcBef>
              <a:spcAft>
                <a:spcPts val="0"/>
              </a:spcAft>
              <a:buSzPts val="1100"/>
              <a:buFont typeface="Calibri"/>
              <a:buChar char="●"/>
            </a:pPr>
            <a:r>
              <a:rPr lang="pl-PL" sz="1100"/>
              <a:t>OZE,</a:t>
            </a:r>
            <a:endParaRPr sz="1100"/>
          </a:p>
          <a:p>
            <a:pPr marL="457200" lvl="0" indent="-298416" algn="l" rtl="0">
              <a:lnSpc>
                <a:spcPct val="105000"/>
              </a:lnSpc>
              <a:spcBef>
                <a:spcPts val="0"/>
              </a:spcBef>
              <a:spcAft>
                <a:spcPts val="0"/>
              </a:spcAft>
              <a:buSzPts val="1100"/>
              <a:buFont typeface="Calibri"/>
              <a:buChar char="●"/>
            </a:pPr>
            <a:r>
              <a:rPr lang="pl-PL" sz="1100"/>
              <a:t>efektywności energetycznej,</a:t>
            </a:r>
            <a:endParaRPr sz="1100"/>
          </a:p>
          <a:p>
            <a:pPr marL="457200" lvl="0" indent="-298416" algn="l" rtl="0">
              <a:lnSpc>
                <a:spcPct val="105000"/>
              </a:lnSpc>
              <a:spcBef>
                <a:spcPts val="0"/>
              </a:spcBef>
              <a:spcAft>
                <a:spcPts val="0"/>
              </a:spcAft>
              <a:buSzPts val="1100"/>
              <a:buFont typeface="Calibri"/>
              <a:buChar char="●"/>
            </a:pPr>
            <a:r>
              <a:rPr lang="pl-PL" sz="1100"/>
              <a:t>magazynowania energii,</a:t>
            </a:r>
            <a:endParaRPr sz="1100"/>
          </a:p>
          <a:p>
            <a:pPr marL="457200" lvl="0" indent="-298416" algn="l" rtl="0">
              <a:lnSpc>
                <a:spcPct val="105000"/>
              </a:lnSpc>
              <a:spcBef>
                <a:spcPts val="0"/>
              </a:spcBef>
              <a:spcAft>
                <a:spcPts val="0"/>
              </a:spcAft>
              <a:buSzPts val="1100"/>
              <a:buFont typeface="Calibri"/>
              <a:buChar char="●"/>
            </a:pPr>
            <a:r>
              <a:rPr lang="pl-PL" sz="1100"/>
              <a:t>inteligentnych sieci.</a:t>
            </a:r>
            <a:endParaRPr sz="1100"/>
          </a:p>
          <a:p>
            <a:pPr marL="0" lvl="0" indent="0" algn="l" rtl="0">
              <a:lnSpc>
                <a:spcPct val="105000"/>
              </a:lnSpc>
              <a:spcBef>
                <a:spcPts val="1400"/>
              </a:spcBef>
              <a:spcAft>
                <a:spcPts val="0"/>
              </a:spcAft>
              <a:buClr>
                <a:schemeClr val="dk1"/>
              </a:buClr>
              <a:buSzPts val="523"/>
              <a:buFont typeface="Arial"/>
              <a:buNone/>
            </a:pPr>
            <a:r>
              <a:rPr lang="pl-PL" sz="1100" b="1"/>
              <a:t>SDG 9 – Innowacyjność, przemysł, infrastruktura</a:t>
            </a:r>
            <a:br>
              <a:rPr lang="pl-PL" sz="1100" b="1"/>
            </a:br>
            <a:r>
              <a:rPr lang="pl-PL" sz="1100"/>
              <a:t>To „rdzeń” ekoinnowacji:</a:t>
            </a:r>
            <a:endParaRPr sz="1100"/>
          </a:p>
          <a:p>
            <a:pPr marL="457200" lvl="0" indent="-298416" algn="l" rtl="0">
              <a:lnSpc>
                <a:spcPct val="105000"/>
              </a:lnSpc>
              <a:spcBef>
                <a:spcPts val="1200"/>
              </a:spcBef>
              <a:spcAft>
                <a:spcPts val="0"/>
              </a:spcAft>
              <a:buSzPts val="1100"/>
              <a:buFont typeface="Calibri"/>
              <a:buChar char="●"/>
            </a:pPr>
            <a:r>
              <a:rPr lang="pl-PL" sz="1100"/>
              <a:t>zielone technologie,</a:t>
            </a:r>
            <a:endParaRPr sz="1100"/>
          </a:p>
          <a:p>
            <a:pPr marL="457200" lvl="0" indent="-298416" algn="l" rtl="0">
              <a:lnSpc>
                <a:spcPct val="105000"/>
              </a:lnSpc>
              <a:spcBef>
                <a:spcPts val="0"/>
              </a:spcBef>
              <a:spcAft>
                <a:spcPts val="0"/>
              </a:spcAft>
              <a:buSzPts val="1100"/>
              <a:buFont typeface="Calibri"/>
              <a:buChar char="●"/>
            </a:pPr>
            <a:r>
              <a:rPr lang="pl-PL" sz="1100"/>
              <a:t>technologie niskoemisyjne,</a:t>
            </a:r>
            <a:endParaRPr sz="1100"/>
          </a:p>
          <a:p>
            <a:pPr marL="457200" lvl="0" indent="-298416" algn="l" rtl="0">
              <a:lnSpc>
                <a:spcPct val="105000"/>
              </a:lnSpc>
              <a:spcBef>
                <a:spcPts val="0"/>
              </a:spcBef>
              <a:spcAft>
                <a:spcPts val="0"/>
              </a:spcAft>
              <a:buSzPts val="1100"/>
              <a:buFont typeface="Calibri"/>
              <a:buChar char="●"/>
            </a:pPr>
            <a:r>
              <a:rPr lang="pl-PL" sz="1100"/>
              <a:t>ekoprocesy przemysłowe.</a:t>
            </a:r>
            <a:endParaRPr sz="1100"/>
          </a:p>
        </p:txBody>
      </p:sp>
      <p:sp>
        <p:nvSpPr>
          <p:cNvPr id="537" name="Google Shape;537;g3a64f3675dc_0_552"/>
          <p:cNvSpPr txBox="1"/>
          <p:nvPr/>
        </p:nvSpPr>
        <p:spPr>
          <a:xfrm>
            <a:off x="4601764" y="2455225"/>
            <a:ext cx="4336500" cy="3511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11 – Zrównoważone miasta i społeczności</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Ekoinnowacje 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gospodarowaniu odpadami,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budownictwie,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planowaniu przestrzennym.</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12 – Odpowiedzialna konsumpcja i produkcja</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To NAJWAŻNIEJSZE SDG dla ekoinnowacji.  Ekoinnowacje wspierają: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gospodarkę obiegu zamkniętego (GOZ),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projektowanie zrównoważone (eco-design),</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ponowne użycie, recykling, naprawę.</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000"/>
              <a:buFont typeface="Arial"/>
              <a:buNone/>
            </a:pPr>
            <a:r>
              <a:rPr lang="pl-PL" sz="1100" b="1" i="0" u="none" strike="noStrike" cap="none">
                <a:solidFill>
                  <a:schemeClr val="dk1"/>
                </a:solidFill>
                <a:latin typeface="Calibri"/>
                <a:ea typeface="Calibri"/>
                <a:cs typeface="Calibri"/>
                <a:sym typeface="Calibri"/>
              </a:rPr>
              <a:t>SDG 13 – Działania na rzecz klimatu</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800"/>
              <a:buFont typeface="Arial"/>
              <a:buNone/>
            </a:pPr>
            <a:r>
              <a:rPr lang="pl-PL" sz="1100" b="0" i="0" u="none" strike="noStrike" cap="none">
                <a:solidFill>
                  <a:schemeClr val="dk1"/>
                </a:solidFill>
                <a:latin typeface="Calibri"/>
                <a:ea typeface="Calibri"/>
                <a:cs typeface="Calibri"/>
                <a:sym typeface="Calibri"/>
              </a:rPr>
              <a:t>Ekoinnowacje → redukcja emisji CO₂, metanu, N₂O.</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538" name="Google Shape;538;g3a64f3675dc_0_5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25</a:t>
            </a:fld>
            <a:endParaRPr/>
          </a:p>
        </p:txBody>
      </p:sp>
      <p:sp>
        <p:nvSpPr>
          <p:cNvPr id="539" name="Google Shape;539;g3a64f3675dc_0_552"/>
          <p:cNvSpPr txBox="1"/>
          <p:nvPr/>
        </p:nvSpPr>
        <p:spPr>
          <a:xfrm>
            <a:off x="894743" y="1917304"/>
            <a:ext cx="12794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5000"/>
              </a:lnSpc>
              <a:spcBef>
                <a:spcPts val="2400"/>
              </a:spcBef>
              <a:spcAft>
                <a:spcPts val="0"/>
              </a:spcAft>
              <a:buClr>
                <a:srgbClr val="000000"/>
              </a:buClr>
              <a:buSzPts val="1900"/>
              <a:buFont typeface="Arial"/>
              <a:buNone/>
            </a:pPr>
            <a:r>
              <a:rPr lang="pl-PL" sz="1900" b="0" i="0" u="none" strike="noStrike" cap="none">
                <a:solidFill>
                  <a:schemeClr val="dk1"/>
                </a:solidFill>
                <a:latin typeface="Calibri"/>
                <a:ea typeface="Calibri"/>
                <a:cs typeface="Calibri"/>
                <a:sym typeface="Calibri"/>
              </a:rPr>
              <a:t>Najmocniejsze powiązania – SDG, które EKOINNOWACJE bezpośrednio wspierają:</a:t>
            </a:r>
            <a:endParaRPr sz="2300" b="0" i="0" u="none" strike="noStrike" cap="none">
              <a:solidFill>
                <a:srgbClr val="000000"/>
              </a:solidFill>
              <a:latin typeface="Calibri"/>
              <a:ea typeface="Calibri"/>
              <a:cs typeface="Calibri"/>
              <a:sym typeface="Calibri"/>
            </a:endParaRPr>
          </a:p>
        </p:txBody>
      </p:sp>
      <p:sp>
        <p:nvSpPr>
          <p:cNvPr id="540" name="Google Shape;540;g3a64f3675dc_0_552"/>
          <p:cNvSpPr txBox="1"/>
          <p:nvPr/>
        </p:nvSpPr>
        <p:spPr>
          <a:xfrm>
            <a:off x="8610600" y="2425835"/>
            <a:ext cx="3000000" cy="128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SDG 14 i 15 – Życie w wodzie / na lądzie</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Ekoinnowacje wpływają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ograniczenie zanieczyszczeń,</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regenerację ekosystemów,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lepsze zarządzanie zasobami.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3a64f3675dc_0_285"/>
          <p:cNvSpPr txBox="1">
            <a:spLocks noGrp="1"/>
          </p:cNvSpPr>
          <p:nvPr>
            <p:ph type="title"/>
          </p:nvPr>
        </p:nvSpPr>
        <p:spPr>
          <a:xfrm>
            <a:off x="831850" y="23955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err="1"/>
              <a:t>Ekoinnowacje</a:t>
            </a:r>
            <a:r>
              <a:rPr lang="pl-PL" dirty="0"/>
              <a:t> w kluczowych dokumentach UE</a:t>
            </a:r>
            <a:endParaRPr dirty="0"/>
          </a:p>
        </p:txBody>
      </p:sp>
      <p:sp>
        <p:nvSpPr>
          <p:cNvPr id="547" name="Google Shape;547;g3a64f3675dc_0_285"/>
          <p:cNvSpPr txBox="1">
            <a:spLocks noGrp="1"/>
          </p:cNvSpPr>
          <p:nvPr>
            <p:ph type="body" idx="1"/>
          </p:nvPr>
        </p:nvSpPr>
        <p:spPr>
          <a:xfrm>
            <a:off x="831850" y="52752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dirty="0"/>
              <a:t>Główne drogowskazy</a:t>
            </a:r>
            <a:endParaRPr dirty="0"/>
          </a:p>
        </p:txBody>
      </p:sp>
      <p:sp>
        <p:nvSpPr>
          <p:cNvPr id="548" name="Google Shape;548;g3a64f3675dc_0_285">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549" name="Google Shape;549;g3a64f3675dc_0_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a690705c04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Ekoinnowajce w Unii Europejskiej</a:t>
            </a:r>
            <a:endParaRPr/>
          </a:p>
        </p:txBody>
      </p:sp>
      <p:sp>
        <p:nvSpPr>
          <p:cNvPr id="556" name="Google Shape;556;g3a690705c04_0_0"/>
          <p:cNvSpPr txBox="1"/>
          <p:nvPr/>
        </p:nvSpPr>
        <p:spPr>
          <a:xfrm>
            <a:off x="878125" y="1825625"/>
            <a:ext cx="10224900" cy="259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Innowacja na rzecz zrównoważonej przyszłości – </a:t>
            </a:r>
            <a:r>
              <a:rPr lang="pl-PL" sz="1400" b="1" i="0" u="none" strike="noStrike" cap="none">
                <a:solidFill>
                  <a:srgbClr val="000000"/>
                </a:solidFill>
                <a:latin typeface="Calibri"/>
                <a:ea typeface="Calibri"/>
                <a:cs typeface="Calibri"/>
                <a:sym typeface="Calibri"/>
              </a:rPr>
              <a:t>Plan działania w zakresie ekoinnowacji (Eco-AP) </a:t>
            </a:r>
            <a:r>
              <a:rPr lang="pl-PL" sz="1400" b="0" i="0" u="none" strike="noStrike" cap="none">
                <a:solidFill>
                  <a:srgbClr val="000000"/>
                </a:solidFill>
                <a:latin typeface="Calibri"/>
                <a:ea typeface="Calibri"/>
                <a:cs typeface="Calibri"/>
                <a:sym typeface="Calibri"/>
              </a:rPr>
              <a:t>- </a:t>
            </a:r>
            <a:r>
              <a:rPr lang="pl-PL" sz="1400" b="0" i="0" u="none" strike="noStrike" cap="none">
                <a:solidFill>
                  <a:schemeClr val="dk1"/>
                </a:solidFill>
                <a:latin typeface="Calibri"/>
                <a:ea typeface="Calibri"/>
                <a:cs typeface="Calibri"/>
                <a:sym typeface="Calibri"/>
              </a:rPr>
              <a:t>Stworzenie ram dla wspierania </a:t>
            </a:r>
            <a:r>
              <a:rPr lang="pl-PL" sz="1400" b="1" i="0" u="none" strike="noStrike" cap="none">
                <a:solidFill>
                  <a:schemeClr val="dk1"/>
                </a:solidFill>
                <a:latin typeface="Calibri"/>
                <a:ea typeface="Calibri"/>
                <a:cs typeface="Calibri"/>
                <a:sym typeface="Calibri"/>
              </a:rPr>
              <a:t>ekoinnowacji</a:t>
            </a:r>
            <a:r>
              <a:rPr lang="pl-PL" sz="1400" b="0" i="0" u="none" strike="noStrike" cap="none">
                <a:solidFill>
                  <a:schemeClr val="dk1"/>
                </a:solidFill>
                <a:latin typeface="Calibri"/>
                <a:ea typeface="Calibri"/>
                <a:cs typeface="Calibri"/>
                <a:sym typeface="Calibri"/>
              </a:rPr>
              <a:t> jako kluczowego narzędzia w osiąganiu celów zrównoważonego rozwoju i konkurencyjności gospodarki UE. To dokument KE z 2011 r., którego celem było stworzenie </a:t>
            </a:r>
            <a:r>
              <a:rPr lang="pl-PL" sz="1400" b="1" i="0" u="none" strike="noStrike" cap="none">
                <a:solidFill>
                  <a:schemeClr val="dk1"/>
                </a:solidFill>
                <a:latin typeface="Calibri"/>
                <a:ea typeface="Calibri"/>
                <a:cs typeface="Calibri"/>
                <a:sym typeface="Calibri"/>
              </a:rPr>
              <a:t>ram politycznych</a:t>
            </a:r>
            <a:r>
              <a:rPr lang="pl-PL" sz="1400" b="0" i="0" u="none" strike="noStrike" cap="none">
                <a:solidFill>
                  <a:schemeClr val="dk1"/>
                </a:solidFill>
                <a:latin typeface="Calibri"/>
                <a:ea typeface="Calibri"/>
                <a:cs typeface="Calibri"/>
                <a:sym typeface="Calibri"/>
              </a:rPr>
              <a:t> dla wspierania ekoinnowacji w UE.</a:t>
            </a: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0" i="0" u="none" strike="noStrike" cap="none">
                <a:solidFill>
                  <a:schemeClr val="dk1"/>
                </a:solidFill>
                <a:latin typeface="Calibri"/>
                <a:ea typeface="Calibri"/>
                <a:cs typeface="Calibri"/>
                <a:sym typeface="Calibri"/>
              </a:rPr>
              <a:t>Jego misja:  </a:t>
            </a:r>
            <a:r>
              <a:rPr lang="pl-PL" sz="1400" b="1" i="0" u="none" strike="noStrike" cap="none">
                <a:solidFill>
                  <a:schemeClr val="dk1"/>
                </a:solidFill>
                <a:latin typeface="Calibri"/>
                <a:ea typeface="Calibri"/>
                <a:cs typeface="Calibri"/>
                <a:sym typeface="Calibri"/>
              </a:rPr>
              <a:t>„Uczynić ekoinnowacje motorem zrównoważonego wzrostu i konkurencyjności UE.”</a:t>
            </a:r>
            <a:endParaRPr sz="14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0" i="0" u="none" strike="noStrike" cap="none">
                <a:solidFill>
                  <a:schemeClr val="dk1"/>
                </a:solidFill>
                <a:latin typeface="Calibri"/>
                <a:ea typeface="Calibri"/>
                <a:cs typeface="Calibri"/>
                <a:sym typeface="Calibri"/>
              </a:rPr>
              <a:t>Eco-AP wskazywał trzy obszary kluczowe dla ekoinnowacji:</a:t>
            </a:r>
            <a:endParaRPr sz="1400" b="0" i="0" u="none" strike="noStrike" cap="none">
              <a:solidFill>
                <a:schemeClr val="dk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Life-cycle thinking - myślenie całym cyklem życia</a:t>
            </a:r>
            <a:endParaRPr sz="1400" b="1" i="0" u="none" strike="noStrike" cap="none">
              <a:solidFill>
                <a:schemeClr val="dk1"/>
              </a:solidFill>
              <a:latin typeface="Calibri"/>
              <a:ea typeface="Calibri"/>
              <a:cs typeface="Calibri"/>
              <a:sym typeface="Calibri"/>
            </a:endParaRPr>
          </a:p>
          <a:p>
            <a:pPr marL="457200" marR="0" lvl="0" indent="-317500" algn="l" rtl="0">
              <a:lnSpc>
                <a:spcPct val="115000"/>
              </a:lnSpc>
              <a:spcBef>
                <a:spcPts val="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Strategic change</a:t>
            </a:r>
            <a:endParaRPr sz="1400" b="1" i="0" u="none" strike="noStrike" cap="none">
              <a:solidFill>
                <a:schemeClr val="dk1"/>
              </a:solidFill>
              <a:latin typeface="Calibri"/>
              <a:ea typeface="Calibri"/>
              <a:cs typeface="Calibri"/>
              <a:sym typeface="Calibri"/>
            </a:endParaRPr>
          </a:p>
          <a:p>
            <a:pPr marL="457200" marR="0" lvl="0" indent="-317500" algn="l" rtl="0">
              <a:lnSpc>
                <a:spcPct val="115000"/>
              </a:lnSpc>
              <a:spcBef>
                <a:spcPts val="0"/>
              </a:spcBef>
              <a:spcAft>
                <a:spcPts val="0"/>
              </a:spcAft>
              <a:buClr>
                <a:schemeClr val="dk1"/>
              </a:buClr>
              <a:buSzPts val="1400"/>
              <a:buFont typeface="Calibri"/>
              <a:buAutoNum type="arabicPeriod"/>
            </a:pPr>
            <a:r>
              <a:rPr lang="pl-PL" sz="1400" b="1" i="0" u="none" strike="noStrike" cap="none">
                <a:solidFill>
                  <a:schemeClr val="dk1"/>
                </a:solidFill>
                <a:latin typeface="Calibri"/>
                <a:ea typeface="Calibri"/>
                <a:cs typeface="Calibri"/>
                <a:sym typeface="Calibri"/>
              </a:rPr>
              <a:t>Współpraca w łańcuchu wartości</a:t>
            </a:r>
            <a:endParaRPr sz="1400" b="0" i="0" u="none" strike="noStrike" cap="none">
              <a:solidFill>
                <a:schemeClr val="dk1"/>
              </a:solidFill>
              <a:latin typeface="Calibri"/>
              <a:ea typeface="Calibri"/>
              <a:cs typeface="Calibri"/>
              <a:sym typeface="Calibri"/>
            </a:endParaRPr>
          </a:p>
        </p:txBody>
      </p:sp>
      <p:sp>
        <p:nvSpPr>
          <p:cNvPr id="557" name="Google Shape;557;g3a690705c04_0_0"/>
          <p:cNvSpPr txBox="1"/>
          <p:nvPr/>
        </p:nvSpPr>
        <p:spPr>
          <a:xfrm>
            <a:off x="1612300" y="4556050"/>
            <a:ext cx="8050500" cy="15699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pl-PL" sz="1800" b="0" i="1" u="none" strike="noStrike" cap="none">
                <a:solidFill>
                  <a:schemeClr val="lt1"/>
                </a:solidFill>
                <a:latin typeface="Calibri"/>
                <a:ea typeface="Calibri"/>
                <a:cs typeface="Calibri"/>
                <a:sym typeface="Calibri"/>
              </a:rPr>
              <a:t>Ekoinnowacje to innowacje w dowolnej postaci, których wynikiem lub celem jest znaczący i widoczny postęp w kierunku osiągnięcia zrównoważonego rozwoju poprzez zmniejszenie negatywnego wpływu na środowisko, zwiększenie odporności na obciążenia środowiskowe lub osiągnięcie efektywniejszego i bardziej odpowiedzialnego korzystania z zasobów naturalnych. </a:t>
            </a:r>
            <a:endParaRPr sz="1800" b="0" i="1" u="none" strike="noStrike" cap="none">
              <a:solidFill>
                <a:schemeClr val="lt1"/>
              </a:solidFill>
              <a:latin typeface="Calibri"/>
              <a:ea typeface="Calibri"/>
              <a:cs typeface="Calibri"/>
              <a:sym typeface="Calibri"/>
            </a:endParaRPr>
          </a:p>
        </p:txBody>
      </p:sp>
      <p:sp>
        <p:nvSpPr>
          <p:cNvPr id="558" name="Google Shape;558;g3a690705c04_0_0"/>
          <p:cNvSpPr txBox="1"/>
          <p:nvPr/>
        </p:nvSpPr>
        <p:spPr>
          <a:xfrm>
            <a:off x="877900" y="6347450"/>
            <a:ext cx="9198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
        <p:nvSpPr>
          <p:cNvPr id="559" name="Google Shape;559;g3a690705c04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3a690705c04_0_4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Bariery </a:t>
            </a:r>
            <a:r>
              <a:rPr lang="pl-PL" dirty="0" err="1"/>
              <a:t>EcoAP</a:t>
            </a:r>
            <a:endParaRPr dirty="0"/>
          </a:p>
        </p:txBody>
      </p:sp>
      <p:sp>
        <p:nvSpPr>
          <p:cNvPr id="566" name="Google Shape;566;g3a690705c04_0_4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p:txBody>
      </p:sp>
      <p:pic>
        <p:nvPicPr>
          <p:cNvPr id="567" name="Google Shape;567;g3a690705c04_0_414" descr="Wykres słupkowy przedstawiający bariery na drodze do przyspieszonego rozwoju ekoinnowacji, z podziałem na poziomy znaczenia przeszkód, od &quot;Bardzo znaczące&quot; do &quot;Nie wiem/nie dotyczy&quot;. Kolorowe segmenty słupków ilustrują różne kategorie odpowiedzi dla 14 barier, z wyraźnym wskazaniem, że największymi problemami są niepewny popyt rynkowy, brak środków w przedsiębiorstwie oraz niewystarczający dostęp do dopłat i zachęt finansowych."/>
          <p:cNvPicPr preferRelativeResize="0"/>
          <p:nvPr/>
        </p:nvPicPr>
        <p:blipFill rotWithShape="1">
          <a:blip r:embed="rId3">
            <a:alphaModFix/>
          </a:blip>
          <a:srcRect/>
          <a:stretch/>
        </p:blipFill>
        <p:spPr>
          <a:xfrm>
            <a:off x="4910000" y="548188"/>
            <a:ext cx="6896100" cy="5953125"/>
          </a:xfrm>
          <a:prstGeom prst="rect">
            <a:avLst/>
          </a:prstGeom>
          <a:noFill/>
          <a:ln>
            <a:noFill/>
          </a:ln>
        </p:spPr>
      </p:pic>
      <p:sp>
        <p:nvSpPr>
          <p:cNvPr id="568" name="Google Shape;568;g3a690705c04_0_414"/>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
        <p:nvSpPr>
          <p:cNvPr id="569" name="Google Shape;569;g3a690705c04_0_4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a690705c04_0_4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Bodźce </a:t>
            </a:r>
            <a:r>
              <a:rPr lang="pl-PL" dirty="0" err="1"/>
              <a:t>EcoAP</a:t>
            </a:r>
            <a:endParaRPr dirty="0"/>
          </a:p>
        </p:txBody>
      </p:sp>
      <p:sp>
        <p:nvSpPr>
          <p:cNvPr id="576" name="Google Shape;576;g3a690705c04_0_4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577" name="Google Shape;577;g3a690705c04_0_421" descr="Wykres słupkowy przedstawiający bodźce wpływające na rozwój ekoinnowacji, oceniane pod kątem znaczenia od &quot;Bardzo znaczące&quot; do &quot;Zupełnie nieznaczące&quot;. Najważniejsze czynniki to przewidywane podwyżki cen energii oraz aktualnie wysokie ceny materiałów, z dużym udziałem odpowiedzi &quot;Bardzo znaczące&quot; i &quot;Dość znaczące&quot;, co wskazuje na silny wpływ kosztów na motywację do innowacji ekologicznych."/>
          <p:cNvPicPr preferRelativeResize="0"/>
          <p:nvPr/>
        </p:nvPicPr>
        <p:blipFill rotWithShape="1">
          <a:blip r:embed="rId3">
            <a:alphaModFix/>
          </a:blip>
          <a:srcRect/>
          <a:stretch/>
        </p:blipFill>
        <p:spPr>
          <a:xfrm>
            <a:off x="4377551" y="762276"/>
            <a:ext cx="7392775" cy="5260450"/>
          </a:xfrm>
          <a:prstGeom prst="rect">
            <a:avLst/>
          </a:prstGeom>
          <a:noFill/>
          <a:ln>
            <a:noFill/>
          </a:ln>
        </p:spPr>
      </p:pic>
      <p:sp>
        <p:nvSpPr>
          <p:cNvPr id="578" name="Google Shape;578;g3a690705c04_0_4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
        <p:nvSpPr>
          <p:cNvPr id="579" name="Google Shape;579;g3a690705c04_0_421"/>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368e3dab612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      Agata </a:t>
            </a:r>
            <a:r>
              <a:rPr lang="pl-PL" sz="4200" dirty="0" err="1"/>
              <a:t>Miryn</a:t>
            </a:r>
            <a:r>
              <a:rPr lang="pl-PL" sz="4200" dirty="0"/>
              <a:t>-Sienkiewicz</a:t>
            </a:r>
            <a:endParaRPr sz="4200" dirty="0"/>
          </a:p>
        </p:txBody>
      </p:sp>
      <p:sp>
        <p:nvSpPr>
          <p:cNvPr id="285" name="Google Shape;285;g368e3dab612_0_12">
            <a:extLst>
              <a:ext uri="{C183D7F6-B498-43B3-948B-1728B52AA6E4}">
                <adec:decorative xmlns:adec="http://schemas.microsoft.com/office/drawing/2017/decorative" val="0"/>
              </a:ext>
            </a:extLst>
          </p:cNvPr>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30200" algn="l" rtl="0">
              <a:lnSpc>
                <a:spcPct val="125000"/>
              </a:lnSpc>
              <a:spcBef>
                <a:spcPts val="1000"/>
              </a:spcBef>
              <a:spcAft>
                <a:spcPts val="0"/>
              </a:spcAft>
              <a:buClr>
                <a:schemeClr val="dk1"/>
              </a:buClr>
              <a:buSzPts val="1600"/>
              <a:buFont typeface="Calibri"/>
              <a:buChar char="•"/>
            </a:pPr>
            <a:r>
              <a:rPr lang="pl-PL" sz="1600" dirty="0"/>
              <a:t>Szkolę i doradzam - pomagam firmom wypracować innowacyjne rozwiązania szczególnie te odpowiedzialnie społecznie i środowiskowo. </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Pracuję w narzędziach z obszaru Creative Problem </a:t>
            </a:r>
            <a:r>
              <a:rPr lang="pl-PL" sz="1600" dirty="0" err="1"/>
              <a:t>Solving</a:t>
            </a:r>
            <a:r>
              <a:rPr lang="pl-PL" sz="1600" dirty="0"/>
              <a:t>. Pracuje od 6 lat w metodzie design </a:t>
            </a:r>
            <a:r>
              <a:rPr lang="pl-PL" sz="1600" dirty="0" err="1"/>
              <a:t>thinking</a:t>
            </a:r>
            <a:r>
              <a:rPr lang="pl-PL" sz="1600" dirty="0"/>
              <a:t> i uczę przyszłych moderatorów. </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Ukończyłam zamknięty program </a:t>
            </a:r>
            <a:r>
              <a:rPr lang="pl-PL" sz="1600" dirty="0" err="1"/>
              <a:t>Ellen</a:t>
            </a:r>
            <a:r>
              <a:rPr lang="pl-PL" sz="1600" dirty="0"/>
              <a:t> </a:t>
            </a:r>
            <a:r>
              <a:rPr lang="pl-PL" sz="1600" dirty="0" err="1"/>
              <a:t>MacArthur</a:t>
            </a:r>
            <a:r>
              <a:rPr lang="pl-PL" sz="1600" dirty="0"/>
              <a:t> Foundation From </a:t>
            </a:r>
            <a:r>
              <a:rPr lang="pl-PL" sz="1600" dirty="0" err="1"/>
              <a:t>Linear</a:t>
            </a:r>
            <a:r>
              <a:rPr lang="pl-PL" sz="1600" dirty="0"/>
              <a:t> To </a:t>
            </a:r>
            <a:r>
              <a:rPr lang="pl-PL" sz="1600" dirty="0" err="1"/>
              <a:t>Circular</a:t>
            </a:r>
            <a:r>
              <a:rPr lang="pl-PL" sz="1600" dirty="0"/>
              <a:t> 2021.</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Współtworzę programy szkoleń </a:t>
            </a:r>
            <a:r>
              <a:rPr lang="pl-PL" sz="1600" dirty="0" err="1"/>
              <a:t>m.inn</a:t>
            </a:r>
            <a:r>
              <a:rPr lang="pl-PL" sz="1600" dirty="0"/>
              <a:t>. scenariusz i moderację cyklu warsztatów </a:t>
            </a:r>
            <a:r>
              <a:rPr lang="pl-PL" sz="1600" dirty="0" err="1"/>
              <a:t>Circular</a:t>
            </a:r>
            <a:r>
              <a:rPr lang="pl-PL" sz="1600" dirty="0"/>
              <a:t> </a:t>
            </a:r>
            <a:r>
              <a:rPr lang="pl-PL" sz="1600" dirty="0" err="1"/>
              <a:t>Scale</a:t>
            </a:r>
            <a:r>
              <a:rPr lang="pl-PL" sz="1600" dirty="0"/>
              <a:t> </a:t>
            </a:r>
            <a:r>
              <a:rPr lang="pl-PL" sz="1600" dirty="0" err="1"/>
              <a:t>Up</a:t>
            </a:r>
            <a:r>
              <a:rPr lang="pl-PL" sz="1600" dirty="0"/>
              <a:t> dla przedsiębiorców w Polsce wspierających kompetencje w zakresie wdrażania GOZ w przedsiębiorstwach ze współpracy z instytutem </a:t>
            </a:r>
            <a:r>
              <a:rPr lang="pl-PL" sz="1600" dirty="0" err="1"/>
              <a:t>Innowo</a:t>
            </a:r>
            <a:r>
              <a:rPr lang="pl-PL" sz="1600" dirty="0"/>
              <a:t> na zlecenie PARP (2023)</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Zajęcia i wykłady gościnne na uczelniach wyższych w tematyce GOZ, zielonych innowacji, projektowania cyrkularnego m.in..: ASP w Warszawie,  Akademia Leona Koźmińskiego Warszawa, ASP w Krakowie</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Prelekcje i warsztaty na konferencjach m.in..: Gdynia Design </a:t>
            </a:r>
            <a:r>
              <a:rPr lang="pl-PL" sz="1600" dirty="0" err="1"/>
              <a:t>Days</a:t>
            </a:r>
            <a:r>
              <a:rPr lang="pl-PL" sz="1600" dirty="0"/>
              <a:t> 2022, Łódź Design </a:t>
            </a:r>
            <a:r>
              <a:rPr lang="pl-PL" sz="1600" dirty="0" err="1"/>
              <a:t>Days</a:t>
            </a:r>
            <a:r>
              <a:rPr lang="pl-PL" sz="1600" dirty="0"/>
              <a:t> 2023, Forum Energii Społecznej OPUS</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W 2022 zostałam wyróżniona przez Forbes </a:t>
            </a:r>
            <a:r>
              <a:rPr lang="pl-PL" sz="1600" dirty="0" err="1"/>
              <a:t>Woman</a:t>
            </a:r>
            <a:r>
              <a:rPr lang="pl-PL" sz="1600" dirty="0"/>
              <a:t> Polska jako jedna z 10 Liderek Zrównoważonego Rozwoju.</a:t>
            </a:r>
            <a:endParaRPr sz="1600" dirty="0"/>
          </a:p>
          <a:p>
            <a:pPr marL="457200" lvl="0" indent="-330200" algn="l" rtl="0">
              <a:lnSpc>
                <a:spcPct val="125000"/>
              </a:lnSpc>
              <a:spcBef>
                <a:spcPts val="0"/>
              </a:spcBef>
              <a:spcAft>
                <a:spcPts val="0"/>
              </a:spcAft>
              <a:buClr>
                <a:schemeClr val="dk1"/>
              </a:buClr>
              <a:buSzPts val="1600"/>
              <a:buFont typeface="Calibri"/>
              <a:buChar char="•"/>
            </a:pPr>
            <a:r>
              <a:rPr lang="pl-PL" sz="1600" dirty="0"/>
              <a:t>Z wieloletnim doświadczeniem w marketingu agencyjnym (Agencja K2). Pracowałam jako </a:t>
            </a:r>
            <a:r>
              <a:rPr lang="pl-PL" sz="1600" dirty="0" err="1"/>
              <a:t>Marketing&amp;Strategy</a:t>
            </a:r>
            <a:r>
              <a:rPr lang="pl-PL" sz="1600" dirty="0"/>
              <a:t> Manager dla start-</a:t>
            </a:r>
            <a:r>
              <a:rPr lang="pl-PL" sz="1600" dirty="0" err="1"/>
              <a:t>up'u</a:t>
            </a:r>
            <a:r>
              <a:rPr lang="pl-PL" sz="1600" dirty="0"/>
              <a:t> z obszaru </a:t>
            </a:r>
            <a:r>
              <a:rPr lang="pl-PL" sz="1600" dirty="0" err="1"/>
              <a:t>upcyklingu</a:t>
            </a:r>
            <a:r>
              <a:rPr lang="pl-PL" sz="1600" dirty="0"/>
              <a:t> Deko Eko (dekoeko.com).  Z wykształcenia ekonomistka (Szkoła Główna Handlowa).</a:t>
            </a:r>
            <a:endParaRPr sz="1600" dirty="0"/>
          </a:p>
          <a:p>
            <a:pPr marL="0" lvl="0" indent="0" algn="l" rtl="0">
              <a:lnSpc>
                <a:spcPct val="90000"/>
              </a:lnSpc>
              <a:spcBef>
                <a:spcPts val="1000"/>
              </a:spcBef>
              <a:spcAft>
                <a:spcPts val="0"/>
              </a:spcAft>
              <a:buSzPts val="1800"/>
              <a:buNone/>
            </a:pPr>
            <a:endParaRPr sz="1600" dirty="0"/>
          </a:p>
        </p:txBody>
      </p:sp>
      <p:sp>
        <p:nvSpPr>
          <p:cNvPr id="286" name="Google Shape;286;g368e3dab612_0_12">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287" name="Google Shape;287;g368e3dab612_0_12">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a690705c04_0_4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Plan wspierania ekoinnowacji</a:t>
            </a:r>
            <a:endParaRPr/>
          </a:p>
        </p:txBody>
      </p:sp>
      <p:sp>
        <p:nvSpPr>
          <p:cNvPr id="586" name="Google Shape;586;g3a690705c04_0_428"/>
          <p:cNvSpPr txBox="1">
            <a:spLocks noGrp="1"/>
          </p:cNvSpPr>
          <p:nvPr>
            <p:ph type="body" idx="1"/>
          </p:nvPr>
        </p:nvSpPr>
        <p:spPr>
          <a:xfrm>
            <a:off x="838200" y="174180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2880"/>
              <a:buNone/>
            </a:pPr>
            <a:r>
              <a:rPr lang="pl-PL" sz="1400"/>
              <a:t>Komisja wspiera kluczowe bodźce upowszechniające ekoinnowacje na rynku poprzez: </a:t>
            </a:r>
            <a:endParaRPr sz="1400"/>
          </a:p>
          <a:p>
            <a:pPr marL="457200" lvl="0" indent="-317500" algn="l" rtl="0">
              <a:lnSpc>
                <a:spcPct val="115000"/>
              </a:lnSpc>
              <a:spcBef>
                <a:spcPts val="1000"/>
              </a:spcBef>
              <a:spcAft>
                <a:spcPts val="0"/>
              </a:spcAft>
              <a:buSzPts val="1400"/>
              <a:buChar char="•"/>
            </a:pPr>
            <a:r>
              <a:rPr lang="pl-PL" sz="1400"/>
              <a:t>stosowanie </a:t>
            </a:r>
            <a:r>
              <a:rPr lang="pl-PL" sz="1400" b="1"/>
              <a:t>polityki i przepisów w zakresie ochrony środowiska</a:t>
            </a:r>
            <a:r>
              <a:rPr lang="pl-PL" sz="1400"/>
              <a:t> jako bodźców do promocji ekoinnowacji (działanie 1); </a:t>
            </a:r>
            <a:endParaRPr sz="1400"/>
          </a:p>
          <a:p>
            <a:pPr marL="457200" lvl="0" indent="-317500" algn="l" rtl="0">
              <a:lnSpc>
                <a:spcPct val="115000"/>
              </a:lnSpc>
              <a:spcBef>
                <a:spcPts val="0"/>
              </a:spcBef>
              <a:spcAft>
                <a:spcPts val="0"/>
              </a:spcAft>
              <a:buSzPts val="1400"/>
              <a:buChar char="•"/>
            </a:pPr>
            <a:r>
              <a:rPr lang="pl-PL" sz="1400"/>
              <a:t>wspieranie</a:t>
            </a:r>
            <a:r>
              <a:rPr lang="pl-PL" sz="1400" b="1"/>
              <a:t> projektów pokazowych </a:t>
            </a:r>
            <a:r>
              <a:rPr lang="pl-PL" sz="1400"/>
              <a:t>i partnerstwa w celu wprowadzenia na rynek obiecujących, inteligentnych i ambitnych technologii operacyjnych, które do tej pory były słabo rozpowszechnione (działanie 2); </a:t>
            </a:r>
            <a:endParaRPr sz="1400"/>
          </a:p>
          <a:p>
            <a:pPr marL="457200" lvl="0" indent="-317500" algn="l" rtl="0">
              <a:lnSpc>
                <a:spcPct val="115000"/>
              </a:lnSpc>
              <a:spcBef>
                <a:spcPts val="0"/>
              </a:spcBef>
              <a:spcAft>
                <a:spcPts val="0"/>
              </a:spcAft>
              <a:buSzPts val="1400"/>
              <a:buChar char="•"/>
            </a:pPr>
            <a:r>
              <a:rPr lang="pl-PL" sz="1400"/>
              <a:t>opracowanie nowych </a:t>
            </a:r>
            <a:r>
              <a:rPr lang="pl-PL" sz="1400" b="1"/>
              <a:t>norm </a:t>
            </a:r>
            <a:r>
              <a:rPr lang="pl-PL" sz="1400"/>
              <a:t>przyśpieszających rozwój ekoinnowacji (działanie 3);</a:t>
            </a:r>
            <a:endParaRPr sz="1400"/>
          </a:p>
          <a:p>
            <a:pPr marL="457200" lvl="0" indent="-317500" algn="l" rtl="0">
              <a:lnSpc>
                <a:spcPct val="115000"/>
              </a:lnSpc>
              <a:spcBef>
                <a:spcPts val="0"/>
              </a:spcBef>
              <a:spcAft>
                <a:spcPts val="0"/>
              </a:spcAft>
              <a:buSzPts val="1400"/>
              <a:buChar char="•"/>
            </a:pPr>
            <a:r>
              <a:rPr lang="pl-PL" sz="1400"/>
              <a:t>uruchomienie</a:t>
            </a:r>
            <a:r>
              <a:rPr lang="pl-PL" sz="1400" b="1"/>
              <a:t> instrumentów finansowych i usług pomocniczych dla MŚP </a:t>
            </a:r>
            <a:r>
              <a:rPr lang="pl-PL" sz="1400"/>
              <a:t>(działanie 4); </a:t>
            </a:r>
            <a:endParaRPr sz="1400"/>
          </a:p>
          <a:p>
            <a:pPr marL="457200" lvl="0" indent="-317500" algn="l" rtl="0">
              <a:lnSpc>
                <a:spcPct val="115000"/>
              </a:lnSpc>
              <a:spcBef>
                <a:spcPts val="0"/>
              </a:spcBef>
              <a:spcAft>
                <a:spcPts val="0"/>
              </a:spcAft>
              <a:buSzPts val="1400"/>
              <a:buChar char="•"/>
            </a:pPr>
            <a:r>
              <a:rPr lang="pl-PL" sz="1400"/>
              <a:t>wspieranie</a:t>
            </a:r>
            <a:r>
              <a:rPr lang="pl-PL" sz="1400" b="1"/>
              <a:t> współpracy międzynarodowej</a:t>
            </a:r>
            <a:r>
              <a:rPr lang="pl-PL" sz="1400"/>
              <a:t> (działanie 5); </a:t>
            </a:r>
            <a:endParaRPr sz="1400"/>
          </a:p>
          <a:p>
            <a:pPr marL="457200" lvl="0" indent="-317500" algn="l" rtl="0">
              <a:lnSpc>
                <a:spcPct val="115000"/>
              </a:lnSpc>
              <a:spcBef>
                <a:spcPts val="0"/>
              </a:spcBef>
              <a:spcAft>
                <a:spcPts val="0"/>
              </a:spcAft>
              <a:buSzPts val="1400"/>
              <a:buChar char="•"/>
            </a:pPr>
            <a:r>
              <a:rPr lang="pl-PL" sz="1400"/>
              <a:t>wspieranie rozwoju wschodzących </a:t>
            </a:r>
            <a:r>
              <a:rPr lang="pl-PL" sz="1400" b="1"/>
              <a:t>kompetencji i stanowisk oraz związanych z nimi programów szkoleniowych</a:t>
            </a:r>
            <a:r>
              <a:rPr lang="pl-PL" sz="1400"/>
              <a:t> w odpowiedzi na potrzeby rynku pracy (działanie 6); </a:t>
            </a:r>
            <a:endParaRPr sz="1400"/>
          </a:p>
          <a:p>
            <a:pPr marL="457200" lvl="0" indent="-317500" algn="l" rtl="0">
              <a:lnSpc>
                <a:spcPct val="115000"/>
              </a:lnSpc>
              <a:spcBef>
                <a:spcPts val="0"/>
              </a:spcBef>
              <a:spcAft>
                <a:spcPts val="0"/>
              </a:spcAft>
              <a:buSzPts val="1400"/>
              <a:buChar char="•"/>
            </a:pPr>
            <a:r>
              <a:rPr lang="pl-PL" sz="1400"/>
              <a:t>wspieranie ekoinnowacji poprzez e</a:t>
            </a:r>
            <a:r>
              <a:rPr lang="pl-PL" sz="1400" b="1"/>
              <a:t>uropejskie partnerstwa </a:t>
            </a:r>
            <a:r>
              <a:rPr lang="pl-PL" sz="1400"/>
              <a:t>innowacyjne przewidziane w „Unii innowacji” (działanie 7). </a:t>
            </a:r>
            <a:endParaRPr sz="1400"/>
          </a:p>
        </p:txBody>
      </p:sp>
      <p:sp>
        <p:nvSpPr>
          <p:cNvPr id="587" name="Google Shape;587;g3a690705c04_0_4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
        <p:nvSpPr>
          <p:cNvPr id="588" name="Google Shape;588;g3a690705c04_0_428"/>
          <p:cNvSpPr txBox="1"/>
          <p:nvPr/>
        </p:nvSpPr>
        <p:spPr>
          <a:xfrm>
            <a:off x="838200" y="6217925"/>
            <a:ext cx="4717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1000" b="0" i="0" u="none" strike="noStrike" cap="none">
                <a:solidFill>
                  <a:schemeClr val="dk1"/>
                </a:solidFill>
                <a:latin typeface="Calibri"/>
                <a:ea typeface="Calibri"/>
                <a:cs typeface="Calibri"/>
                <a:sym typeface="Calibri"/>
              </a:rPr>
              <a:t>https://eur-lex.europa.eu/legal-content/PL/TXT/PDF/?uri=CELEX:52011DC0899</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g3a690705c04_0_434" descr="Wykres słupkowy przedstawiający udział UE, Stanów Zjednoczonych, Japonii, Chin i Korei Południowej w publikacjach, patentach oraz handlu ekoproduktami (z wyłączeniem handlu wewnątrzunijnego). UE wyróżnia się najwyższym udziałem w publikacjach i patentach, co podkreśla jej wiodącą pozycję globalną w sektorze ekoprzemysłu."/>
          <p:cNvPicPr preferRelativeResize="0"/>
          <p:nvPr/>
        </p:nvPicPr>
        <p:blipFill rotWithShape="1">
          <a:blip r:embed="rId3">
            <a:alphaModFix/>
          </a:blip>
          <a:srcRect/>
          <a:stretch/>
        </p:blipFill>
        <p:spPr>
          <a:xfrm>
            <a:off x="4981997" y="733425"/>
            <a:ext cx="7019925" cy="6124575"/>
          </a:xfrm>
          <a:prstGeom prst="rect">
            <a:avLst/>
          </a:prstGeom>
          <a:noFill/>
          <a:ln>
            <a:noFill/>
          </a:ln>
        </p:spPr>
      </p:pic>
      <p:sp>
        <p:nvSpPr>
          <p:cNvPr id="2" name="Tytuł 1">
            <a:extLst>
              <a:ext uri="{FF2B5EF4-FFF2-40B4-BE49-F238E27FC236}">
                <a16:creationId xmlns:a16="http://schemas.microsoft.com/office/drawing/2014/main" id="{D0D51B61-36D7-E617-7105-54409A54DF82}"/>
              </a:ext>
            </a:extLst>
          </p:cNvPr>
          <p:cNvSpPr>
            <a:spLocks noGrp="1"/>
          </p:cNvSpPr>
          <p:nvPr>
            <p:ph type="title"/>
          </p:nvPr>
        </p:nvSpPr>
        <p:spPr>
          <a:xfrm>
            <a:off x="838200" y="365125"/>
            <a:ext cx="4231511" cy="1325700"/>
          </a:xfrm>
        </p:spPr>
        <p:txBody>
          <a:bodyPr/>
          <a:lstStyle/>
          <a:p>
            <a:r>
              <a:rPr lang="pl-PL" dirty="0"/>
              <a:t>Europejski sektor </a:t>
            </a:r>
            <a:r>
              <a:rPr lang="pl-PL" dirty="0" err="1"/>
              <a:t>ekoprzemysłu</a:t>
            </a:r>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a690705c04_0_56"/>
          <p:cNvSpPr txBox="1"/>
          <p:nvPr/>
        </p:nvSpPr>
        <p:spPr>
          <a:xfrm>
            <a:off x="992175" y="2510840"/>
            <a:ext cx="4562400" cy="3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400" b="1" i="0" u="none" strike="noStrike" cap="none">
                <a:solidFill>
                  <a:schemeClr val="accent2"/>
                </a:solidFill>
                <a:latin typeface="Calibri"/>
                <a:ea typeface="Calibri"/>
                <a:cs typeface="Calibri"/>
                <a:sym typeface="Calibri"/>
              </a:rPr>
              <a:t>1. Budownictwo</a:t>
            </a:r>
            <a:endParaRPr sz="1200" b="1" i="0" u="none" strike="noStrike" cap="none">
              <a:solidFill>
                <a:schemeClr val="accent2"/>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Wyzwania: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Wysoka emisyjność sektora (materiały budowlane, ogrzewanie)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Znaczące zużycie surowców i energii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Ekoinnowacje: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Zielone materiały: niskoemisyjny cement, drewno CLT, izolacje z materiałów naturalnych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Projektowanie energooszczędne (passive house, BIM)</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Cyrkularność: budynki projektowane z myślą o demontażu i ponownym użyciu komponentów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Integracja OZE w budynkach: PV, pompy ciepła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Certyfikacje: BREEAM, LEED, DGNB jako narzędzia presji rynkowej</a:t>
            </a:r>
            <a:endParaRPr sz="1200" b="0" i="0" u="none" strike="noStrike" cap="none">
              <a:solidFill>
                <a:schemeClr val="dk1"/>
              </a:solidFill>
              <a:latin typeface="Calibri"/>
              <a:ea typeface="Calibri"/>
              <a:cs typeface="Calibri"/>
              <a:sym typeface="Calibri"/>
            </a:endParaRPr>
          </a:p>
        </p:txBody>
      </p:sp>
      <p:sp>
        <p:nvSpPr>
          <p:cNvPr id="602" name="Google Shape;602;g3a690705c04_0_56"/>
          <p:cNvSpPr txBox="1"/>
          <p:nvPr/>
        </p:nvSpPr>
        <p:spPr>
          <a:xfrm>
            <a:off x="6684575" y="2510840"/>
            <a:ext cx="4445400" cy="3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400" b="0" i="0" u="none" strike="noStrike" cap="none">
                <a:solidFill>
                  <a:schemeClr val="accent2"/>
                </a:solidFill>
                <a:latin typeface="Calibri"/>
                <a:ea typeface="Calibri"/>
                <a:cs typeface="Calibri"/>
                <a:sym typeface="Calibri"/>
              </a:rPr>
              <a:t> 2. </a:t>
            </a:r>
            <a:r>
              <a:rPr lang="pl-PL" sz="1400" b="1" i="0" u="none" strike="noStrike" cap="none">
                <a:solidFill>
                  <a:schemeClr val="accent2"/>
                </a:solidFill>
                <a:latin typeface="Calibri"/>
                <a:ea typeface="Calibri"/>
                <a:cs typeface="Calibri"/>
                <a:sym typeface="Calibri"/>
              </a:rPr>
              <a:t>Energetyka</a:t>
            </a:r>
            <a:br>
              <a:rPr lang="pl-PL" sz="1200" b="0" i="0" u="none" strike="noStrike" cap="none">
                <a:solidFill>
                  <a:schemeClr val="dk1"/>
                </a:solidFill>
                <a:latin typeface="Calibri"/>
                <a:ea typeface="Calibri"/>
                <a:cs typeface="Calibri"/>
                <a:sym typeface="Calibri"/>
              </a:rPr>
            </a:b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Wyzwania: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Transformacja systemów energetycznych w kierunku dekarbonizacji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Integracja źródeł odnawialnych przy zachowaniu stabilności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Ekoinnowacje: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Smart grids (inteligentne sieci)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Magazynowanie energii (baterie, technologie wodorowe)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Rozproszone źródła energii i energetyka prosumencka</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Cyfryzacja i zarządzanie popytem (demand-side response)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Zielone taryfy i nowe modele usług energetycznych (np. subskrypcje energii)</a:t>
            </a:r>
            <a:endParaRPr sz="1200" b="0" i="0" u="none" strike="noStrike" cap="none">
              <a:solidFill>
                <a:schemeClr val="dk1"/>
              </a:solidFill>
              <a:latin typeface="Calibri"/>
              <a:ea typeface="Calibri"/>
              <a:cs typeface="Calibri"/>
              <a:sym typeface="Calibri"/>
            </a:endParaRPr>
          </a:p>
        </p:txBody>
      </p:sp>
      <p:sp>
        <p:nvSpPr>
          <p:cNvPr id="603" name="Google Shape;603;g3a690705c04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32</a:t>
            </a:fld>
            <a:endParaRPr/>
          </a:p>
        </p:txBody>
      </p:sp>
      <p:sp>
        <p:nvSpPr>
          <p:cNvPr id="604" name="Google Shape;604;g3a690705c04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sektory i wyzwania 1/2</a:t>
            </a:r>
            <a:endParaRPr dirty="0"/>
          </a:p>
        </p:txBody>
      </p:sp>
      <p:sp>
        <p:nvSpPr>
          <p:cNvPr id="605" name="Google Shape;605;g3a690705c04_0_56"/>
          <p:cNvSpPr txBox="1"/>
          <p:nvPr/>
        </p:nvSpPr>
        <p:spPr>
          <a:xfrm>
            <a:off x="937950" y="1629849"/>
            <a:ext cx="9890700" cy="1176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chemeClr val="dk1"/>
              </a:buClr>
              <a:buSzPts val="1100"/>
              <a:buFont typeface="Arial"/>
              <a:buNone/>
            </a:pPr>
            <a:r>
              <a:rPr lang="pl-PL" sz="1800" b="0" i="0" u="none" strike="noStrike" cap="none">
                <a:solidFill>
                  <a:schemeClr val="dk1"/>
                </a:solidFill>
                <a:latin typeface="Calibri"/>
                <a:ea typeface="Calibri"/>
                <a:cs typeface="Calibri"/>
                <a:sym typeface="Calibri"/>
              </a:rPr>
              <a:t>Według raportu „13th Biennial Thematic Report on Eco-innovation (2023)” opublikowane przez Eco-Innovation Observatory (EIO)</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a690705c04_0_62"/>
          <p:cNvSpPr txBox="1"/>
          <p:nvPr/>
        </p:nvSpPr>
        <p:spPr>
          <a:xfrm>
            <a:off x="921050" y="1732375"/>
            <a:ext cx="5478900" cy="356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500"/>
              <a:buFont typeface="Arial"/>
              <a:buNone/>
            </a:pPr>
            <a:r>
              <a:rPr lang="pl-PL" sz="1400" b="1" i="0" u="none" strike="noStrike" cap="none">
                <a:solidFill>
                  <a:schemeClr val="accent2"/>
                </a:solidFill>
                <a:latin typeface="Calibri"/>
                <a:ea typeface="Calibri"/>
                <a:cs typeface="Calibri"/>
                <a:sym typeface="Calibri"/>
              </a:rPr>
              <a:t>3. Przemysł spożywczy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Wyzwania:</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Straty i marnowanie żywności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Ślad węglowy produkcji i transportu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 UE co roku marnuje się 88 mln ton żywności.</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Duże zużycie wody i energii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Ekoinnowacje: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Upcykling żywności</a:t>
            </a:r>
            <a:r>
              <a:rPr lang="pl-PL" sz="1200" b="0" i="0" u="none" strike="noStrike" cap="none">
                <a:solidFill>
                  <a:schemeClr val="dk1"/>
                </a:solidFill>
                <a:latin typeface="Calibri"/>
                <a:ea typeface="Calibri"/>
                <a:cs typeface="Calibri"/>
                <a:sym typeface="Calibri"/>
              </a:rPr>
              <a:t> – tworzenie produktów z produktów odpadowych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Optymalizacja zużycia energii i wody w przetwórstwie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Nowe formy opakowań</a:t>
            </a:r>
            <a:r>
              <a:rPr lang="pl-PL" sz="1200" b="0" i="0" u="none" strike="noStrike" cap="none">
                <a:solidFill>
                  <a:schemeClr val="dk1"/>
                </a:solidFill>
                <a:latin typeface="Calibri"/>
                <a:ea typeface="Calibri"/>
                <a:cs typeface="Calibri"/>
                <a:sym typeface="Calibri"/>
              </a:rPr>
              <a:t> (kompostowalne, jadalne, wielokrotnego użytku)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Cyfrowe śledzenie łańcucha dostaw (traceability)</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Rozwiązania przeciwdziałające marnotrawieniu (np. dynamiczne etykiety ważności)</a:t>
            </a:r>
            <a:endParaRPr sz="1200" b="1" i="0" u="none" strike="noStrike" cap="none">
              <a:solidFill>
                <a:schemeClr val="dk1"/>
              </a:solidFill>
              <a:latin typeface="Calibri"/>
              <a:ea typeface="Calibri"/>
              <a:cs typeface="Calibri"/>
              <a:sym typeface="Calibri"/>
            </a:endParaRPr>
          </a:p>
        </p:txBody>
      </p:sp>
      <p:sp>
        <p:nvSpPr>
          <p:cNvPr id="612" name="Google Shape;612;g3a690705c04_0_62"/>
          <p:cNvSpPr txBox="1"/>
          <p:nvPr/>
        </p:nvSpPr>
        <p:spPr>
          <a:xfrm>
            <a:off x="6829375" y="1732375"/>
            <a:ext cx="4810500" cy="378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500"/>
              <a:buFont typeface="Arial"/>
              <a:buNone/>
            </a:pPr>
            <a:r>
              <a:rPr lang="pl-PL" sz="1400" b="1" i="0" u="none" strike="noStrike" cap="none">
                <a:solidFill>
                  <a:schemeClr val="accent2"/>
                </a:solidFill>
                <a:latin typeface="Calibri"/>
                <a:ea typeface="Calibri"/>
                <a:cs typeface="Calibri"/>
                <a:sym typeface="Calibri"/>
              </a:rPr>
              <a:t>4. Produkcja przemysłowa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Wyzwania:</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Wysoka energochłonność procesów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Emisje i odpady produkcyjne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Rosnące wymogi środowiskowe w łańcuchach dostaw</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pl-PL" sz="1200" b="1" i="0" u="none" strike="noStrike" cap="none">
                <a:solidFill>
                  <a:schemeClr val="dk1"/>
                </a:solidFill>
                <a:latin typeface="Calibri"/>
                <a:ea typeface="Calibri"/>
                <a:cs typeface="Calibri"/>
                <a:sym typeface="Calibri"/>
              </a:rPr>
              <a:t>Ekoinnowacje: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Czystsze procesy produkcyjne</a:t>
            </a:r>
            <a:r>
              <a:rPr lang="pl-PL" sz="1200" b="0" i="0" u="none" strike="noStrike" cap="none">
                <a:solidFill>
                  <a:schemeClr val="dk1"/>
                </a:solidFill>
                <a:latin typeface="Calibri"/>
                <a:ea typeface="Calibri"/>
                <a:cs typeface="Calibri"/>
                <a:sym typeface="Calibri"/>
              </a:rPr>
              <a:t> (efektywność energetyczna, optymalizacja zasobów)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Ekoprojektowanie produktów</a:t>
            </a:r>
            <a:r>
              <a:rPr lang="pl-PL" sz="1200" b="0" i="0" u="none" strike="noStrike" cap="none">
                <a:solidFill>
                  <a:schemeClr val="dk1"/>
                </a:solidFill>
                <a:latin typeface="Calibri"/>
                <a:ea typeface="Calibri"/>
                <a:cs typeface="Calibri"/>
                <a:sym typeface="Calibri"/>
              </a:rPr>
              <a:t> z myślą o recyklingu lub remanufacturingu</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Technologie pozwalające na ponowne użycie wody i surowców</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Arial"/>
              <a:buChar char="●"/>
            </a:pPr>
            <a:r>
              <a:rPr lang="pl-PL" sz="1200" b="1" i="0" u="none" strike="noStrike" cap="none">
                <a:solidFill>
                  <a:schemeClr val="dk1"/>
                </a:solidFill>
                <a:latin typeface="Calibri"/>
                <a:ea typeface="Calibri"/>
                <a:cs typeface="Calibri"/>
                <a:sym typeface="Calibri"/>
              </a:rPr>
              <a:t>Digitalizacja produkcji</a:t>
            </a:r>
            <a:r>
              <a:rPr lang="pl-PL" sz="1200" b="0" i="0" u="none" strike="noStrike" cap="none">
                <a:solidFill>
                  <a:schemeClr val="dk1"/>
                </a:solidFill>
                <a:latin typeface="Calibri"/>
                <a:ea typeface="Calibri"/>
                <a:cs typeface="Calibri"/>
                <a:sym typeface="Calibri"/>
              </a:rPr>
              <a:t>: monitoring, optymalizacja w czasie rzeczywistym</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Wdrażanie standardów środowiskowych (np. ISO 14001, EMAS)</a:t>
            </a:r>
            <a:endParaRPr sz="1400" b="1" i="0" u="none" strike="noStrike" cap="none">
              <a:solidFill>
                <a:schemeClr val="dk1"/>
              </a:solidFill>
              <a:latin typeface="Calibri"/>
              <a:ea typeface="Calibri"/>
              <a:cs typeface="Calibri"/>
              <a:sym typeface="Calibri"/>
            </a:endParaRPr>
          </a:p>
        </p:txBody>
      </p:sp>
      <p:sp>
        <p:nvSpPr>
          <p:cNvPr id="613" name="Google Shape;613;g3a690705c04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33</a:t>
            </a:fld>
            <a:endParaRPr/>
          </a:p>
        </p:txBody>
      </p:sp>
      <p:sp>
        <p:nvSpPr>
          <p:cNvPr id="614" name="Google Shape;614;g3a690705c04_0_62"/>
          <p:cNvSpPr txBox="1">
            <a:spLocks noGrp="1"/>
          </p:cNvSpPr>
          <p:nvPr>
            <p:ph type="title"/>
          </p:nvPr>
        </p:nvSpPr>
        <p:spPr>
          <a:xfrm>
            <a:off x="838200" y="37274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sektory i wyzwania 2/2</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619"/>
        <p:cNvGrpSpPr/>
        <p:nvPr/>
      </p:nvGrpSpPr>
      <p:grpSpPr>
        <a:xfrm>
          <a:off x="0" y="0"/>
          <a:ext cx="0" cy="0"/>
          <a:chOff x="0" y="0"/>
          <a:chExt cx="0" cy="0"/>
        </a:xfrm>
      </p:grpSpPr>
      <p:sp>
        <p:nvSpPr>
          <p:cNvPr id="620" name="Google Shape;620;g3a690705c04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Ranking eko innowacji</a:t>
            </a:r>
            <a:endParaRPr/>
          </a:p>
        </p:txBody>
      </p:sp>
      <p:sp>
        <p:nvSpPr>
          <p:cNvPr id="621" name="Google Shape;621;g3a690705c04_0_3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622" name="Google Shape;622;g3a690705c04_0_311" descr="Wykres słupkowy przedstawiający ranking krajów europejskich według wskaźnika ECO-Innovation za 2022 rok, podzielony na trzy grupy: liderów (niebieskie słupki), średnich wykonawców (czerwone) oraz grupę doganiającą (pomarańczowe). Najwyższe wartości osiągają Austria, Dania, Finlandia i Luksemburg, wskazując na ich silną pozycję w innowacjach ekologicznych, podczas gdy Polska i inne kraje z grupy doganiającej mają niższe wyniki."/>
          <p:cNvPicPr preferRelativeResize="0"/>
          <p:nvPr/>
        </p:nvPicPr>
        <p:blipFill rotWithShape="1">
          <a:blip r:embed="rId3">
            <a:alphaModFix/>
          </a:blip>
          <a:srcRect/>
          <a:stretch/>
        </p:blipFill>
        <p:spPr>
          <a:xfrm>
            <a:off x="6585575" y="453862"/>
            <a:ext cx="5037669" cy="5877274"/>
          </a:xfrm>
          <a:prstGeom prst="rect">
            <a:avLst/>
          </a:prstGeom>
          <a:noFill/>
          <a:ln>
            <a:noFill/>
          </a:ln>
        </p:spPr>
      </p:pic>
      <p:sp>
        <p:nvSpPr>
          <p:cNvPr id="623" name="Google Shape;623;g3a690705c04_0_311"/>
          <p:cNvSpPr txBox="1"/>
          <p:nvPr/>
        </p:nvSpPr>
        <p:spPr>
          <a:xfrm>
            <a:off x="838200" y="6242400"/>
            <a:ext cx="5097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https://green-forum.ec.europa.eu/eco-innovation_en</a:t>
            </a:r>
            <a:endParaRPr sz="1100" b="0" i="0" u="none" strike="noStrike" cap="none">
              <a:solidFill>
                <a:srgbClr val="000000"/>
              </a:solidFill>
              <a:latin typeface="Calibri"/>
              <a:ea typeface="Calibri"/>
              <a:cs typeface="Calibri"/>
              <a:sym typeface="Calibri"/>
            </a:endParaRPr>
          </a:p>
        </p:txBody>
      </p:sp>
      <p:sp>
        <p:nvSpPr>
          <p:cNvPr id="624" name="Google Shape;624;g3a690705c04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3a64f3675dc_0_2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Kluczowe dokumenty strategiczne UE</a:t>
            </a:r>
            <a:endParaRPr dirty="0"/>
          </a:p>
        </p:txBody>
      </p:sp>
      <p:sp>
        <p:nvSpPr>
          <p:cNvPr id="631" name="Google Shape;631;g3a64f3675dc_0_292"/>
          <p:cNvSpPr txBox="1">
            <a:spLocks noGrp="1"/>
          </p:cNvSpPr>
          <p:nvPr>
            <p:ph type="body" idx="1"/>
          </p:nvPr>
        </p:nvSpPr>
        <p:spPr>
          <a:xfrm>
            <a:off x="838200" y="2176546"/>
            <a:ext cx="10515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0"/>
              </a:spcBef>
              <a:spcAft>
                <a:spcPts val="0"/>
              </a:spcAft>
              <a:buSzPts val="1800"/>
              <a:buChar char="•"/>
            </a:pPr>
            <a:r>
              <a:rPr lang="pl-PL"/>
              <a:t>Zielony Ład UE,</a:t>
            </a:r>
            <a:endParaRPr/>
          </a:p>
          <a:p>
            <a:pPr marL="457200" lvl="0" indent="-342900" algn="l" rtl="0">
              <a:lnSpc>
                <a:spcPct val="115000"/>
              </a:lnSpc>
              <a:spcBef>
                <a:spcPts val="0"/>
              </a:spcBef>
              <a:spcAft>
                <a:spcPts val="0"/>
              </a:spcAft>
              <a:buSzPts val="1800"/>
              <a:buChar char="•"/>
            </a:pPr>
            <a:r>
              <a:rPr lang="pl-PL"/>
              <a:t>Circular Economy Action Plan -&gt; Circular Economy Act</a:t>
            </a:r>
            <a:endParaRPr/>
          </a:p>
          <a:p>
            <a:pPr marL="457200" lvl="0" indent="-342900" algn="l" rtl="0">
              <a:lnSpc>
                <a:spcPct val="115000"/>
              </a:lnSpc>
              <a:spcBef>
                <a:spcPts val="0"/>
              </a:spcBef>
              <a:spcAft>
                <a:spcPts val="0"/>
              </a:spcAft>
              <a:buSzPts val="1800"/>
              <a:buChar char="•"/>
            </a:pPr>
            <a:r>
              <a:rPr lang="pl-PL"/>
              <a:t>Taksonomia UE </a:t>
            </a:r>
            <a:endParaRPr/>
          </a:p>
          <a:p>
            <a:pPr marL="457200" lvl="0" indent="-342900" algn="l" rtl="0">
              <a:lnSpc>
                <a:spcPct val="115000"/>
              </a:lnSpc>
              <a:spcBef>
                <a:spcPts val="0"/>
              </a:spcBef>
              <a:spcAft>
                <a:spcPts val="0"/>
              </a:spcAft>
              <a:buSzPts val="1800"/>
              <a:buChar char="•"/>
            </a:pPr>
            <a:r>
              <a:rPr lang="pl-PL"/>
              <a:t>ESPR</a:t>
            </a:r>
            <a:endParaRPr/>
          </a:p>
          <a:p>
            <a:pPr marL="457200" lvl="0" indent="-342900" algn="l" rtl="0">
              <a:lnSpc>
                <a:spcPct val="115000"/>
              </a:lnSpc>
              <a:spcBef>
                <a:spcPts val="0"/>
              </a:spcBef>
              <a:spcAft>
                <a:spcPts val="0"/>
              </a:spcAft>
              <a:buSzPts val="1800"/>
              <a:buChar char="•"/>
            </a:pPr>
            <a:r>
              <a:rPr lang="pl-PL"/>
              <a:t>PPWR (Packaging &amp; Packaging Waste Regulation).</a:t>
            </a:r>
            <a:endParaRPr/>
          </a:p>
          <a:p>
            <a:pPr marL="0" lvl="0" indent="0" algn="l" rtl="0">
              <a:lnSpc>
                <a:spcPct val="90000"/>
              </a:lnSpc>
              <a:spcBef>
                <a:spcPts val="1200"/>
              </a:spcBef>
              <a:spcAft>
                <a:spcPts val="0"/>
              </a:spcAft>
              <a:buSzPts val="1800"/>
              <a:buNone/>
            </a:pPr>
            <a:endParaRPr/>
          </a:p>
        </p:txBody>
      </p:sp>
      <p:sp>
        <p:nvSpPr>
          <p:cNvPr id="632" name="Google Shape;632;g3a64f3675dc_0_2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35</a:t>
            </a:fld>
            <a:endParaRPr/>
          </a:p>
        </p:txBody>
      </p:sp>
      <p:sp>
        <p:nvSpPr>
          <p:cNvPr id="633" name="Google Shape;633;g3a64f3675dc_0_292"/>
          <p:cNvSpPr txBox="1"/>
          <p:nvPr/>
        </p:nvSpPr>
        <p:spPr>
          <a:xfrm>
            <a:off x="848325" y="1517409"/>
            <a:ext cx="9625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chemeClr val="dk1"/>
                </a:solidFill>
                <a:latin typeface="Calibri"/>
                <a:ea typeface="Calibri"/>
                <a:cs typeface="Calibri"/>
                <a:sym typeface="Calibri"/>
              </a:rPr>
              <a:t>Wyznaczające zapotrzebowanie na ekoinnowacje</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3a64f3675dc_0_3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Zielony Ład - założenia</a:t>
            </a:r>
            <a:endParaRPr sz="4200"/>
          </a:p>
        </p:txBody>
      </p:sp>
      <p:sp>
        <p:nvSpPr>
          <p:cNvPr id="640" name="Google Shape;640;g3a64f3675dc_0_306"/>
          <p:cNvSpPr txBox="1">
            <a:spLocks noGrp="1"/>
          </p:cNvSpPr>
          <p:nvPr>
            <p:ph type="body" idx="1"/>
          </p:nvPr>
        </p:nvSpPr>
        <p:spPr>
          <a:xfrm>
            <a:off x="865500" y="1526150"/>
            <a:ext cx="75489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a:solidFill>
                  <a:schemeClr val="hlink"/>
                </a:solidFill>
                <a:highlight>
                  <a:schemeClr val="lt1"/>
                </a:highlight>
                <a:uFill>
                  <a:noFill/>
                </a:uFill>
                <a:hlinkClick r:id="rId3"/>
              </a:rPr>
              <a:t>Europejski Zielony Ład</a:t>
            </a:r>
            <a:r>
              <a:rPr lang="pl-PL" sz="1800" b="1">
                <a:highlight>
                  <a:schemeClr val="lt1"/>
                </a:highlight>
              </a:rPr>
              <a:t> to ambitna strategia Unii Europejskiej, będąca odpowiedzią na problemy wynikające ze zmian klimatycznych i degradacji środowiska naturalnego. </a:t>
            </a:r>
            <a:br>
              <a:rPr lang="pl-PL" sz="1800">
                <a:highlight>
                  <a:schemeClr val="lt1"/>
                </a:highlight>
              </a:rPr>
            </a:br>
            <a:endParaRPr sz="1800">
              <a:highlight>
                <a:schemeClr val="lt1"/>
              </a:highlight>
            </a:endParaRPr>
          </a:p>
          <a:p>
            <a:pPr marL="0" lvl="0" indent="0" algn="l" rtl="0">
              <a:lnSpc>
                <a:spcPct val="100000"/>
              </a:lnSpc>
              <a:spcBef>
                <a:spcPts val="0"/>
              </a:spcBef>
              <a:spcAft>
                <a:spcPts val="0"/>
              </a:spcAft>
              <a:buClr>
                <a:schemeClr val="dk1"/>
              </a:buClr>
              <a:buSzPts val="700"/>
              <a:buFont typeface="Arial"/>
              <a:buNone/>
            </a:pPr>
            <a:r>
              <a:rPr lang="pl-PL" sz="1800"/>
              <a:t>To nowa strategia UE zmierzająca do przekształcenia Europy w </a:t>
            </a:r>
            <a:r>
              <a:rPr lang="pl-PL" sz="1800" b="1"/>
              <a:t>kontynent neutralny dla klimatu (pionier zmian).</a:t>
            </a:r>
            <a:endParaRPr sz="1800" b="1"/>
          </a:p>
          <a:p>
            <a:pPr marL="0" lvl="0" indent="0" algn="l" rtl="0">
              <a:lnSpc>
                <a:spcPct val="100000"/>
              </a:lnSpc>
              <a:spcBef>
                <a:spcPts val="0"/>
              </a:spcBef>
              <a:spcAft>
                <a:spcPts val="0"/>
              </a:spcAft>
              <a:buClr>
                <a:schemeClr val="dk1"/>
              </a:buClr>
              <a:buSzPts val="900"/>
              <a:buFont typeface="Arial"/>
              <a:buNone/>
            </a:pPr>
            <a:endParaRPr sz="180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b="1">
                <a:highlight>
                  <a:schemeClr val="lt1"/>
                </a:highlight>
              </a:rPr>
              <a:t>Strategia ta zakłada szereg działań, mających przynieść korzyści obywatelom Europy i przyszłym pokoleniom. </a:t>
            </a:r>
            <a:br>
              <a:rPr lang="pl-PL" sz="1800" b="1">
                <a:highlight>
                  <a:schemeClr val="lt1"/>
                </a:highlight>
              </a:rPr>
            </a:br>
            <a:endParaRPr sz="1800" b="1">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a:highlight>
                  <a:schemeClr val="lt1"/>
                </a:highlight>
              </a:rPr>
              <a:t>Zakłada zmiany polityk oraz inicjatyw UE w celu wspierania ograniczenia emisji gazów cieplarnianych, w szczególności w zakresie polityki klimatycznej, środowiskowej, energetycznej, transportowej, przemysłowej, rolnej oraz w dziedzinie zrównoważonego finansowania.</a:t>
            </a:r>
            <a:endParaRPr sz="1800"/>
          </a:p>
          <a:p>
            <a:pPr marL="0" lvl="0" indent="0" algn="l" rtl="0">
              <a:lnSpc>
                <a:spcPct val="90000"/>
              </a:lnSpc>
              <a:spcBef>
                <a:spcPts val="1000"/>
              </a:spcBef>
              <a:spcAft>
                <a:spcPts val="0"/>
              </a:spcAft>
              <a:buSzPts val="1800"/>
              <a:buNone/>
            </a:pPr>
            <a:endParaRPr sz="1800"/>
          </a:p>
        </p:txBody>
      </p:sp>
      <p:pic>
        <p:nvPicPr>
          <p:cNvPr id="641" name="Google Shape;641;g3a64f3675dc_0_306">
            <a:extLst>
              <a:ext uri="{C183D7F6-B498-43B3-948B-1728B52AA6E4}">
                <adec:decorative xmlns:adec="http://schemas.microsoft.com/office/drawing/2017/decorative" val="1"/>
              </a:ext>
            </a:extLst>
          </p:cNvPr>
          <p:cNvPicPr preferRelativeResize="0"/>
          <p:nvPr/>
        </p:nvPicPr>
        <p:blipFill rotWithShape="1">
          <a:blip r:embed="rId4">
            <a:alphaModFix/>
          </a:blip>
          <a:srcRect l="47742"/>
          <a:stretch/>
        </p:blipFill>
        <p:spPr>
          <a:xfrm>
            <a:off x="8414400" y="3525375"/>
            <a:ext cx="3703951" cy="2048197"/>
          </a:xfrm>
          <a:prstGeom prst="rect">
            <a:avLst/>
          </a:prstGeom>
          <a:noFill/>
          <a:ln>
            <a:noFill/>
          </a:ln>
        </p:spPr>
      </p:pic>
      <p:pic>
        <p:nvPicPr>
          <p:cNvPr id="642" name="Google Shape;642;g3a64f3675dc_0_306">
            <a:extLst>
              <a:ext uri="{C183D7F6-B498-43B3-948B-1728B52AA6E4}">
                <adec:decorative xmlns:adec="http://schemas.microsoft.com/office/drawing/2017/decorative" val="1"/>
              </a:ext>
            </a:extLst>
          </p:cNvPr>
          <p:cNvPicPr preferRelativeResize="0"/>
          <p:nvPr/>
        </p:nvPicPr>
        <p:blipFill rotWithShape="1">
          <a:blip r:embed="rId5">
            <a:alphaModFix/>
          </a:blip>
          <a:srcRect l="822"/>
          <a:stretch/>
        </p:blipFill>
        <p:spPr>
          <a:xfrm>
            <a:off x="907975" y="5588625"/>
            <a:ext cx="5789324" cy="1136450"/>
          </a:xfrm>
          <a:prstGeom prst="rect">
            <a:avLst/>
          </a:prstGeom>
          <a:noFill/>
          <a:ln>
            <a:noFill/>
          </a:ln>
        </p:spPr>
      </p:pic>
      <p:pic>
        <p:nvPicPr>
          <p:cNvPr id="643" name="Google Shape;643;g3a64f3675dc_0_306">
            <a:extLst>
              <a:ext uri="{C183D7F6-B498-43B3-948B-1728B52AA6E4}">
                <adec:decorative xmlns:adec="http://schemas.microsoft.com/office/drawing/2017/decorative" val="1"/>
              </a:ext>
            </a:extLst>
          </p:cNvPr>
          <p:cNvPicPr preferRelativeResize="0"/>
          <p:nvPr/>
        </p:nvPicPr>
        <p:blipFill rotWithShape="1">
          <a:blip r:embed="rId4">
            <a:alphaModFix/>
          </a:blip>
          <a:srcRect r="51385"/>
          <a:stretch/>
        </p:blipFill>
        <p:spPr>
          <a:xfrm>
            <a:off x="8200500" y="1323700"/>
            <a:ext cx="3703951" cy="2201675"/>
          </a:xfrm>
          <a:prstGeom prst="rect">
            <a:avLst/>
          </a:prstGeom>
          <a:noFill/>
          <a:ln>
            <a:noFill/>
          </a:ln>
        </p:spPr>
      </p:pic>
      <p:sp>
        <p:nvSpPr>
          <p:cNvPr id="644" name="Google Shape;644;g3a64f3675dc_0_306"/>
          <p:cNvSpPr txBox="1"/>
          <p:nvPr/>
        </p:nvSpPr>
        <p:spPr>
          <a:xfrm>
            <a:off x="8714750" y="5999525"/>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https://przemyslprzyszlosci.gov.pl/uploads/2021/11/Przewodnik.pdf</a:t>
            </a:r>
            <a:endParaRPr sz="1200" b="0" i="0" u="none" strike="noStrike" cap="none">
              <a:solidFill>
                <a:schemeClr val="dk1"/>
              </a:solidFill>
              <a:latin typeface="Calibri"/>
              <a:ea typeface="Calibri"/>
              <a:cs typeface="Calibri"/>
              <a:sym typeface="Calibri"/>
            </a:endParaRPr>
          </a:p>
        </p:txBody>
      </p:sp>
      <p:sp>
        <p:nvSpPr>
          <p:cNvPr id="645" name="Google Shape;645;g3a64f3675dc_0_3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650"/>
        <p:cNvGrpSpPr/>
        <p:nvPr/>
      </p:nvGrpSpPr>
      <p:grpSpPr>
        <a:xfrm>
          <a:off x="0" y="0"/>
          <a:ext cx="0" cy="0"/>
          <a:chOff x="0" y="0"/>
          <a:chExt cx="0" cy="0"/>
        </a:xfrm>
      </p:grpSpPr>
      <p:sp>
        <p:nvSpPr>
          <p:cNvPr id="651" name="Google Shape;651;g3a64f3675dc_0_5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Cele Zielonego Ładu</a:t>
            </a:r>
            <a:endParaRPr/>
          </a:p>
        </p:txBody>
      </p:sp>
      <p:sp>
        <p:nvSpPr>
          <p:cNvPr id="652" name="Google Shape;652;g3a64f3675dc_0_564"/>
          <p:cNvSpPr txBox="1">
            <a:spLocks noGrp="1"/>
          </p:cNvSpPr>
          <p:nvPr>
            <p:ph type="body" idx="1"/>
          </p:nvPr>
        </p:nvSpPr>
        <p:spPr>
          <a:xfrm>
            <a:off x="838200" y="1825625"/>
            <a:ext cx="10135200" cy="1467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1600" i="1"/>
              <a:t>Europejski Zielony Ład ma na celu stworzenie czystszej, zdrowszej i neutralnej dla klimatu Europy poprzez transformację sposobu, w jaki produkujemy i konsumujemy.</a:t>
            </a:r>
            <a:endParaRPr sz="3750" b="1">
              <a:solidFill>
                <a:srgbClr val="3E4951"/>
              </a:solidFill>
            </a:endParaRPr>
          </a:p>
        </p:txBody>
      </p:sp>
      <p:sp>
        <p:nvSpPr>
          <p:cNvPr id="653" name="Google Shape;653;g3a64f3675dc_0_564"/>
          <p:cNvSpPr txBox="1">
            <a:spLocks noGrp="1"/>
          </p:cNvSpPr>
          <p:nvPr>
            <p:ph type="body" idx="1"/>
          </p:nvPr>
        </p:nvSpPr>
        <p:spPr>
          <a:xfrm>
            <a:off x="764700" y="2900050"/>
            <a:ext cx="32364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pl-PL" sz="1300" b="1" dirty="0">
                <a:solidFill>
                  <a:schemeClr val="lt1"/>
                </a:solidFill>
              </a:rPr>
              <a:t>Neutralność klimatyczna</a:t>
            </a:r>
            <a:endParaRPr sz="1300" b="1" dirty="0">
              <a:solidFill>
                <a:schemeClr val="lt1"/>
              </a:solidFill>
            </a:endParaRPr>
          </a:p>
          <a:p>
            <a:pPr marL="0" lvl="0" indent="0" algn="l" rtl="0">
              <a:lnSpc>
                <a:spcPct val="115000"/>
              </a:lnSpc>
              <a:spcBef>
                <a:spcPts val="1200"/>
              </a:spcBef>
              <a:spcAft>
                <a:spcPts val="0"/>
              </a:spcAft>
              <a:buClr>
                <a:schemeClr val="dk1"/>
              </a:buClr>
              <a:buSzPts val="1100"/>
              <a:buFont typeface="Arial"/>
              <a:buNone/>
            </a:pPr>
            <a:r>
              <a:rPr lang="pl-PL" sz="1100" dirty="0">
                <a:solidFill>
                  <a:schemeClr val="lt1"/>
                </a:solidFill>
              </a:rPr>
              <a:t>Głęboka redukcja emisji gazów cieplarnianych, aby UE stała się pierwszym na świecie regionem neutralnym dla klimatu (2050).</a:t>
            </a: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a:p>
            <a:pPr marL="0" lvl="0" indent="0" algn="l" rtl="0">
              <a:lnSpc>
                <a:spcPct val="115000"/>
              </a:lnSpc>
              <a:spcBef>
                <a:spcPts val="1200"/>
              </a:spcBef>
              <a:spcAft>
                <a:spcPts val="0"/>
              </a:spcAft>
              <a:buClr>
                <a:schemeClr val="dk1"/>
              </a:buClr>
              <a:buSzPts val="1100"/>
              <a:buFont typeface="Arial"/>
              <a:buNone/>
            </a:pPr>
            <a:endParaRPr sz="1100" dirty="0">
              <a:solidFill>
                <a:schemeClr val="lt1"/>
              </a:solidFill>
            </a:endParaRPr>
          </a:p>
        </p:txBody>
      </p:sp>
      <p:sp>
        <p:nvSpPr>
          <p:cNvPr id="654" name="Google Shape;654;g3a64f3675dc_0_564"/>
          <p:cNvSpPr txBox="1"/>
          <p:nvPr/>
        </p:nvSpPr>
        <p:spPr>
          <a:xfrm>
            <a:off x="4292775" y="2861405"/>
            <a:ext cx="3152700" cy="1680686"/>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dirty="0">
                <a:solidFill>
                  <a:schemeClr val="lt1"/>
                </a:solidFill>
                <a:latin typeface="Calibri"/>
                <a:ea typeface="Calibri"/>
                <a:cs typeface="Calibri"/>
                <a:sym typeface="Calibri"/>
              </a:rPr>
              <a:t>Gospodarka o obiegu zamkniętym</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dirty="0">
                <a:solidFill>
                  <a:schemeClr val="lt1"/>
                </a:solidFill>
                <a:latin typeface="Calibri"/>
                <a:ea typeface="Calibri"/>
                <a:cs typeface="Calibri"/>
                <a:sym typeface="Calibri"/>
              </a:rPr>
              <a:t>Nowy model gospodarczy, w którym produkty są ponownie używane, naprawiane i poddawane recyklingowi, co ogranicza ilość odpadów i pozwala oszczędzać zasoby.</a:t>
            </a:r>
            <a:endParaRPr sz="1100" b="0" i="0" u="none" strike="noStrike" cap="none" dirty="0">
              <a:solidFill>
                <a:schemeClr val="lt1"/>
              </a:solidFill>
              <a:latin typeface="Calibri"/>
              <a:ea typeface="Calibri"/>
              <a:cs typeface="Calibri"/>
              <a:sym typeface="Calibri"/>
            </a:endParaRPr>
          </a:p>
        </p:txBody>
      </p:sp>
      <p:sp>
        <p:nvSpPr>
          <p:cNvPr id="655" name="Google Shape;655;g3a64f3675dc_0_564"/>
          <p:cNvSpPr txBox="1"/>
          <p:nvPr/>
        </p:nvSpPr>
        <p:spPr>
          <a:xfrm>
            <a:off x="7737150" y="2900050"/>
            <a:ext cx="32364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dirty="0">
                <a:solidFill>
                  <a:schemeClr val="lt1"/>
                </a:solidFill>
                <a:latin typeface="Calibri"/>
                <a:ea typeface="Calibri"/>
                <a:cs typeface="Calibri"/>
                <a:sym typeface="Calibri"/>
              </a:rPr>
              <a:t>Przemysł czystszy i bardziej zrównoważony</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dirty="0">
                <a:solidFill>
                  <a:schemeClr val="lt1"/>
                </a:solidFill>
                <a:latin typeface="Calibri"/>
                <a:ea typeface="Calibri"/>
                <a:cs typeface="Calibri"/>
                <a:sym typeface="Calibri"/>
              </a:rPr>
              <a:t>Wspieranie czystych, zrównoważonych i energooszczędnych gałęzi przemysłu, które mogą skutecznie konkurować na rynku unijnym i globalnym.</a:t>
            </a:r>
            <a:br>
              <a:rPr lang="pl-PL" sz="1100" b="0" i="0" u="none" strike="noStrike" cap="none" dirty="0">
                <a:solidFill>
                  <a:schemeClr val="lt1"/>
                </a:solidFill>
                <a:latin typeface="Calibri"/>
                <a:ea typeface="Calibri"/>
                <a:cs typeface="Calibri"/>
                <a:sym typeface="Calibri"/>
              </a:rPr>
            </a:br>
            <a:endParaRPr sz="1100" b="0" i="0" u="none" strike="noStrike" cap="none" dirty="0">
              <a:solidFill>
                <a:schemeClr val="lt1"/>
              </a:solidFill>
              <a:latin typeface="Calibri"/>
              <a:ea typeface="Calibri"/>
              <a:cs typeface="Calibri"/>
              <a:sym typeface="Calibri"/>
            </a:endParaRPr>
          </a:p>
        </p:txBody>
      </p:sp>
      <p:sp>
        <p:nvSpPr>
          <p:cNvPr id="656" name="Google Shape;656;g3a64f3675dc_0_564"/>
          <p:cNvSpPr txBox="1">
            <a:spLocks noGrp="1"/>
          </p:cNvSpPr>
          <p:nvPr>
            <p:ph type="body" idx="1"/>
          </p:nvPr>
        </p:nvSpPr>
        <p:spPr>
          <a:xfrm>
            <a:off x="764700" y="4580550"/>
            <a:ext cx="3236400" cy="13257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115000"/>
              </a:lnSpc>
              <a:spcBef>
                <a:spcPts val="1400"/>
              </a:spcBef>
              <a:spcAft>
                <a:spcPts val="0"/>
              </a:spcAft>
              <a:buClr>
                <a:schemeClr val="dk1"/>
              </a:buClr>
              <a:buSzPts val="1100"/>
              <a:buFont typeface="Arial"/>
              <a:buNone/>
            </a:pPr>
            <a:r>
              <a:rPr lang="pl-PL" sz="1300" b="1" dirty="0">
                <a:solidFill>
                  <a:schemeClr val="lt1"/>
                </a:solidFill>
              </a:rPr>
              <a:t>Zdrowsze środowisko</a:t>
            </a:r>
            <a:endParaRPr sz="1300" b="1" dirty="0">
              <a:solidFill>
                <a:schemeClr val="lt1"/>
              </a:solidFill>
            </a:endParaRPr>
          </a:p>
          <a:p>
            <a:pPr marL="0" lvl="0" indent="0" algn="l" rtl="0">
              <a:lnSpc>
                <a:spcPct val="115000"/>
              </a:lnSpc>
              <a:spcBef>
                <a:spcPts val="1200"/>
              </a:spcBef>
              <a:spcAft>
                <a:spcPts val="0"/>
              </a:spcAft>
              <a:buClr>
                <a:schemeClr val="dk1"/>
              </a:buClr>
              <a:buSzPts val="1100"/>
              <a:buFont typeface="Arial"/>
              <a:buNone/>
            </a:pPr>
            <a:r>
              <a:rPr lang="pl-PL" sz="1100" dirty="0">
                <a:solidFill>
                  <a:schemeClr val="lt1"/>
                </a:solidFill>
              </a:rPr>
              <a:t>Plan przywracania przyrody i dążenia do zerowego poziomu zanieczyszczeń, aby zapewnić zdrowe środowisko przyszłym pokoleniom.</a:t>
            </a:r>
            <a:endParaRPr sz="1300" b="1" dirty="0">
              <a:solidFill>
                <a:schemeClr val="lt1"/>
              </a:solidFill>
            </a:endParaRPr>
          </a:p>
        </p:txBody>
      </p:sp>
      <p:sp>
        <p:nvSpPr>
          <p:cNvPr id="657" name="Google Shape;657;g3a64f3675dc_0_564"/>
          <p:cNvSpPr txBox="1"/>
          <p:nvPr/>
        </p:nvSpPr>
        <p:spPr>
          <a:xfrm>
            <a:off x="4292775" y="4580550"/>
            <a:ext cx="3152700" cy="13530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pl-PL" sz="1300" b="1" i="0" u="none" strike="noStrike" cap="none" dirty="0">
                <a:solidFill>
                  <a:schemeClr val="lt1"/>
                </a:solidFill>
                <a:latin typeface="Calibri"/>
                <a:ea typeface="Calibri"/>
                <a:cs typeface="Calibri"/>
                <a:sym typeface="Calibri"/>
              </a:rPr>
              <a:t>Bardziej zrównoważone rolnictwo</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100" b="0" i="0" u="none" strike="noStrike" cap="none" dirty="0">
                <a:solidFill>
                  <a:schemeClr val="lt1"/>
                </a:solidFill>
                <a:latin typeface="Calibri"/>
                <a:ea typeface="Calibri"/>
                <a:cs typeface="Calibri"/>
                <a:sym typeface="Calibri"/>
              </a:rPr>
              <a:t>Zielone praktyki rolnicze chroniące środowisko, a jednocześnie zapewniające zdrową i przystępną cenowo żywność.</a:t>
            </a:r>
            <a:br>
              <a:rPr lang="pl-PL" sz="1100" b="0" i="0" u="none" strike="noStrike" cap="none" dirty="0">
                <a:solidFill>
                  <a:schemeClr val="lt1"/>
                </a:solidFill>
                <a:latin typeface="Calibri"/>
                <a:ea typeface="Calibri"/>
                <a:cs typeface="Calibri"/>
                <a:sym typeface="Calibri"/>
              </a:rPr>
            </a:br>
            <a:endParaRPr sz="1300" b="1" i="0" u="none" strike="noStrike" cap="none" dirty="0">
              <a:solidFill>
                <a:schemeClr val="lt1"/>
              </a:solidFill>
              <a:latin typeface="Calibri"/>
              <a:ea typeface="Calibri"/>
              <a:cs typeface="Calibri"/>
              <a:sym typeface="Calibri"/>
            </a:endParaRPr>
          </a:p>
        </p:txBody>
      </p:sp>
      <p:sp>
        <p:nvSpPr>
          <p:cNvPr id="658" name="Google Shape;658;g3a64f3675dc_0_564"/>
          <p:cNvSpPr txBox="1"/>
          <p:nvPr/>
        </p:nvSpPr>
        <p:spPr>
          <a:xfrm>
            <a:off x="7773526" y="4580550"/>
            <a:ext cx="3199800" cy="13221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pl-PL" sz="1300" b="1" i="0" u="none" strike="noStrike" cap="none" dirty="0">
                <a:solidFill>
                  <a:schemeClr val="lt1"/>
                </a:solidFill>
                <a:latin typeface="Calibri"/>
                <a:ea typeface="Calibri"/>
                <a:cs typeface="Calibri"/>
                <a:sym typeface="Calibri"/>
              </a:rPr>
              <a:t>Sprawiedliwość klimatyczna i równość</a:t>
            </a:r>
            <a:endParaRPr sz="1300" b="1" i="0" u="none" strike="noStrike" cap="none" dirty="0">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100" b="0" i="0" u="none" strike="noStrike" cap="none" dirty="0">
                <a:solidFill>
                  <a:schemeClr val="lt1"/>
                </a:solidFill>
                <a:latin typeface="Calibri"/>
                <a:ea typeface="Calibri"/>
                <a:cs typeface="Calibri"/>
                <a:sym typeface="Calibri"/>
              </a:rPr>
              <a:t>Plan zapewnienia, aby transformacja była sprawiedliwa i </a:t>
            </a:r>
            <a:r>
              <a:rPr lang="pl-PL" sz="1100" b="0" i="0" u="none" strike="noStrike" cap="none" dirty="0" err="1">
                <a:solidFill>
                  <a:schemeClr val="lt1"/>
                </a:solidFill>
                <a:latin typeface="Calibri"/>
                <a:ea typeface="Calibri"/>
                <a:cs typeface="Calibri"/>
                <a:sym typeface="Calibri"/>
              </a:rPr>
              <a:t>inkluzywna</a:t>
            </a:r>
            <a:r>
              <a:rPr lang="pl-PL" sz="1100" b="0" i="0" u="none" strike="noStrike" cap="none" dirty="0">
                <a:solidFill>
                  <a:schemeClr val="lt1"/>
                </a:solidFill>
                <a:latin typeface="Calibri"/>
                <a:ea typeface="Calibri"/>
                <a:cs typeface="Calibri"/>
                <a:sym typeface="Calibri"/>
              </a:rPr>
              <a:t>, wspierająca osoby i regiony najbardziej dotknięte zmianami — tak, aby nikt nie został pozostawiony w tyle.</a:t>
            </a:r>
            <a:endParaRPr sz="1300" b="1" i="0" u="none" strike="noStrike" cap="none" dirty="0">
              <a:solidFill>
                <a:schemeClr val="lt1"/>
              </a:solidFill>
              <a:latin typeface="Calibri"/>
              <a:ea typeface="Calibri"/>
              <a:cs typeface="Calibri"/>
              <a:sym typeface="Calibri"/>
            </a:endParaRPr>
          </a:p>
        </p:txBody>
      </p:sp>
      <p:sp>
        <p:nvSpPr>
          <p:cNvPr id="659" name="Google Shape;659;g3a64f3675dc_0_564"/>
          <p:cNvSpPr txBox="1"/>
          <p:nvPr/>
        </p:nvSpPr>
        <p:spPr>
          <a:xfrm>
            <a:off x="764775" y="6179350"/>
            <a:ext cx="6680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100" b="0" i="0" u="none" strike="noStrike" cap="none">
                <a:solidFill>
                  <a:srgbClr val="000000"/>
                </a:solidFill>
                <a:latin typeface="Calibri"/>
                <a:ea typeface="Calibri"/>
                <a:cs typeface="Calibri"/>
                <a:sym typeface="Calibri"/>
              </a:rPr>
              <a:t>https://www.consilium.europa.eu/en/policies/european-green-deal/</a:t>
            </a:r>
            <a:endParaRPr sz="1100" b="0" i="0" u="none" strike="noStrike" cap="none">
              <a:solidFill>
                <a:srgbClr val="000000"/>
              </a:solidFill>
              <a:latin typeface="Calibri"/>
              <a:ea typeface="Calibri"/>
              <a:cs typeface="Calibri"/>
              <a:sym typeface="Calibri"/>
            </a:endParaRPr>
          </a:p>
        </p:txBody>
      </p:sp>
      <p:sp>
        <p:nvSpPr>
          <p:cNvPr id="660" name="Google Shape;660;g3a64f3675dc_0_5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a64f3675dc_0_3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Zielony Ład – założenia      (grafika)</a:t>
            </a:r>
            <a:endParaRPr sz="4200" dirty="0"/>
          </a:p>
        </p:txBody>
      </p:sp>
      <p:pic>
        <p:nvPicPr>
          <p:cNvPr id="667" name="Google Shape;667;g3a64f3675dc_0_316" descr="8 fundamentów Europejskiego Zielonego Ładu: Ambitne cele klimatyczne, Czysta i tania energia, Efektywny energetycznie sektor budowalny, GOZ, Eliminowanie zanieczyszczeń, Zrównoważony transport, Ochrona bioróżnorodności, Zrównoważone rolnictwo"/>
          <p:cNvPicPr preferRelativeResize="0"/>
          <p:nvPr/>
        </p:nvPicPr>
        <p:blipFill rotWithShape="1">
          <a:blip r:embed="rId3">
            <a:alphaModFix/>
          </a:blip>
          <a:srcRect/>
          <a:stretch/>
        </p:blipFill>
        <p:spPr>
          <a:xfrm>
            <a:off x="6595924" y="804800"/>
            <a:ext cx="4623475" cy="5665375"/>
          </a:xfrm>
          <a:prstGeom prst="rect">
            <a:avLst/>
          </a:prstGeom>
          <a:noFill/>
          <a:ln>
            <a:noFill/>
          </a:ln>
        </p:spPr>
      </p:pic>
      <p:pic>
        <p:nvPicPr>
          <p:cNvPr id="668" name="Google Shape;668;g3a64f3675dc_0_316" descr="Infografika przedstawia działania na rzecz redukcji emisji gazów cieplarnianych w sektorach energii, budynków, przemysłu i mobilności. Zawiera dane procentowe dotyczące emisji: ponad 75% z energii, 40% z budynków, 12% z materiałów przemysłowych oraz 25% z transportu, ilustrowane kolorowymi ikonami i zdjęciami."/>
          <p:cNvPicPr preferRelativeResize="0"/>
          <p:nvPr/>
        </p:nvPicPr>
        <p:blipFill rotWithShape="1">
          <a:blip r:embed="rId4">
            <a:alphaModFix/>
          </a:blip>
          <a:srcRect t="4780" r="4932"/>
          <a:stretch/>
        </p:blipFill>
        <p:spPr>
          <a:xfrm>
            <a:off x="881493" y="1845792"/>
            <a:ext cx="4300382" cy="4168387"/>
          </a:xfrm>
          <a:prstGeom prst="rect">
            <a:avLst/>
          </a:prstGeom>
          <a:noFill/>
          <a:ln>
            <a:noFill/>
          </a:ln>
        </p:spPr>
      </p:pic>
      <p:sp>
        <p:nvSpPr>
          <p:cNvPr id="669" name="Google Shape;669;g3a64f3675dc_0_3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3a690705c04_0_88"/>
          <p:cNvSpPr txBox="1">
            <a:spLocks noGrp="1"/>
          </p:cNvSpPr>
          <p:nvPr>
            <p:ph type="title" idx="4294967295"/>
          </p:nvPr>
        </p:nvSpPr>
        <p:spPr>
          <a:xfrm>
            <a:off x="565161" y="619171"/>
            <a:ext cx="11866800" cy="860700"/>
          </a:xfrm>
          <a:prstGeom prst="rect">
            <a:avLst/>
          </a:prstGeom>
          <a:noFill/>
          <a:ln>
            <a:noFill/>
            <a:prstDash/>
          </a:ln>
          <a:effectLst/>
        </p:spPr>
        <p:txBody>
          <a:bodyPr rot="0" spcFirstLastPara="1" vertOverflow="overflow" horzOverflow="overflow" vert="horz" wrap="square" lIns="92500" tIns="92500" rIns="92500" bIns="92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t>Pakiet inicjatyw w ramach pakietu dotyczącego GOZ - </a:t>
            </a:r>
            <a:b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pl-PL" sz="3500" b="0" i="0" u="none" strike="noStrike" kern="0" cap="none" spc="0" normalizeH="0" baseline="0" noProof="0" dirty="0">
                <a:ln>
                  <a:noFill/>
                </a:ln>
                <a:solidFill>
                  <a:srgbClr val="050505"/>
                </a:solidFill>
                <a:effectLst/>
                <a:uLnTx/>
                <a:uFillTx/>
                <a:latin typeface="Calibri"/>
                <a:ea typeface="Calibri"/>
                <a:cs typeface="Calibri"/>
                <a:sym typeface="Calibri"/>
              </a:rPr>
              <a:t>CEAP</a:t>
            </a:r>
          </a:p>
        </p:txBody>
      </p:sp>
      <p:pic>
        <p:nvPicPr>
          <p:cNvPr id="675" name="Google Shape;675;g3a690705c04_0_88" descr="Schemat przedstawia przegląd inicjatyw związanych z gospodarką o obiegu zamkniętym, skupiając się na rozporządzeniu dotyczącym ekoprojektu dla zrównoważonych produktów. Centralny element to rozporządzenie otoczone sześcioma kategoriami działań, oznaczonymi ikonami i tekstem, obejmującymi m.in. plan ekoprojektu 2022–2024, strategię UE, wsparcie modeli biznesowych oraz globalne działania na rzecz zrównoważonej produkcji i konsumpcji."/>
          <p:cNvPicPr preferRelativeResize="0"/>
          <p:nvPr/>
        </p:nvPicPr>
        <p:blipFill rotWithShape="1">
          <a:blip r:embed="rId3">
            <a:alphaModFix/>
          </a:blip>
          <a:srcRect l="1545" t="1642" b="6054"/>
          <a:stretch/>
        </p:blipFill>
        <p:spPr>
          <a:xfrm>
            <a:off x="4155100" y="1319500"/>
            <a:ext cx="7465768" cy="4793133"/>
          </a:xfrm>
          <a:prstGeom prst="rect">
            <a:avLst/>
          </a:prstGeom>
          <a:noFill/>
          <a:ln>
            <a:noFill/>
          </a:ln>
        </p:spPr>
      </p:pic>
      <p:sp>
        <p:nvSpPr>
          <p:cNvPr id="676" name="Google Shape;676;g3a690705c04_0_88"/>
          <p:cNvSpPr txBox="1"/>
          <p:nvPr/>
        </p:nvSpPr>
        <p:spPr>
          <a:xfrm>
            <a:off x="3430883" y="2053104"/>
            <a:ext cx="2395500" cy="14790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Plan prac dotyczący ekoprojektu</a:t>
            </a:r>
            <a:endParaRPr sz="1100" b="1" i="0" u="none" strike="noStrike" cap="none">
              <a:solidFill>
                <a:srgbClr val="05050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2022-2024</a:t>
            </a:r>
            <a:endParaRPr sz="1100" b="1"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wyższa efektywność energetyczna dla produktów związanych z energią</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nowe zasady dotyczące elektroniki użytkowej  (smartfonów, tabletów, etc..)</a:t>
            </a:r>
            <a:endParaRPr sz="1100" b="0" i="0" u="none" strike="noStrike" cap="none">
              <a:solidFill>
                <a:srgbClr val="050505"/>
              </a:solidFill>
              <a:latin typeface="Calibri"/>
              <a:ea typeface="Calibri"/>
              <a:cs typeface="Calibri"/>
              <a:sym typeface="Calibri"/>
            </a:endParaRPr>
          </a:p>
        </p:txBody>
      </p:sp>
      <p:sp>
        <p:nvSpPr>
          <p:cNvPr id="677" name="Google Shape;677;g3a690705c04_0_88"/>
          <p:cNvSpPr txBox="1"/>
          <p:nvPr/>
        </p:nvSpPr>
        <p:spPr>
          <a:xfrm>
            <a:off x="3627884" y="4469092"/>
            <a:ext cx="2241600" cy="9711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50505"/>
                </a:solidFill>
                <a:latin typeface="Calibri"/>
                <a:ea typeface="Calibri"/>
                <a:cs typeface="Calibri"/>
                <a:sym typeface="Calibri"/>
              </a:rPr>
              <a:t>Wsparcie modeli biznesowych o obiegu zamkniętym</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Europejskie centrum przedsiębiorczości</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wskazówki dla przedsiębiorców</a:t>
            </a:r>
            <a:endParaRPr sz="1100" b="0" i="0" u="none" strike="noStrike" cap="none">
              <a:solidFill>
                <a:srgbClr val="050505"/>
              </a:solidFill>
              <a:latin typeface="Calibri"/>
              <a:ea typeface="Calibri"/>
              <a:cs typeface="Calibri"/>
              <a:sym typeface="Calibri"/>
            </a:endParaRPr>
          </a:p>
        </p:txBody>
      </p:sp>
      <p:sp>
        <p:nvSpPr>
          <p:cNvPr id="678" name="Google Shape;678;g3a690705c04_0_88"/>
          <p:cNvSpPr txBox="1"/>
          <p:nvPr/>
        </p:nvSpPr>
        <p:spPr>
          <a:xfrm>
            <a:off x="9379267" y="2053100"/>
            <a:ext cx="2395500" cy="21564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Calibri"/>
                <a:ea typeface="Calibri"/>
                <a:cs typeface="Calibri"/>
                <a:sym typeface="Calibri"/>
              </a:rPr>
              <a:t>Strategia UE na rzecz zrównoważonych wyrobów włókienniczych </a:t>
            </a:r>
            <a:endParaRPr sz="1100" b="1"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Wiążące wymogi dot. ekoprojektu, w tym trwałość, możliwość naprawy </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oraz zawartość włókna z recyklingu</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zakaz mikroplastiku</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walka z modelem szybkiej mody, zakaz utylizacji</a:t>
            </a:r>
            <a:endParaRPr sz="1100" b="0" i="0" u="none" strike="noStrike" cap="none">
              <a:solidFill>
                <a:srgbClr val="050505"/>
              </a:solidFill>
              <a:latin typeface="Calibri"/>
              <a:ea typeface="Calibri"/>
              <a:cs typeface="Calibri"/>
              <a:sym typeface="Calibri"/>
            </a:endParaRPr>
          </a:p>
          <a:p>
            <a:pPr marL="304800" marR="0" lvl="0" indent="-222250" algn="l" rtl="0">
              <a:lnSpc>
                <a:spcPct val="100000"/>
              </a:lnSpc>
              <a:spcBef>
                <a:spcPts val="0"/>
              </a:spcBef>
              <a:spcAft>
                <a:spcPts val="0"/>
              </a:spcAft>
              <a:buClr>
                <a:srgbClr val="050505"/>
              </a:buClr>
              <a:buSzPts val="1100"/>
              <a:buFont typeface="Calibri"/>
              <a:buChar char="-"/>
            </a:pPr>
            <a:r>
              <a:rPr lang="pl-PL" sz="1100" b="0" i="0" u="none" strike="noStrike" cap="none">
                <a:solidFill>
                  <a:srgbClr val="050505"/>
                </a:solidFill>
                <a:latin typeface="Calibri"/>
                <a:ea typeface="Calibri"/>
                <a:cs typeface="Calibri"/>
                <a:sym typeface="Calibri"/>
              </a:rPr>
              <a:t>wskazówki dla przedsiębiorców</a:t>
            </a:r>
            <a:br>
              <a:rPr lang="pl-PL" sz="1100" b="0" i="0" u="none" strike="noStrike" cap="none">
                <a:solidFill>
                  <a:srgbClr val="050505"/>
                </a:solidFill>
                <a:latin typeface="Calibri"/>
                <a:ea typeface="Calibri"/>
                <a:cs typeface="Calibri"/>
                <a:sym typeface="Calibri"/>
              </a:rPr>
            </a:br>
            <a:endParaRPr sz="1100" b="0" i="0" u="none" strike="noStrike" cap="none">
              <a:solidFill>
                <a:srgbClr val="050505"/>
              </a:solidFill>
              <a:latin typeface="Calibri"/>
              <a:ea typeface="Calibri"/>
              <a:cs typeface="Calibri"/>
              <a:sym typeface="Calibri"/>
            </a:endParaRPr>
          </a:p>
        </p:txBody>
      </p:sp>
      <p:sp>
        <p:nvSpPr>
          <p:cNvPr id="679" name="Google Shape;679;g3a690705c04_0_88"/>
          <p:cNvSpPr txBox="1"/>
          <p:nvPr/>
        </p:nvSpPr>
        <p:spPr>
          <a:xfrm>
            <a:off x="9379267" y="4147887"/>
            <a:ext cx="2241600" cy="1479000"/>
          </a:xfrm>
          <a:prstGeom prst="rect">
            <a:avLst/>
          </a:prstGeom>
          <a:solidFill>
            <a:schemeClr val="lt1"/>
          </a:solid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50505"/>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latin typeface="Lato"/>
                <a:ea typeface="Lato"/>
                <a:cs typeface="Lato"/>
                <a:sym typeface="Lato"/>
              </a:rPr>
              <a:t>Nowe przepisy wzmacniające pozycję konsumentów na potrzeby zielonej transformacji </a:t>
            </a:r>
            <a:endParaRPr sz="1100" b="1" i="0" u="none" strike="noStrike" cap="none">
              <a:solidFill>
                <a:srgbClr val="050505"/>
              </a:solidFill>
              <a:latin typeface="Lato"/>
              <a:ea typeface="Lato"/>
              <a:cs typeface="Lato"/>
              <a:sym typeface="Lato"/>
            </a:endParaRPr>
          </a:p>
          <a:p>
            <a:pPr marL="304800" marR="0" lvl="0" indent="-222250" algn="l" rtl="0">
              <a:lnSpc>
                <a:spcPct val="100000"/>
              </a:lnSpc>
              <a:spcBef>
                <a:spcPts val="0"/>
              </a:spcBef>
              <a:spcAft>
                <a:spcPts val="0"/>
              </a:spcAft>
              <a:buClr>
                <a:srgbClr val="050505"/>
              </a:buClr>
              <a:buSzPts val="1100"/>
              <a:buFont typeface="Lato Light"/>
              <a:buChar char="-"/>
            </a:pPr>
            <a:r>
              <a:rPr lang="pl-PL" sz="1100" b="0" i="0" u="none" strike="noStrike" cap="none">
                <a:solidFill>
                  <a:srgbClr val="050505"/>
                </a:solidFill>
                <a:latin typeface="Lato Light"/>
                <a:ea typeface="Lato Light"/>
                <a:cs typeface="Lato Light"/>
                <a:sym typeface="Lato Light"/>
              </a:rPr>
              <a:t>ochrona przed greenwashingiem</a:t>
            </a:r>
            <a:endParaRPr sz="1100" b="0" i="0" u="none" strike="noStrike" cap="none">
              <a:solidFill>
                <a:srgbClr val="050505"/>
              </a:solidFill>
              <a:latin typeface="Lato Light"/>
              <a:ea typeface="Lato Light"/>
              <a:cs typeface="Lato Light"/>
              <a:sym typeface="Lato Light"/>
            </a:endParaRPr>
          </a:p>
          <a:p>
            <a:pPr marL="304800" marR="0" lvl="0" indent="-222250" algn="l" rtl="0">
              <a:lnSpc>
                <a:spcPct val="100000"/>
              </a:lnSpc>
              <a:spcBef>
                <a:spcPts val="0"/>
              </a:spcBef>
              <a:spcAft>
                <a:spcPts val="0"/>
              </a:spcAft>
              <a:buClr>
                <a:srgbClr val="050505"/>
              </a:buClr>
              <a:buSzPts val="1100"/>
              <a:buFont typeface="Lato Light"/>
              <a:buChar char="-"/>
            </a:pPr>
            <a:r>
              <a:rPr lang="pl-PL" sz="1100" b="0" i="0" u="none" strike="noStrike" cap="none">
                <a:solidFill>
                  <a:srgbClr val="050505"/>
                </a:solidFill>
                <a:latin typeface="Lato Light"/>
                <a:ea typeface="Lato Light"/>
                <a:cs typeface="Lato Light"/>
                <a:sym typeface="Lato Light"/>
              </a:rPr>
              <a:t>informacje o trwałości i możliwości naprawy</a:t>
            </a:r>
            <a:endParaRPr sz="1100" b="0" i="0" u="none" strike="noStrike" cap="none">
              <a:solidFill>
                <a:srgbClr val="050505"/>
              </a:solidFill>
              <a:latin typeface="Lato Light"/>
              <a:ea typeface="Lato Light"/>
              <a:cs typeface="Lato Light"/>
              <a:sym typeface="Lato Light"/>
            </a:endParaRPr>
          </a:p>
        </p:txBody>
      </p:sp>
      <p:sp>
        <p:nvSpPr>
          <p:cNvPr id="680" name="Google Shape;680;g3a690705c04_0_88">
            <a:extLst>
              <a:ext uri="{C183D7F6-B498-43B3-948B-1728B52AA6E4}">
                <adec:decorative xmlns:adec="http://schemas.microsoft.com/office/drawing/2017/decorative" val="1"/>
              </a:ext>
            </a:extLst>
          </p:cNvPr>
          <p:cNvSpPr/>
          <p:nvPr/>
        </p:nvSpPr>
        <p:spPr>
          <a:xfrm>
            <a:off x="6254904" y="5952645"/>
            <a:ext cx="426300" cy="687600"/>
          </a:xfrm>
          <a:prstGeom prst="triangle">
            <a:avLst>
              <a:gd name="adj" fmla="val 95847"/>
            </a:avLst>
          </a:prstGeom>
          <a:solidFill>
            <a:schemeClr val="lt1"/>
          </a:solidFill>
          <a:ln w="12700" cap="flat" cmpd="sng">
            <a:solidFill>
              <a:schemeClr val="lt1"/>
            </a:solidFill>
            <a:prstDash val="solid"/>
            <a:round/>
            <a:headEnd type="none" w="sm" len="sm"/>
            <a:tailEnd type="none" w="sm" len="sm"/>
          </a:ln>
        </p:spPr>
        <p:txBody>
          <a:bodyPr spcFirstLastPara="1" wrap="square" lIns="61675" tIns="61675" rIns="61675" bIns="616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681" name="Google Shape;681;g3a690705c04_0_88"/>
          <p:cNvSpPr txBox="1"/>
          <p:nvPr/>
        </p:nvSpPr>
        <p:spPr>
          <a:xfrm>
            <a:off x="6383491" y="1744300"/>
            <a:ext cx="2241600" cy="3708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50505"/>
                </a:solidFill>
                <a:latin typeface="Lato Light"/>
                <a:ea typeface="Lato Light"/>
                <a:cs typeface="Lato Light"/>
                <a:sym typeface="Lato Light"/>
              </a:rPr>
              <a:t>Uzupełniające przepisy sektorowe (m.in. budownictwo, baterie, chemikalia, opakowania).</a:t>
            </a:r>
            <a:endParaRPr sz="800" b="0" i="0" u="none" strike="noStrike" cap="none">
              <a:solidFill>
                <a:srgbClr val="050505"/>
              </a:solidFill>
              <a:latin typeface="Lato Light"/>
              <a:ea typeface="Lato Light"/>
              <a:cs typeface="Lato Light"/>
              <a:sym typeface="Lato Light"/>
            </a:endParaRPr>
          </a:p>
        </p:txBody>
      </p:sp>
      <p:sp>
        <p:nvSpPr>
          <p:cNvPr id="682" name="Google Shape;682;g3a690705c04_0_88"/>
          <p:cNvSpPr txBox="1"/>
          <p:nvPr/>
        </p:nvSpPr>
        <p:spPr>
          <a:xfrm>
            <a:off x="6537287" y="5290545"/>
            <a:ext cx="2070300" cy="6786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pl-PL" sz="800" b="0" i="0" u="none" strike="noStrike" cap="none">
                <a:solidFill>
                  <a:srgbClr val="050505"/>
                </a:solidFill>
                <a:latin typeface="Calibri"/>
                <a:ea typeface="Calibri"/>
                <a:cs typeface="Calibri"/>
                <a:sym typeface="Calibri"/>
              </a:rPr>
              <a:t>Działania globalne</a:t>
            </a:r>
            <a:endParaRPr sz="800" b="0" i="0" u="none" strike="noStrike" cap="none">
              <a:solidFill>
                <a:srgbClr val="05050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700"/>
              <a:buFont typeface="Arial"/>
              <a:buNone/>
            </a:pPr>
            <a:r>
              <a:rPr lang="pl-PL" sz="700" b="0" i="0" u="none" strike="noStrike" cap="none">
                <a:solidFill>
                  <a:srgbClr val="050505"/>
                </a:solidFill>
                <a:latin typeface="Calibri"/>
                <a:ea typeface="Calibri"/>
                <a:cs typeface="Calibri"/>
                <a:sym typeface="Calibri"/>
              </a:rPr>
              <a:t>-globalne forum na rzecz zrównoważonej konsumpcji i produkcji</a:t>
            </a:r>
            <a:endParaRPr sz="700" b="0" i="0" u="none" strike="noStrike" cap="none">
              <a:solidFill>
                <a:srgbClr val="050505"/>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700"/>
              <a:buFont typeface="Arial"/>
              <a:buNone/>
            </a:pPr>
            <a:r>
              <a:rPr lang="pl-PL" sz="700" b="0" i="0" u="none" strike="noStrike" cap="none">
                <a:solidFill>
                  <a:srgbClr val="050505"/>
                </a:solidFill>
                <a:latin typeface="Calibri"/>
                <a:ea typeface="Calibri"/>
                <a:cs typeface="Calibri"/>
                <a:sym typeface="Calibri"/>
              </a:rPr>
              <a:t>- należyta staranność przedsiębiorstw w obszarze zrównoważonego rozwoju</a:t>
            </a:r>
            <a:endParaRPr sz="700" b="0" i="0" u="none" strike="noStrike" cap="none">
              <a:solidFill>
                <a:srgbClr val="050505"/>
              </a:solidFill>
              <a:latin typeface="Calibri"/>
              <a:ea typeface="Calibri"/>
              <a:cs typeface="Calibri"/>
              <a:sym typeface="Calibri"/>
            </a:endParaRPr>
          </a:p>
        </p:txBody>
      </p:sp>
      <p:sp>
        <p:nvSpPr>
          <p:cNvPr id="683" name="Google Shape;683;g3a690705c04_0_88"/>
          <p:cNvSpPr/>
          <p:nvPr/>
        </p:nvSpPr>
        <p:spPr>
          <a:xfrm>
            <a:off x="6661184" y="2910484"/>
            <a:ext cx="1926300" cy="1764000"/>
          </a:xfrm>
          <a:prstGeom prst="ellipse">
            <a:avLst/>
          </a:prstGeom>
          <a:solidFill>
            <a:srgbClr val="33579D"/>
          </a:solidFill>
          <a:ln>
            <a:noFill/>
          </a:ln>
        </p:spPr>
        <p:txBody>
          <a:bodyPr spcFirstLastPara="1" wrap="square" lIns="61675" tIns="61675" rIns="61675" bIns="61675" anchor="ctr" anchorCtr="0">
            <a:noAutofit/>
          </a:bodyPr>
          <a:lstStyle/>
          <a:p>
            <a:pPr marL="0" marR="0" lvl="0" indent="0" algn="ctr" rtl="0">
              <a:lnSpc>
                <a:spcPct val="115000"/>
              </a:lnSpc>
              <a:spcBef>
                <a:spcPts val="0"/>
              </a:spcBef>
              <a:spcAft>
                <a:spcPts val="0"/>
              </a:spcAft>
              <a:buClr>
                <a:srgbClr val="000000"/>
              </a:buClr>
              <a:buSzPts val="900"/>
              <a:buFont typeface="Arial"/>
              <a:buNone/>
            </a:pPr>
            <a:r>
              <a:rPr lang="pl-PL" sz="900" b="1" i="0" u="none" strike="noStrike" cap="none">
                <a:solidFill>
                  <a:schemeClr val="lt1"/>
                </a:solidFill>
                <a:latin typeface="Raleway"/>
                <a:ea typeface="Raleway"/>
                <a:cs typeface="Raleway"/>
                <a:sym typeface="Raleway"/>
              </a:rPr>
              <a:t>Rozporządzenie</a:t>
            </a:r>
            <a:br>
              <a:rPr lang="pl-PL" sz="900" b="1" i="0" u="none" strike="noStrike" cap="none">
                <a:solidFill>
                  <a:schemeClr val="lt1"/>
                </a:solidFill>
                <a:latin typeface="Raleway"/>
                <a:ea typeface="Raleway"/>
                <a:cs typeface="Raleway"/>
                <a:sym typeface="Raleway"/>
              </a:rPr>
            </a:br>
            <a:r>
              <a:rPr lang="pl-PL" sz="900" b="1" i="0" u="none" strike="noStrike" cap="none">
                <a:solidFill>
                  <a:schemeClr val="lt1"/>
                </a:solidFill>
                <a:latin typeface="Raleway"/>
                <a:ea typeface="Raleway"/>
                <a:cs typeface="Raleway"/>
                <a:sym typeface="Raleway"/>
              </a:rPr>
              <a:t> w sprawie ekoprojektu dla zrównoważonych produktów</a:t>
            </a:r>
            <a:endParaRPr sz="900" b="1" i="0" u="none" strike="noStrike" cap="none">
              <a:solidFill>
                <a:schemeClr val="lt1"/>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900"/>
              <a:buFont typeface="Arial"/>
              <a:buNone/>
            </a:pPr>
            <a:endParaRPr sz="900" b="1" i="0" u="none" strike="noStrike" cap="none">
              <a:solidFill>
                <a:schemeClr val="lt1"/>
              </a:solidFill>
              <a:latin typeface="Raleway"/>
              <a:ea typeface="Raleway"/>
              <a:cs typeface="Raleway"/>
              <a:sym typeface="Raleway"/>
            </a:endParaRPr>
          </a:p>
        </p:txBody>
      </p:sp>
      <p:sp>
        <p:nvSpPr>
          <p:cNvPr id="684" name="Google Shape;684;g3a690705c04_0_88"/>
          <p:cNvSpPr txBox="1"/>
          <p:nvPr/>
        </p:nvSpPr>
        <p:spPr>
          <a:xfrm>
            <a:off x="6893667" y="6411767"/>
            <a:ext cx="4595700" cy="247800"/>
          </a:xfrm>
          <a:prstGeom prst="rect">
            <a:avLst/>
          </a:prstGeom>
          <a:noFill/>
          <a:ln>
            <a:noFill/>
          </a:ln>
        </p:spPr>
        <p:txBody>
          <a:bodyPr spcFirstLastPara="1" wrap="square" lIns="61675" tIns="61675" rIns="61675" bIns="616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Lato"/>
                <a:ea typeface="Lato"/>
                <a:cs typeface="Lato"/>
                <a:sym typeface="Lato"/>
              </a:rPr>
              <a:t>https://eur-lex.europa.eu/legal-content/EN/TXT/HTML/?uri=CELEX%3A52022DC0140</a:t>
            </a:r>
            <a:endParaRPr sz="800" b="0" i="0" u="none" strike="noStrike" cap="none">
              <a:solidFill>
                <a:srgbClr val="000000"/>
              </a:solidFill>
              <a:latin typeface="Lato"/>
              <a:ea typeface="Lato"/>
              <a:cs typeface="Lato"/>
              <a:sym typeface="Lato"/>
            </a:endParaRPr>
          </a:p>
        </p:txBody>
      </p:sp>
      <p:pic>
        <p:nvPicPr>
          <p:cNvPr id="685" name="Google Shape;685;g3a690705c04_0_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3917" y="2485383"/>
            <a:ext cx="2516329" cy="1887248"/>
          </a:xfrm>
          <a:prstGeom prst="rect">
            <a:avLst/>
          </a:prstGeom>
          <a:noFill/>
          <a:ln>
            <a:noFill/>
          </a:ln>
        </p:spPr>
      </p:pic>
      <p:sp>
        <p:nvSpPr>
          <p:cNvPr id="686" name="Google Shape;686;g3a690705c04_0_88"/>
          <p:cNvSpPr txBox="1"/>
          <p:nvPr/>
        </p:nvSpPr>
        <p:spPr>
          <a:xfrm>
            <a:off x="4978983" y="1412900"/>
            <a:ext cx="6476700" cy="294000"/>
          </a:xfrm>
          <a:prstGeom prst="rect">
            <a:avLst/>
          </a:prstGeom>
          <a:solidFill>
            <a:schemeClr val="lt1"/>
          </a:solidFill>
          <a:ln>
            <a:noFill/>
          </a:ln>
        </p:spPr>
        <p:txBody>
          <a:bodyPr spcFirstLastPara="1" wrap="square" lIns="61675" tIns="61675" rIns="61675" bIns="616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pl-PL" sz="1100" b="1" i="0" u="none" strike="noStrike" cap="none">
                <a:solidFill>
                  <a:srgbClr val="050505"/>
                </a:solidFill>
                <a:highlight>
                  <a:schemeClr val="lt1"/>
                </a:highlight>
                <a:latin typeface="Calibri"/>
                <a:ea typeface="Calibri"/>
                <a:cs typeface="Calibri"/>
                <a:sym typeface="Calibri"/>
              </a:rPr>
              <a:t>Uczynienie zrównoważonych produktów normą na bardziej odpornym jednolitym rynku</a:t>
            </a:r>
            <a:endParaRPr sz="1100" b="1" i="0" u="none" strike="noStrike" cap="none">
              <a:solidFill>
                <a:srgbClr val="050505"/>
              </a:solidFill>
              <a:highlight>
                <a:schemeClr val="lt1"/>
              </a:highlight>
              <a:latin typeface="Calibri"/>
              <a:ea typeface="Calibri"/>
              <a:cs typeface="Calibri"/>
              <a:sym typeface="Calibri"/>
            </a:endParaRPr>
          </a:p>
        </p:txBody>
      </p:sp>
      <p:sp>
        <p:nvSpPr>
          <p:cNvPr id="687" name="Google Shape;687;g3a690705c04_0_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68e3dab612_0_18"/>
          <p:cNvSpPr txBox="1">
            <a:spLocks noGrp="1"/>
          </p:cNvSpPr>
          <p:nvPr>
            <p:ph type="title"/>
          </p:nvPr>
        </p:nvSpPr>
        <p:spPr>
          <a:xfrm>
            <a:off x="1560625" y="41033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AGENDA - Dzień 1</a:t>
            </a:r>
            <a:endParaRPr sz="4200" dirty="0"/>
          </a:p>
        </p:txBody>
      </p:sp>
      <p:sp>
        <p:nvSpPr>
          <p:cNvPr id="294" name="Google Shape;294;g368e3dab612_0_18"/>
          <p:cNvSpPr txBox="1">
            <a:spLocks noGrp="1"/>
          </p:cNvSpPr>
          <p:nvPr>
            <p:ph type="body" idx="1"/>
          </p:nvPr>
        </p:nvSpPr>
        <p:spPr>
          <a:xfrm>
            <a:off x="838200" y="1612350"/>
            <a:ext cx="110073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a:solidFill>
                  <a:srgbClr val="000000"/>
                </a:solidFill>
                <a:highlight>
                  <a:schemeClr val="lt1"/>
                </a:highlight>
              </a:rPr>
              <a:t>9:00-11 :00</a:t>
            </a:r>
            <a:endParaRPr sz="1600">
              <a:solidFill>
                <a:srgbClr val="000000"/>
              </a:solidFill>
              <a:highlight>
                <a:schemeClr val="lt1"/>
              </a:highlight>
            </a:endParaRPr>
          </a:p>
          <a:p>
            <a:pPr marL="457200" lvl="0" indent="-330200" algn="l" rtl="0">
              <a:lnSpc>
                <a:spcPct val="100000"/>
              </a:lnSpc>
              <a:spcBef>
                <a:spcPts val="0"/>
              </a:spcBef>
              <a:spcAft>
                <a:spcPts val="0"/>
              </a:spcAft>
              <a:buSzPts val="1600"/>
              <a:buChar char="•"/>
            </a:pPr>
            <a:r>
              <a:rPr lang="pl-PL" sz="1600">
                <a:solidFill>
                  <a:srgbClr val="000000"/>
                </a:solidFill>
              </a:rPr>
              <a:t>Otwarcie szkolenia</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Definicja i typologia ekoinnowacji wg kluczowych dokumentów światowych i UE</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Ekoinnowacje w kontekście SDGs oraz rozwojowych polityk unijnych </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Czynniki sprzyjające rozwojowi ekoinnowacji</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Ćwiczenie warsztatowe – Mapa powiązań „SDG x Ekoinnowacja”</a:t>
            </a:r>
            <a:endParaRPr sz="1600">
              <a:solidFill>
                <a:srgbClr val="000000"/>
              </a:solidFill>
              <a:highlight>
                <a:schemeClr val="lt1"/>
              </a:highlight>
            </a:endParaRPr>
          </a:p>
          <a:p>
            <a:pPr marL="0" lvl="0" indent="0" algn="l" rtl="0">
              <a:lnSpc>
                <a:spcPct val="115000"/>
              </a:lnSpc>
              <a:spcBef>
                <a:spcPts val="1000"/>
              </a:spcBef>
              <a:spcAft>
                <a:spcPts val="0"/>
              </a:spcAft>
              <a:buSzPts val="1800"/>
              <a:buNone/>
            </a:pPr>
            <a:r>
              <a:rPr lang="pl-PL" sz="1600">
                <a:solidFill>
                  <a:srgbClr val="000000"/>
                </a:solidFill>
                <a:highlight>
                  <a:schemeClr val="lt1"/>
                </a:highlight>
              </a:rPr>
              <a:t>11 - 11:15 Przerwa </a:t>
            </a:r>
            <a:endParaRPr sz="1600">
              <a:solidFill>
                <a:srgbClr val="000000"/>
              </a:solidFill>
              <a:highlight>
                <a:schemeClr val="lt1"/>
              </a:highlight>
            </a:endParaRPr>
          </a:p>
          <a:p>
            <a:pPr marL="0" lvl="0" indent="0" algn="l" rtl="0">
              <a:lnSpc>
                <a:spcPct val="115000"/>
              </a:lnSpc>
              <a:spcBef>
                <a:spcPts val="1000"/>
              </a:spcBef>
              <a:spcAft>
                <a:spcPts val="0"/>
              </a:spcAft>
              <a:buSzPts val="1800"/>
              <a:buNone/>
            </a:pPr>
            <a:r>
              <a:rPr lang="pl-PL" sz="1600">
                <a:solidFill>
                  <a:srgbClr val="000000"/>
                </a:solidFill>
                <a:highlight>
                  <a:schemeClr val="lt1"/>
                </a:highlight>
              </a:rPr>
              <a:t>11:15- 13:15</a:t>
            </a:r>
            <a:endParaRPr sz="1600">
              <a:solidFill>
                <a:srgbClr val="000000"/>
              </a:solidFill>
              <a:highlight>
                <a:schemeClr val="lt1"/>
              </a:highlight>
            </a:endParaRPr>
          </a:p>
          <a:p>
            <a:pPr marL="457200" lvl="0" indent="-330200" algn="l" rtl="0">
              <a:lnSpc>
                <a:spcPct val="115000"/>
              </a:lnSpc>
              <a:spcBef>
                <a:spcPts val="1000"/>
              </a:spcBef>
              <a:spcAft>
                <a:spcPts val="0"/>
              </a:spcAft>
              <a:buSzPts val="1600"/>
              <a:buChar char="•"/>
            </a:pPr>
            <a:r>
              <a:rPr lang="pl-PL" sz="1600">
                <a:solidFill>
                  <a:srgbClr val="000000"/>
                </a:solidFill>
              </a:rPr>
              <a:t>Czym jest ekoprojektowanie?</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Metody i narzędzia wspierające ekoprojektowanie (LCA, Ślad węglowy, certyfikaty) </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Nowe kompetencje projektanta ekoinnowacji</a:t>
            </a:r>
            <a:endParaRPr sz="1600">
              <a:solidFill>
                <a:srgbClr val="000000"/>
              </a:solidFill>
              <a:highlight>
                <a:schemeClr val="lt1"/>
              </a:highlight>
            </a:endParaRPr>
          </a:p>
          <a:p>
            <a:pPr marL="0" lvl="0" indent="0" algn="l" rtl="0">
              <a:lnSpc>
                <a:spcPct val="115000"/>
              </a:lnSpc>
              <a:spcBef>
                <a:spcPts val="1200"/>
              </a:spcBef>
              <a:spcAft>
                <a:spcPts val="0"/>
              </a:spcAft>
              <a:buSzPts val="1800"/>
              <a:buNone/>
            </a:pPr>
            <a:r>
              <a:rPr lang="pl-PL" sz="1600">
                <a:solidFill>
                  <a:srgbClr val="000000"/>
                </a:solidFill>
                <a:highlight>
                  <a:schemeClr val="lt1"/>
                </a:highlight>
              </a:rPr>
              <a:t>13:00-13:40 Przerwa</a:t>
            </a:r>
            <a:br>
              <a:rPr lang="pl-PL" sz="1600">
                <a:solidFill>
                  <a:srgbClr val="000000"/>
                </a:solidFill>
                <a:highlight>
                  <a:schemeClr val="lt1"/>
                </a:highlight>
              </a:rPr>
            </a:br>
            <a:r>
              <a:rPr lang="pl-PL" sz="1600">
                <a:solidFill>
                  <a:srgbClr val="000000"/>
                </a:solidFill>
                <a:highlight>
                  <a:schemeClr val="lt1"/>
                </a:highlight>
              </a:rPr>
              <a:t>13:30 - 15:30 </a:t>
            </a:r>
            <a:endParaRPr sz="1600">
              <a:solidFill>
                <a:srgbClr val="000000"/>
              </a:solidFill>
              <a:highlight>
                <a:schemeClr val="lt1"/>
              </a:highlight>
            </a:endParaRPr>
          </a:p>
          <a:p>
            <a:pPr marL="457200" lvl="0" indent="-330200" algn="l" rtl="0">
              <a:lnSpc>
                <a:spcPct val="100000"/>
              </a:lnSpc>
              <a:spcBef>
                <a:spcPts val="1200"/>
              </a:spcBef>
              <a:spcAft>
                <a:spcPts val="0"/>
              </a:spcAft>
              <a:buSzPts val="1600"/>
              <a:buChar char="•"/>
            </a:pPr>
            <a:r>
              <a:rPr lang="pl-PL" sz="1600">
                <a:solidFill>
                  <a:srgbClr val="000000"/>
                </a:solidFill>
              </a:rPr>
              <a:t>Część warsztatowa - interaktywna moderowana praca w grupach.</a:t>
            </a:r>
            <a:endParaRPr sz="1600">
              <a:solidFill>
                <a:srgbClr val="000000"/>
              </a:solidFill>
            </a:endParaRPr>
          </a:p>
          <a:p>
            <a:pPr marL="457200" lvl="0" indent="-330200" algn="l" rtl="0">
              <a:lnSpc>
                <a:spcPct val="100000"/>
              </a:lnSpc>
              <a:spcBef>
                <a:spcPts val="0"/>
              </a:spcBef>
              <a:spcAft>
                <a:spcPts val="0"/>
              </a:spcAft>
              <a:buSzPts val="1600"/>
              <a:buChar char="•"/>
            </a:pPr>
            <a:r>
              <a:rPr lang="pl-PL" sz="1600">
                <a:solidFill>
                  <a:srgbClr val="000000"/>
                </a:solidFill>
              </a:rPr>
              <a:t>Podsumowanie dnia i refleksja </a:t>
            </a:r>
            <a:endParaRPr sz="1600">
              <a:solidFill>
                <a:srgbClr val="000000"/>
              </a:solidFill>
            </a:endParaRPr>
          </a:p>
          <a:p>
            <a:pPr marL="0" lvl="0" indent="0" algn="l" rtl="0">
              <a:lnSpc>
                <a:spcPct val="115000"/>
              </a:lnSpc>
              <a:spcBef>
                <a:spcPts val="1200"/>
              </a:spcBef>
              <a:spcAft>
                <a:spcPts val="0"/>
              </a:spcAft>
              <a:buSzPts val="1800"/>
              <a:buNone/>
            </a:pPr>
            <a:endParaRPr sz="1800">
              <a:solidFill>
                <a:srgbClr val="000000"/>
              </a:solidFill>
              <a:highlight>
                <a:schemeClr val="lt1"/>
              </a:highlight>
            </a:endParaRPr>
          </a:p>
        </p:txBody>
      </p:sp>
      <p:sp>
        <p:nvSpPr>
          <p:cNvPr id="295" name="Google Shape;295;g368e3dab612_0_1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
        <p:nvSpPr>
          <p:cNvPr id="296" name="Google Shape;296;g368e3dab612_0_18">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3a690705c04_0_111"/>
          <p:cNvSpPr txBox="1">
            <a:spLocks noGrp="1"/>
          </p:cNvSpPr>
          <p:nvPr>
            <p:ph type="sldNum" idx="12"/>
          </p:nvPr>
        </p:nvSpPr>
        <p:spPr>
          <a:xfrm>
            <a:off x="8646550" y="6363975"/>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40</a:t>
            </a:fld>
            <a:endParaRPr/>
          </a:p>
        </p:txBody>
      </p:sp>
      <p:sp>
        <p:nvSpPr>
          <p:cNvPr id="693" name="Google Shape;693;g3a690705c04_0_111"/>
          <p:cNvSpPr txBox="1">
            <a:spLocks noGrp="1"/>
          </p:cNvSpPr>
          <p:nvPr>
            <p:ph type="title" idx="4294967295"/>
          </p:nvPr>
        </p:nvSpPr>
        <p:spPr>
          <a:xfrm>
            <a:off x="693368" y="525203"/>
            <a:ext cx="11133600" cy="1174390"/>
          </a:xfrm>
          <a:prstGeom prst="rect">
            <a:avLst/>
          </a:prstGeom>
          <a:noFill/>
          <a:ln>
            <a:noFill/>
            <a:prstDash/>
          </a:ln>
          <a:effectLst/>
        </p:spPr>
        <p:txBody>
          <a:bodyPr rot="0" spcFirstLastPara="1" vertOverflow="overflow" horzOverflow="overflow" vert="horz" wrap="square" lIns="123300" tIns="123300" rIns="123300" bIns="1233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00"/>
              </a:lnSpc>
              <a:spcBef>
                <a:spcPts val="0"/>
              </a:spcBef>
              <a:spcAft>
                <a:spcPts val="1600"/>
              </a:spcAft>
              <a:buClr>
                <a:srgbClr val="000000"/>
              </a:buClr>
              <a:buSzPts val="2400"/>
              <a:buFont typeface="Arial"/>
              <a:buNone/>
              <a:tabLst/>
              <a:defRPr/>
            </a:pPr>
            <a:r>
              <a:rPr kumimoji="0" lang="pl-PL" sz="3600" b="0" i="0" u="none" strike="noStrike" kern="0" cap="none" spc="0" normalizeH="0" baseline="0" noProof="0" dirty="0" err="1">
                <a:ln>
                  <a:noFill/>
                </a:ln>
                <a:solidFill>
                  <a:srgbClr val="050505"/>
                </a:solidFill>
                <a:effectLst/>
                <a:highlight>
                  <a:srgbClr val="FFFFFF"/>
                </a:highlight>
                <a:uLnTx/>
                <a:uFillTx/>
                <a:latin typeface="Calibri"/>
                <a:ea typeface="Calibri"/>
                <a:cs typeface="Calibri"/>
                <a:sym typeface="Calibri"/>
              </a:rPr>
              <a:t>Ekoprojekt</a:t>
            </a:r>
            <a:r>
              <a:rPr kumimoji="0" lang="pl-PL" sz="3600" b="0" i="0" u="none" strike="noStrike" kern="0" cap="none" spc="0" normalizeH="0" baseline="0" noProof="0" dirty="0">
                <a:ln>
                  <a:noFill/>
                </a:ln>
                <a:solidFill>
                  <a:srgbClr val="050505"/>
                </a:solidFill>
                <a:effectLst/>
                <a:highlight>
                  <a:srgbClr val="FFFFFF"/>
                </a:highlight>
                <a:uLnTx/>
                <a:uFillTx/>
                <a:latin typeface="Calibri"/>
                <a:ea typeface="Calibri"/>
                <a:cs typeface="Calibri"/>
                <a:sym typeface="Calibri"/>
              </a:rPr>
              <a:t> dla zrównoważonych produktów (ESPR) 1/2</a:t>
            </a:r>
          </a:p>
        </p:txBody>
      </p:sp>
      <p:sp>
        <p:nvSpPr>
          <p:cNvPr id="694" name="Google Shape;694;g3a690705c04_0_111"/>
          <p:cNvSpPr txBox="1"/>
          <p:nvPr/>
        </p:nvSpPr>
        <p:spPr>
          <a:xfrm>
            <a:off x="707673" y="1375800"/>
            <a:ext cx="10255500" cy="53469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Opublikowane 30 marca 2022 roku</a:t>
            </a:r>
            <a:r>
              <a:rPr lang="pl-PL" sz="1600" b="1" i="0" u="none" strike="noStrike" cap="none">
                <a:solidFill>
                  <a:srgbClr val="050505"/>
                </a:solidFill>
                <a:highlight>
                  <a:srgbClr val="FFFFFF"/>
                </a:highlight>
                <a:latin typeface="Calibri"/>
                <a:ea typeface="Calibri"/>
                <a:cs typeface="Calibri"/>
                <a:sym typeface="Calibri"/>
              </a:rPr>
              <a:t> rozporządzenie w sprawie ekoprojektu dla zrównoważonych produktów </a:t>
            </a:r>
            <a:r>
              <a:rPr lang="pl-PL" sz="1600" b="0" i="0" u="none" strike="noStrike" cap="none">
                <a:solidFill>
                  <a:srgbClr val="050505"/>
                </a:solidFill>
                <a:highlight>
                  <a:srgbClr val="FFFFFF"/>
                </a:highlight>
                <a:latin typeface="Calibri"/>
                <a:ea typeface="Calibri"/>
                <a:cs typeface="Calibri"/>
                <a:sym typeface="Calibri"/>
              </a:rPr>
              <a:t>stanowi główny element podejścia Komisji Europejskiej na rzecz bardziej zrównoważonych środowiskowo produktów o zamkniętym </a:t>
            </a:r>
            <a:r>
              <a:rPr lang="pl-PL" sz="1600" b="0" i="0" u="none" strike="noStrike" cap="none">
                <a:solidFill>
                  <a:srgbClr val="050505"/>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cyklu życia</a:t>
            </a:r>
            <a:r>
              <a:rPr lang="pl-PL" sz="1600" b="0" i="0" u="none" strike="noStrike" cap="none">
                <a:solidFill>
                  <a:srgbClr val="050505"/>
                </a:solidFill>
                <a:highlight>
                  <a:srgbClr val="FFFFFF"/>
                </a:highlight>
                <a:latin typeface="Calibri"/>
                <a:ea typeface="Calibri"/>
                <a:cs typeface="Calibri"/>
                <a:sym typeface="Calibri"/>
              </a:rPr>
              <a:t>.</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Powyższe rozporządzenie oparte zostało na dyrektywie 2009/125/WE (obejmującej jedynie produkty związane z energią) w sprawie ekoprojektu i ma ją zastąpić. Dyrektywa ta przyczynia się do poprawy w dziedzinie efektywności energetycznej i zamkniętego cyklu życia produktów związanych z energią. Do czasu zastąpienia dyrektywy będzie ona dalej obowiązywać, m.in. poprzez wdrożenie nowego planu prac w zakresie ekoprojektu i etykietowania energetycznego na lata 2022–2024.</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Arial"/>
              <a:buNone/>
            </a:pPr>
            <a:br>
              <a:rPr lang="pl-PL" sz="1600" b="0" i="0" u="none" strike="noStrike" cap="none">
                <a:solidFill>
                  <a:srgbClr val="050505"/>
                </a:solidFill>
                <a:highlight>
                  <a:srgbClr val="FFFFFF"/>
                </a:highlight>
                <a:latin typeface="Calibri"/>
                <a:ea typeface="Calibri"/>
                <a:cs typeface="Calibri"/>
                <a:sym typeface="Calibri"/>
              </a:rPr>
            </a:br>
            <a:r>
              <a:rPr lang="pl-PL" sz="1600" b="0" i="0" u="none" strike="noStrike" cap="none">
                <a:solidFill>
                  <a:srgbClr val="050505"/>
                </a:solidFill>
                <a:highlight>
                  <a:srgbClr val="FFFFFF"/>
                </a:highlight>
                <a:latin typeface="Calibri"/>
                <a:ea typeface="Calibri"/>
                <a:cs typeface="Calibri"/>
                <a:sym typeface="Calibri"/>
              </a:rPr>
              <a:t>Główne działania Unii Europejskiej na rzecz zrównoważonych produktów o zamkniętym cyklu życia:</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240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zmniejszenie wpływu </a:t>
            </a:r>
            <a:r>
              <a:rPr lang="pl-PL" sz="1600" b="0" i="0" u="none" strike="noStrike" cap="none">
                <a:solidFill>
                  <a:srgbClr val="050505"/>
                </a:solidFill>
                <a:highlight>
                  <a:srgbClr val="FFFFFF"/>
                </a:highlight>
                <a:latin typeface="Calibri"/>
                <a:ea typeface="Calibri"/>
                <a:cs typeface="Calibri"/>
                <a:sym typeface="Calibri"/>
              </a:rPr>
              <a:t>produktów na środowisko dzięki ich lepszemu zaprojektowaniu – ekoprojektowaniu</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poprawa metod informowania konsumentów </a:t>
            </a:r>
            <a:r>
              <a:rPr lang="pl-PL" sz="1600" b="0" i="0" u="none" strike="noStrike" cap="none">
                <a:solidFill>
                  <a:srgbClr val="050505"/>
                </a:solidFill>
                <a:highlight>
                  <a:srgbClr val="FFFFFF"/>
                </a:highlight>
                <a:latin typeface="Calibri"/>
                <a:ea typeface="Calibri"/>
                <a:cs typeface="Calibri"/>
                <a:sym typeface="Calibri"/>
              </a:rPr>
              <a:t>i uczestników łańcucha dostaw o zrównoważeniu środowiskowym produktów</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1" i="0" u="none" strike="noStrike" cap="none">
                <a:solidFill>
                  <a:srgbClr val="050505"/>
                </a:solidFill>
                <a:highlight>
                  <a:srgbClr val="FFFFFF"/>
                </a:highlight>
                <a:latin typeface="Calibri"/>
                <a:ea typeface="Calibri"/>
                <a:cs typeface="Calibri"/>
                <a:sym typeface="Calibri"/>
              </a:rPr>
              <a:t>zapobieganie niszczeniu </a:t>
            </a:r>
            <a:r>
              <a:rPr lang="pl-PL" sz="1600" b="0" i="0" u="none" strike="noStrike" cap="none">
                <a:solidFill>
                  <a:srgbClr val="050505"/>
                </a:solidFill>
                <a:highlight>
                  <a:srgbClr val="FFFFFF"/>
                </a:highlight>
                <a:latin typeface="Calibri"/>
                <a:ea typeface="Calibri"/>
                <a:cs typeface="Calibri"/>
                <a:sym typeface="Calibri"/>
              </a:rPr>
              <a:t>niesprzedanych produktów konsumenckich</a:t>
            </a:r>
            <a:endParaRPr sz="1600" b="0"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0" i="0" u="none" strike="noStrike" cap="none">
                <a:solidFill>
                  <a:srgbClr val="050505"/>
                </a:solidFill>
                <a:highlight>
                  <a:srgbClr val="FFFFFF"/>
                </a:highlight>
                <a:latin typeface="Calibri"/>
                <a:ea typeface="Calibri"/>
                <a:cs typeface="Calibri"/>
                <a:sym typeface="Calibri"/>
              </a:rPr>
              <a:t>promowanie bardziej zrównoważonych </a:t>
            </a:r>
            <a:r>
              <a:rPr lang="pl-PL" sz="1600" b="1" i="0" u="none" strike="noStrike" cap="none">
                <a:solidFill>
                  <a:srgbClr val="050505"/>
                </a:solidFill>
                <a:highlight>
                  <a:srgbClr val="FFFFFF"/>
                </a:highlight>
                <a:latin typeface="Calibri"/>
                <a:ea typeface="Calibri"/>
                <a:cs typeface="Calibri"/>
                <a:sym typeface="Calibri"/>
              </a:rPr>
              <a:t>modeli biznesowych</a:t>
            </a:r>
            <a:endParaRPr sz="1600" b="1" i="0" u="none" strike="noStrike" cap="none">
              <a:solidFill>
                <a:srgbClr val="050505"/>
              </a:solidFill>
              <a:highlight>
                <a:srgbClr val="FFFFFF"/>
              </a:highlight>
              <a:latin typeface="Calibri"/>
              <a:ea typeface="Calibri"/>
              <a:cs typeface="Calibri"/>
              <a:sym typeface="Calibri"/>
            </a:endParaRPr>
          </a:p>
          <a:p>
            <a:pPr marL="1219200" marR="0" lvl="0" indent="-419100" algn="l" rtl="0">
              <a:lnSpc>
                <a:spcPct val="115000"/>
              </a:lnSpc>
              <a:spcBef>
                <a:spcPts val="0"/>
              </a:spcBef>
              <a:spcAft>
                <a:spcPts val="0"/>
              </a:spcAft>
              <a:buClr>
                <a:srgbClr val="050505"/>
              </a:buClr>
              <a:buSzPts val="1600"/>
              <a:buFont typeface="Lato Light"/>
              <a:buChar char="●"/>
            </a:pPr>
            <a:r>
              <a:rPr lang="pl-PL" sz="1600" b="0" i="0" u="none" strike="noStrike" cap="none">
                <a:solidFill>
                  <a:srgbClr val="050505"/>
                </a:solidFill>
                <a:highlight>
                  <a:srgbClr val="FFFFFF"/>
                </a:highlight>
                <a:latin typeface="Calibri"/>
                <a:ea typeface="Calibri"/>
                <a:cs typeface="Calibri"/>
                <a:sym typeface="Calibri"/>
              </a:rPr>
              <a:t>zwiększenie liczby </a:t>
            </a:r>
            <a:r>
              <a:rPr lang="pl-PL" sz="1600" b="1" i="0" u="none" strike="noStrike" cap="none">
                <a:solidFill>
                  <a:srgbClr val="050505"/>
                </a:solidFill>
                <a:highlight>
                  <a:srgbClr val="FFFFFF"/>
                </a:highlight>
                <a:latin typeface="Calibri"/>
                <a:ea typeface="Calibri"/>
                <a:cs typeface="Calibri"/>
                <a:sym typeface="Calibri"/>
              </a:rPr>
              <a:t>zielonych zamówień publicznych</a:t>
            </a:r>
            <a:r>
              <a:rPr lang="pl-PL" sz="1600" b="0" i="0" u="none" strike="noStrike" cap="none">
                <a:solidFill>
                  <a:srgbClr val="050505"/>
                </a:solidFill>
                <a:highlight>
                  <a:srgbClr val="FFFFFF"/>
                </a:highlight>
                <a:latin typeface="Calibri"/>
                <a:ea typeface="Calibri"/>
                <a:cs typeface="Calibri"/>
                <a:sym typeface="Calibri"/>
              </a:rPr>
              <a:t> uwzględniających aspekty środowiskowe.</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2400"/>
              </a:spcBef>
              <a:spcAft>
                <a:spcPts val="0"/>
              </a:spcAft>
              <a:buClr>
                <a:srgbClr val="000000"/>
              </a:buClr>
              <a:buSzPts val="1600"/>
              <a:buFont typeface="Arial"/>
              <a:buNone/>
            </a:pPr>
            <a:endParaRPr sz="1600" b="0" i="0" u="none" strike="noStrike" cap="none">
              <a:solidFill>
                <a:srgbClr val="050505"/>
              </a:solidFill>
              <a:highlight>
                <a:srgbClr val="FFFFFF"/>
              </a:highlight>
              <a:latin typeface="Calibri"/>
              <a:ea typeface="Calibri"/>
              <a:cs typeface="Calibri"/>
              <a:sym typeface="Calibri"/>
            </a:endParaRPr>
          </a:p>
        </p:txBody>
      </p:sp>
      <p:sp>
        <p:nvSpPr>
          <p:cNvPr id="695" name="Google Shape;695;g3a690705c04_0_111"/>
          <p:cNvSpPr txBox="1"/>
          <p:nvPr/>
        </p:nvSpPr>
        <p:spPr>
          <a:xfrm>
            <a:off x="590957" y="6144731"/>
            <a:ext cx="2912100" cy="5262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chemeClr val="dk1"/>
                </a:solidFill>
                <a:latin typeface="Calibri"/>
                <a:ea typeface="Calibri"/>
                <a:cs typeface="Calibri"/>
                <a:sym typeface="Calibri"/>
              </a:rPr>
              <a:t>https://wlaczoszczedzanie.pl/ekoprojekt/</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https://www.gov.pl/web/klimat/ekoprojekt</a:t>
            </a:r>
            <a:endParaRPr sz="900" b="0" i="0" u="none" strike="noStrike" cap="none">
              <a:solidFill>
                <a:srgbClr val="000000"/>
              </a:solidFill>
              <a:latin typeface="Calibri"/>
              <a:ea typeface="Calibri"/>
              <a:cs typeface="Calibri"/>
              <a:sym typeface="Calibri"/>
            </a:endParaRPr>
          </a:p>
        </p:txBody>
      </p:sp>
      <p:pic>
        <p:nvPicPr>
          <p:cNvPr id="696" name="Google Shape;696;g3a690705c04_0_1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330700" y="207851"/>
            <a:ext cx="1554934" cy="1554934"/>
          </a:xfrm>
          <a:prstGeom prst="rect">
            <a:avLst/>
          </a:prstGeom>
          <a:noFill/>
          <a:ln>
            <a:noFill/>
          </a:ln>
        </p:spPr>
      </p:pic>
      <p:sp>
        <p:nvSpPr>
          <p:cNvPr id="697" name="Google Shape;697;g3a690705c04_0_111">
            <a:extLst>
              <a:ext uri="{C183D7F6-B498-43B3-948B-1728B52AA6E4}">
                <adec:decorative xmlns:adec="http://schemas.microsoft.com/office/drawing/2017/decorative" val="1"/>
              </a:ext>
            </a:extLst>
          </p:cNvPr>
          <p:cNvSpPr/>
          <p:nvPr/>
        </p:nvSpPr>
        <p:spPr>
          <a:xfrm>
            <a:off x="10596033" y="360117"/>
            <a:ext cx="1084500" cy="1149300"/>
          </a:xfrm>
          <a:prstGeom prst="ellipse">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98" name="Google Shape;698;g3a690705c04_0_111"/>
          <p:cNvSpPr txBox="1"/>
          <p:nvPr/>
        </p:nvSpPr>
        <p:spPr>
          <a:xfrm>
            <a:off x="10704833" y="690784"/>
            <a:ext cx="9249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pl-PL" sz="2100" b="1" i="0" u="none" strike="noStrike" cap="none">
                <a:solidFill>
                  <a:srgbClr val="000000"/>
                </a:solidFill>
                <a:latin typeface="Calibri"/>
                <a:ea typeface="Calibri"/>
                <a:cs typeface="Calibri"/>
                <a:sym typeface="Calibri"/>
              </a:rPr>
              <a:t>ESPR</a:t>
            </a:r>
            <a:endParaRPr sz="2100" b="1"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a690705c04_0_121"/>
          <p:cNvSpPr txBox="1"/>
          <p:nvPr/>
        </p:nvSpPr>
        <p:spPr>
          <a:xfrm>
            <a:off x="8382155" y="6258489"/>
            <a:ext cx="3306900" cy="5262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pl-PL" sz="900" b="0" i="0" u="none" strike="noStrike" cap="none">
                <a:solidFill>
                  <a:schemeClr val="dk1"/>
                </a:solidFill>
                <a:latin typeface="Calibri"/>
                <a:ea typeface="Calibri"/>
                <a:cs typeface="Calibri"/>
                <a:sym typeface="Calibri"/>
              </a:rPr>
              <a:t>https://wlaczoszczedzanie.pl/ekoprojekt/</a:t>
            </a: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https://www.gov.pl/web/klimat/ekoprojekt</a:t>
            </a:r>
            <a:endParaRPr sz="900" b="0" i="0" u="none" strike="noStrike" cap="none">
              <a:solidFill>
                <a:srgbClr val="000000"/>
              </a:solidFill>
              <a:latin typeface="Calibri"/>
              <a:ea typeface="Calibri"/>
              <a:cs typeface="Calibri"/>
              <a:sym typeface="Calibri"/>
            </a:endParaRPr>
          </a:p>
        </p:txBody>
      </p:sp>
      <p:sp>
        <p:nvSpPr>
          <p:cNvPr id="704" name="Google Shape;704;g3a690705c04_0_121">
            <a:extLst>
              <a:ext uri="{C183D7F6-B498-43B3-948B-1728B52AA6E4}">
                <adec:decorative xmlns:adec="http://schemas.microsoft.com/office/drawing/2017/decorative" val="1"/>
              </a:ext>
            </a:extLst>
          </p:cNvPr>
          <p:cNvSpPr txBox="1"/>
          <p:nvPr/>
        </p:nvSpPr>
        <p:spPr>
          <a:xfrm>
            <a:off x="9418767" y="5935445"/>
            <a:ext cx="2912100" cy="3876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705" name="Google Shape;705;g3a690705c04_0_121"/>
          <p:cNvSpPr txBox="1"/>
          <p:nvPr/>
        </p:nvSpPr>
        <p:spPr>
          <a:xfrm>
            <a:off x="478917" y="1243087"/>
            <a:ext cx="10738500" cy="5039100"/>
          </a:xfrm>
          <a:prstGeom prst="rect">
            <a:avLst/>
          </a:prstGeom>
          <a:noFill/>
          <a:ln>
            <a:noFill/>
          </a:ln>
        </p:spPr>
        <p:txBody>
          <a:bodyPr spcFirstLastPara="1" wrap="square" lIns="123300" tIns="123300" rIns="123300" bIns="1233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50505"/>
                </a:solidFill>
                <a:highlight>
                  <a:srgbClr val="FFFFFF"/>
                </a:highlight>
                <a:latin typeface="Calibri"/>
                <a:ea typeface="Calibri"/>
                <a:cs typeface="Calibri"/>
                <a:sym typeface="Calibri"/>
              </a:rPr>
              <a:t>We wniosku z 30 marca 2022 roku ustanowiono ramy prawne wymogów dotyczących ekoprojektu dla poszczególnych grup produktów, aby znacznie poprawić stopień zamknięcia ich obiegu, ich charakterystykę energetyczną i inne aspekty zrównoważenia środowiskowego.</a:t>
            </a: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457200" lvl="0" indent="0" algn="l" rtl="0">
              <a:lnSpc>
                <a:spcPct val="115000"/>
              </a:lnSpc>
              <a:spcBef>
                <a:spcPts val="2400"/>
              </a:spcBef>
              <a:spcAft>
                <a:spcPts val="0"/>
              </a:spcAft>
              <a:buClr>
                <a:schemeClr val="dk1"/>
              </a:buClr>
              <a:buSzPts val="1500"/>
              <a:buFont typeface="Arial"/>
              <a:buNone/>
            </a:pPr>
            <a:endParaRPr sz="1600" b="0" i="0" u="none" strike="noStrike" cap="none">
              <a:solidFill>
                <a:srgbClr val="050505"/>
              </a:solidFill>
              <a:latin typeface="Calibri"/>
              <a:ea typeface="Calibri"/>
              <a:cs typeface="Calibri"/>
              <a:sym typeface="Calibri"/>
            </a:endParaRPr>
          </a:p>
          <a:p>
            <a:pPr marL="0" marR="457200" lvl="0" indent="0" algn="l" rtl="0">
              <a:lnSpc>
                <a:spcPct val="115000"/>
              </a:lnSpc>
              <a:spcBef>
                <a:spcPts val="2400"/>
              </a:spcBef>
              <a:spcAft>
                <a:spcPts val="2400"/>
              </a:spcAft>
              <a:buClr>
                <a:schemeClr val="dk1"/>
              </a:buClr>
              <a:buSzPts val="1500"/>
              <a:buFont typeface="Arial"/>
              <a:buNone/>
            </a:pPr>
            <a:r>
              <a:rPr lang="pl-PL" sz="1600" b="0" i="0" u="none" strike="noStrike" cap="none">
                <a:solidFill>
                  <a:srgbClr val="050505"/>
                </a:solidFill>
                <a:latin typeface="Calibri"/>
                <a:ea typeface="Calibri"/>
                <a:cs typeface="Calibri"/>
                <a:sym typeface="Calibri"/>
              </a:rPr>
              <a:t>Nowy </a:t>
            </a:r>
            <a:r>
              <a:rPr lang="pl-PL" sz="1600" b="1" i="0" u="none" strike="noStrike" cap="none">
                <a:solidFill>
                  <a:srgbClr val="050505"/>
                </a:solidFill>
                <a:latin typeface="Calibri"/>
                <a:ea typeface="Calibri"/>
                <a:cs typeface="Calibri"/>
                <a:sym typeface="Calibri"/>
              </a:rPr>
              <a:t>cyfrowy paszport produktu </a:t>
            </a:r>
            <a:r>
              <a:rPr lang="pl-PL" sz="1600" b="0" i="0" u="none" strike="noStrike" cap="none">
                <a:solidFill>
                  <a:srgbClr val="050505"/>
                </a:solidFill>
                <a:latin typeface="Calibri"/>
                <a:ea typeface="Calibri"/>
                <a:cs typeface="Calibri"/>
                <a:sym typeface="Calibri"/>
              </a:rPr>
              <a:t>będzie zawierał informacje na temat zrównoważenia środowiskowego produktów. Powinien on pomóc konsumentom i przedsiębiorstwom w dokonywaniu świadomych wyborów przy zakupie produktów, ułatwić </a:t>
            </a:r>
            <a:r>
              <a:rPr lang="pl-PL" sz="1600" b="0" i="0" u="none" strike="noStrike" cap="none">
                <a:solidFill>
                  <a:srgbClr val="050505"/>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naprawę</a:t>
            </a:r>
            <a:r>
              <a:rPr lang="pl-PL" sz="1600" b="0" i="0" u="none" strike="noStrike" cap="none">
                <a:solidFill>
                  <a:srgbClr val="050505"/>
                </a:solidFill>
                <a:latin typeface="Calibri"/>
                <a:ea typeface="Calibri"/>
                <a:cs typeface="Calibri"/>
                <a:sym typeface="Calibri"/>
              </a:rPr>
              <a:t> i </a:t>
            </a:r>
            <a:r>
              <a:rPr lang="pl-PL" sz="1600" b="0" i="0" u="none" strike="noStrike" cap="none">
                <a:solidFill>
                  <a:srgbClr val="050505"/>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recykling</a:t>
            </a:r>
            <a:r>
              <a:rPr lang="pl-PL" sz="1600" b="0" i="0" u="none" strike="noStrike" cap="none">
                <a:solidFill>
                  <a:srgbClr val="050505"/>
                </a:solidFill>
                <a:latin typeface="Calibri"/>
                <a:ea typeface="Calibri"/>
                <a:cs typeface="Calibri"/>
                <a:sym typeface="Calibri"/>
              </a:rPr>
              <a:t>, oraz zwiększyć przejrzystość w zakresie wpływu produktów na środowisko. Paszport produktu powinien również pomóc organom publicznym w lepszym przeprowadzaniu kontroli.</a:t>
            </a:r>
            <a:endParaRPr sz="1600" b="0" i="0" u="none" strike="noStrike" cap="none">
              <a:solidFill>
                <a:srgbClr val="050505"/>
              </a:solidFill>
              <a:highlight>
                <a:srgbClr val="FFFFFF"/>
              </a:highlight>
              <a:latin typeface="Calibri"/>
              <a:ea typeface="Calibri"/>
              <a:cs typeface="Calibri"/>
              <a:sym typeface="Calibri"/>
            </a:endParaRPr>
          </a:p>
        </p:txBody>
      </p:sp>
      <p:sp>
        <p:nvSpPr>
          <p:cNvPr id="706" name="Google Shape;706;g3a690705c04_0_121"/>
          <p:cNvSpPr/>
          <p:nvPr/>
        </p:nvSpPr>
        <p:spPr>
          <a:xfrm>
            <a:off x="2289052" y="2565320"/>
            <a:ext cx="7092000" cy="1979100"/>
          </a:xfrm>
          <a:prstGeom prst="roundRect">
            <a:avLst>
              <a:gd name="adj" fmla="val 0"/>
            </a:avLst>
          </a:prstGeom>
          <a:solidFill>
            <a:schemeClr val="accent1"/>
          </a:solidFill>
          <a:ln>
            <a:noFill/>
          </a:ln>
        </p:spPr>
        <p:txBody>
          <a:bodyPr spcFirstLastPara="1" wrap="square" lIns="61675" tIns="61675" rIns="61675" bIns="616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pl-PL" sz="1200" b="1" i="0" u="none" strike="noStrike" cap="none">
                <a:solidFill>
                  <a:schemeClr val="lt1"/>
                </a:solidFill>
                <a:latin typeface="Calibri"/>
                <a:ea typeface="Calibri"/>
                <a:cs typeface="Calibri"/>
                <a:sym typeface="Calibri"/>
              </a:rPr>
              <a:t>   Ramy te umożliwią określenie szerokiego zakresu wymogów, w tym dotyczących:</a:t>
            </a:r>
            <a:endParaRPr sz="1200" b="1"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trwałości produktu, </a:t>
            </a:r>
            <a:r>
              <a:rPr lang="pl-PL" sz="1200" b="0" i="0" u="none" strike="noStrike" cap="none">
                <a:solidFill>
                  <a:schemeClr val="lt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możliwości ponownego użycia</a:t>
            </a:r>
            <a:r>
              <a:rPr lang="pl-PL" sz="1200" b="0" i="0" u="none" strike="noStrike" cap="none">
                <a:solidFill>
                  <a:schemeClr val="lt1"/>
                </a:solidFill>
                <a:latin typeface="Calibri"/>
                <a:ea typeface="Calibri"/>
                <a:cs typeface="Calibri"/>
                <a:sym typeface="Calibri"/>
              </a:rPr>
              <a:t>, modernizacji i </a:t>
            </a:r>
            <a:r>
              <a:rPr lang="pl-PL" sz="1200" b="0" i="0" u="none" strike="noStrike" cap="none">
                <a:solidFill>
                  <a:schemeClr val="lt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naprawy</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obecności substancji utrudniających obieg zamknięty</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energii i zasobooszczędności</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zawartości materiałów z </a:t>
            </a:r>
            <a:r>
              <a:rPr lang="pl-PL" sz="1200" b="0" i="0" u="none" strike="noStrike" cap="none">
                <a:solidFill>
                  <a:schemeClr val="lt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recyklingu</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regeneracji produktów i recyklingu</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śladu węglowego</a:t>
            </a:r>
            <a:r>
              <a:rPr lang="pl-PL" sz="1200" b="0" i="0" u="none" strike="noStrike" cap="none">
                <a:solidFill>
                  <a:schemeClr val="lt1"/>
                </a:solidFill>
                <a:latin typeface="Calibri"/>
                <a:ea typeface="Calibri"/>
                <a:cs typeface="Calibri"/>
                <a:sym typeface="Calibri"/>
              </a:rPr>
              <a:t> i </a:t>
            </a:r>
            <a:r>
              <a:rPr lang="pl-PL" sz="1200" b="0" i="0" u="none" strike="noStrike" cap="none">
                <a:solidFill>
                  <a:schemeClr val="lt1"/>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środowiskowego</a:t>
            </a:r>
            <a:endParaRPr sz="1200" b="0" i="0" u="none" strike="noStrike" cap="none">
              <a:solidFill>
                <a:schemeClr val="lt1"/>
              </a:solidFill>
              <a:latin typeface="Calibri"/>
              <a:ea typeface="Calibri"/>
              <a:cs typeface="Calibri"/>
              <a:sym typeface="Calibri"/>
            </a:endParaRPr>
          </a:p>
          <a:p>
            <a:pPr marL="1219200" marR="0" lvl="0" indent="-393700" algn="l" rtl="0">
              <a:lnSpc>
                <a:spcPct val="115000"/>
              </a:lnSpc>
              <a:spcBef>
                <a:spcPts val="0"/>
              </a:spcBef>
              <a:spcAft>
                <a:spcPts val="0"/>
              </a:spcAft>
              <a:buClr>
                <a:schemeClr val="lt1"/>
              </a:buClr>
              <a:buSzPts val="1200"/>
              <a:buFont typeface="Calibri"/>
              <a:buChar char="●"/>
            </a:pPr>
            <a:r>
              <a:rPr lang="pl-PL" sz="1200" b="0" i="0" u="none" strike="noStrike" cap="none">
                <a:solidFill>
                  <a:schemeClr val="lt1"/>
                </a:solidFill>
                <a:latin typeface="Calibri"/>
                <a:ea typeface="Calibri"/>
                <a:cs typeface="Calibri"/>
                <a:sym typeface="Calibri"/>
              </a:rPr>
              <a:t>wymogów informacyjnych, w tym cyfrowego paszportu produktu</a:t>
            </a:r>
            <a:endParaRPr sz="1200" b="0" i="0" u="none" strike="noStrike" cap="none">
              <a:solidFill>
                <a:schemeClr val="lt1"/>
              </a:solidFill>
              <a:latin typeface="Calibri"/>
              <a:ea typeface="Calibri"/>
              <a:cs typeface="Calibri"/>
              <a:sym typeface="Calibri"/>
            </a:endParaRPr>
          </a:p>
          <a:p>
            <a:pPr marL="0" marR="0" lvl="0" indent="0" algn="ctr" rtl="0">
              <a:lnSpc>
                <a:spcPct val="100000"/>
              </a:lnSpc>
              <a:spcBef>
                <a:spcPts val="240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p:txBody>
      </p:sp>
      <p:sp>
        <p:nvSpPr>
          <p:cNvPr id="707" name="Google Shape;707;g3a690705c04_0_121"/>
          <p:cNvSpPr txBox="1">
            <a:spLocks noGrp="1"/>
          </p:cNvSpPr>
          <p:nvPr>
            <p:ph type="title" idx="4294967295"/>
          </p:nvPr>
        </p:nvSpPr>
        <p:spPr>
          <a:xfrm>
            <a:off x="487628" y="388043"/>
            <a:ext cx="11133600" cy="1174390"/>
          </a:xfrm>
          <a:prstGeom prst="rect">
            <a:avLst/>
          </a:prstGeom>
          <a:noFill/>
          <a:ln>
            <a:noFill/>
            <a:prstDash/>
          </a:ln>
          <a:effectLst/>
        </p:spPr>
        <p:txBody>
          <a:bodyPr rot="0" spcFirstLastPara="1" vertOverflow="overflow" horzOverflow="overflow" vert="horz" wrap="square" lIns="123300" tIns="123300" rIns="123300" bIns="1233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00"/>
              </a:lnSpc>
              <a:spcBef>
                <a:spcPts val="0"/>
              </a:spcBef>
              <a:spcAft>
                <a:spcPts val="1600"/>
              </a:spcAft>
              <a:buClr>
                <a:srgbClr val="000000"/>
              </a:buClr>
              <a:buSzPts val="2400"/>
              <a:buFont typeface="Arial"/>
              <a:buNone/>
              <a:tabLst/>
              <a:defRPr/>
            </a:pPr>
            <a:r>
              <a:rPr kumimoji="0" lang="pl-PL" sz="3600" b="0" i="0" u="none" strike="noStrike" kern="0" cap="none" spc="0" normalizeH="0" baseline="0" noProof="0" dirty="0" err="1">
                <a:ln>
                  <a:noFill/>
                </a:ln>
                <a:solidFill>
                  <a:srgbClr val="050505"/>
                </a:solidFill>
                <a:effectLst/>
                <a:highlight>
                  <a:srgbClr val="FFFFFF"/>
                </a:highlight>
                <a:uLnTx/>
                <a:uFillTx/>
                <a:latin typeface="Calibri"/>
                <a:ea typeface="Calibri"/>
                <a:cs typeface="Calibri"/>
                <a:sym typeface="Calibri"/>
              </a:rPr>
              <a:t>Ekoprojekt</a:t>
            </a:r>
            <a:r>
              <a:rPr kumimoji="0" lang="pl-PL" sz="3600" b="0" i="0" u="none" strike="noStrike" kern="0" cap="none" spc="0" normalizeH="0" baseline="0" noProof="0" dirty="0">
                <a:ln>
                  <a:noFill/>
                </a:ln>
                <a:solidFill>
                  <a:srgbClr val="050505"/>
                </a:solidFill>
                <a:effectLst/>
                <a:highlight>
                  <a:srgbClr val="FFFFFF"/>
                </a:highlight>
                <a:uLnTx/>
                <a:uFillTx/>
                <a:latin typeface="Calibri"/>
                <a:ea typeface="Calibri"/>
                <a:cs typeface="Calibri"/>
                <a:sym typeface="Calibri"/>
              </a:rPr>
              <a:t> dla zrównoważonych produktów (ESPR) 2/2 </a:t>
            </a:r>
          </a:p>
        </p:txBody>
      </p:sp>
      <p:pic>
        <p:nvPicPr>
          <p:cNvPr id="708" name="Google Shape;708;g3a690705c04_0_121">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10514167" y="109051"/>
            <a:ext cx="1554934" cy="1554934"/>
          </a:xfrm>
          <a:prstGeom prst="rect">
            <a:avLst/>
          </a:prstGeom>
          <a:noFill/>
          <a:ln>
            <a:noFill/>
          </a:ln>
        </p:spPr>
      </p:pic>
      <p:sp>
        <p:nvSpPr>
          <p:cNvPr id="709" name="Google Shape;709;g3a690705c04_0_121">
            <a:extLst>
              <a:ext uri="{C183D7F6-B498-43B3-948B-1728B52AA6E4}">
                <adec:decorative xmlns:adec="http://schemas.microsoft.com/office/drawing/2017/decorative" val="1"/>
              </a:ext>
            </a:extLst>
          </p:cNvPr>
          <p:cNvSpPr/>
          <p:nvPr/>
        </p:nvSpPr>
        <p:spPr>
          <a:xfrm>
            <a:off x="10779500" y="261317"/>
            <a:ext cx="1084500" cy="1149300"/>
          </a:xfrm>
          <a:prstGeom prst="ellipse">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710" name="Google Shape;710;g3a690705c04_0_121"/>
          <p:cNvSpPr txBox="1"/>
          <p:nvPr/>
        </p:nvSpPr>
        <p:spPr>
          <a:xfrm>
            <a:off x="10888300" y="591984"/>
            <a:ext cx="9249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pl-PL" sz="2100" b="1" i="0" u="none" strike="noStrike" cap="none">
                <a:solidFill>
                  <a:srgbClr val="000000"/>
                </a:solidFill>
                <a:latin typeface="Raleway"/>
                <a:ea typeface="Raleway"/>
                <a:cs typeface="Raleway"/>
                <a:sym typeface="Raleway"/>
              </a:rPr>
              <a:t>ESPR</a:t>
            </a:r>
            <a:endParaRPr sz="2100" b="1" i="0" u="none" strike="noStrike" cap="none">
              <a:solidFill>
                <a:srgbClr val="000000"/>
              </a:solidFill>
              <a:latin typeface="Raleway"/>
              <a:ea typeface="Raleway"/>
              <a:cs typeface="Raleway"/>
              <a:sym typeface="Raleway"/>
            </a:endParaRPr>
          </a:p>
        </p:txBody>
      </p:sp>
      <p:sp>
        <p:nvSpPr>
          <p:cNvPr id="711" name="Google Shape;711;g3a690705c04_0_1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a690705c04_0_1092"/>
          <p:cNvSpPr txBox="1"/>
          <p:nvPr/>
        </p:nvSpPr>
        <p:spPr>
          <a:xfrm>
            <a:off x="996242" y="1449816"/>
            <a:ext cx="10749600" cy="5271659"/>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15000"/>
              </a:lnSpc>
              <a:spcBef>
                <a:spcPts val="160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Fazy wprowadzania DPP:</a:t>
            </a:r>
            <a:br>
              <a:rPr lang="pl-PL" sz="1400" b="0" i="0" u="none" strike="noStrike" cap="none" dirty="0">
                <a:solidFill>
                  <a:srgbClr val="000000"/>
                </a:solidFill>
                <a:latin typeface="Calibri"/>
                <a:ea typeface="Calibri"/>
                <a:cs typeface="Calibri"/>
                <a:sym typeface="Calibri"/>
              </a:rPr>
            </a:br>
            <a:r>
              <a:rPr lang="pl-PL" sz="1400" b="0" i="0" u="none" strike="noStrike" cap="none" dirty="0">
                <a:solidFill>
                  <a:srgbClr val="000000"/>
                </a:solidFill>
                <a:latin typeface="Calibri"/>
                <a:ea typeface="Calibri"/>
                <a:cs typeface="Calibri"/>
                <a:sym typeface="Calibri"/>
              </a:rPr>
              <a:t> Implementacja będzie stopniowa, z pierwszym wdrożeniem dla baterii (wymóg DPP już od 2026 roku)</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Kluczowe grupy produktowe:</a:t>
            </a:r>
            <a:br>
              <a:rPr lang="pl-PL" sz="1400" b="0" i="0" u="none" strike="noStrike" cap="none" dirty="0">
                <a:solidFill>
                  <a:srgbClr val="000000"/>
                </a:solidFill>
                <a:latin typeface="Calibri"/>
                <a:ea typeface="Calibri"/>
                <a:cs typeface="Calibri"/>
                <a:sym typeface="Calibri"/>
              </a:rPr>
            </a:br>
            <a:r>
              <a:rPr lang="pl-PL" sz="1400" b="0" i="0" u="none" strike="noStrike" cap="none" dirty="0">
                <a:solidFill>
                  <a:srgbClr val="000000"/>
                </a:solidFill>
                <a:latin typeface="Calibri"/>
                <a:ea typeface="Calibri"/>
                <a:cs typeface="Calibri"/>
                <a:sym typeface="Calibri"/>
              </a:rPr>
              <a:t> W pierwszej kolejności będą to: baterie, elektronika, tekstylia, meble, drewno, plastik, materiały budowlane, opony, stal, aluminium – zgodnie z planem działań 2025–2030</a:t>
            </a:r>
            <a:endParaRPr sz="1400" b="0" i="0" u="sng" strike="noStrike" cap="none" dirty="0">
              <a:solidFill>
                <a:schemeClr val="hlink"/>
              </a:solidFill>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900"/>
              <a:buFont typeface="Arial"/>
              <a:buNone/>
            </a:pPr>
            <a:r>
              <a:rPr lang="pl-PL" sz="1400" b="0" i="0" u="none" strike="noStrike" cap="none" dirty="0">
                <a:solidFill>
                  <a:srgbClr val="000000"/>
                </a:solidFill>
                <a:latin typeface="Calibri"/>
                <a:ea typeface="Calibri"/>
                <a:cs typeface="Calibri"/>
                <a:sym typeface="Calibri"/>
              </a:rPr>
              <a:t>Delegowane akty prawne (</a:t>
            </a:r>
            <a:r>
              <a:rPr lang="pl-PL" sz="1400" b="0" i="0" u="none" strike="noStrike" cap="none" dirty="0" err="1">
                <a:solidFill>
                  <a:srgbClr val="000000"/>
                </a:solidFill>
                <a:latin typeface="Calibri"/>
                <a:ea typeface="Calibri"/>
                <a:cs typeface="Calibri"/>
                <a:sym typeface="Calibri"/>
              </a:rPr>
              <a:t>delegated</a:t>
            </a:r>
            <a:r>
              <a:rPr lang="pl-PL" sz="1400" b="0" i="0" u="none" strike="noStrike" cap="none" dirty="0">
                <a:solidFill>
                  <a:srgbClr val="000000"/>
                </a:solidFill>
                <a:latin typeface="Calibri"/>
                <a:ea typeface="Calibri"/>
                <a:cs typeface="Calibri"/>
                <a:sym typeface="Calibri"/>
              </a:rPr>
              <a:t> </a:t>
            </a:r>
            <a:r>
              <a:rPr lang="pl-PL" sz="1400" b="0" i="0" u="none" strike="noStrike" cap="none" dirty="0" err="1">
                <a:solidFill>
                  <a:srgbClr val="000000"/>
                </a:solidFill>
                <a:latin typeface="Calibri"/>
                <a:ea typeface="Calibri"/>
                <a:cs typeface="Calibri"/>
                <a:sym typeface="Calibri"/>
              </a:rPr>
              <a:t>acts</a:t>
            </a:r>
            <a:r>
              <a:rPr lang="pl-PL" sz="1400" b="0" i="0" u="none" strike="noStrike" cap="none" dirty="0">
                <a:solidFill>
                  <a:srgbClr val="000000"/>
                </a:solidFill>
                <a:latin typeface="Calibri"/>
                <a:ea typeface="Calibri"/>
                <a:cs typeface="Calibri"/>
                <a:sym typeface="Calibri"/>
              </a:rPr>
              <a:t>): Komisja Europejska opracowuje akty delegowane dla poszczególnych kategorii produktów – określą one precyzyjne wymagania oraz daty wejścia w życie (z przynajmniej 18-miesięcznym okresem przejściowym)</a:t>
            </a:r>
            <a:br>
              <a:rPr lang="pl-PL" sz="1400" b="0" i="0" u="none" strike="noStrike" cap="none" dirty="0">
                <a:solidFill>
                  <a:srgbClr val="000000"/>
                </a:solidFill>
                <a:latin typeface="Calibri"/>
                <a:ea typeface="Calibri"/>
                <a:cs typeface="Calibri"/>
                <a:sym typeface="Calibri"/>
              </a:rPr>
            </a:br>
            <a:br>
              <a:rPr lang="pl-PL" sz="1400" b="0" i="0" u="none" strike="noStrike" cap="none" dirty="0">
                <a:solidFill>
                  <a:srgbClr val="000000"/>
                </a:solidFill>
                <a:latin typeface="Calibri"/>
                <a:ea typeface="Calibri"/>
                <a:cs typeface="Calibri"/>
                <a:sym typeface="Calibri"/>
              </a:rPr>
            </a:br>
            <a:r>
              <a:rPr lang="pl-PL" sz="1400" b="1" i="0" u="none" strike="noStrike" cap="none" dirty="0">
                <a:solidFill>
                  <a:srgbClr val="000000"/>
                </a:solidFill>
                <a:latin typeface="Calibri"/>
                <a:ea typeface="Calibri"/>
                <a:cs typeface="Calibri"/>
                <a:sym typeface="Calibri"/>
              </a:rPr>
              <a:t>Dalsze działania i przygotowania:</a:t>
            </a:r>
            <a:endParaRPr sz="1400" b="1"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160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W listopadzie 2024 r. wszczęto konsultacje („</a:t>
            </a:r>
            <a:r>
              <a:rPr lang="pl-PL" sz="1400" b="0" i="0" u="none" strike="noStrike" cap="none" dirty="0" err="1">
                <a:solidFill>
                  <a:srgbClr val="000000"/>
                </a:solidFill>
                <a:latin typeface="Calibri"/>
                <a:ea typeface="Calibri"/>
                <a:cs typeface="Calibri"/>
                <a:sym typeface="Calibri"/>
              </a:rPr>
              <a:t>call</a:t>
            </a:r>
            <a:r>
              <a:rPr lang="pl-PL" sz="1400" b="0" i="0" u="none" strike="noStrike" cap="none" dirty="0">
                <a:solidFill>
                  <a:srgbClr val="000000"/>
                </a:solidFill>
                <a:latin typeface="Calibri"/>
                <a:ea typeface="Calibri"/>
                <a:cs typeface="Calibri"/>
                <a:sym typeface="Calibri"/>
              </a:rPr>
              <a:t> for </a:t>
            </a:r>
            <a:r>
              <a:rPr lang="pl-PL" sz="1400" b="0" i="0" u="none" strike="noStrike" cap="none" dirty="0" err="1">
                <a:solidFill>
                  <a:srgbClr val="000000"/>
                </a:solidFill>
                <a:latin typeface="Calibri"/>
                <a:ea typeface="Calibri"/>
                <a:cs typeface="Calibri"/>
                <a:sym typeface="Calibri"/>
              </a:rPr>
              <a:t>evidence</a:t>
            </a:r>
            <a:r>
              <a:rPr lang="pl-PL" sz="1400" b="0" i="0" u="none" strike="noStrike" cap="none" dirty="0">
                <a:solidFill>
                  <a:srgbClr val="000000"/>
                </a:solidFill>
                <a:latin typeface="Calibri"/>
                <a:ea typeface="Calibri"/>
                <a:cs typeface="Calibri"/>
                <a:sym typeface="Calibri"/>
              </a:rPr>
              <a:t>”) w sprawie przyszłych dostawców usług DPP i możliwego systemu certyfikacji – zakończyły się one 10 grudnia</a:t>
            </a:r>
            <a:r>
              <a:rPr lang="pl-PL" sz="1400" b="0" i="0" u="none" strike="noStrike" cap="none" dirty="0">
                <a:solidFill>
                  <a:srgbClr val="000000"/>
                </a:solidFill>
                <a:uFill>
                  <a:noFill/>
                </a:uFill>
                <a:latin typeface="Calibri"/>
                <a:ea typeface="Calibri"/>
                <a:cs typeface="Calibri"/>
                <a:sym typeface="Calibri"/>
              </a:rPr>
              <a:t> </a:t>
            </a:r>
            <a:r>
              <a:rPr lang="pl-PL" sz="1400" b="0" i="0" u="sng" strike="noStrike" cap="none" dirty="0">
                <a:solidFill>
                  <a:schemeClr val="hlink"/>
                </a:solidFill>
                <a:latin typeface="Calibri"/>
                <a:ea typeface="Calibri"/>
                <a:cs typeface="Calibri"/>
                <a:sym typeface="Calibri"/>
                <a:hlinkClick r:id="rId3"/>
              </a:rPr>
              <a:t>single-market-economy.ec.europa.eu</a:t>
            </a:r>
            <a:r>
              <a:rPr lang="pl-PL"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Standardy techniczne (np. struktura danych DPP) są opracowywane wspólnie przez europejskie instytuty normalizacyjne CEN/CENELEC (mandat do końca 2025, pierwsze efekty w 2026).</a:t>
            </a:r>
            <a:endParaRPr sz="1400" b="0" i="0" u="none" strike="noStrike" cap="none" dirty="0">
              <a:solidFill>
                <a:srgbClr val="000000"/>
              </a:solidFill>
              <a:latin typeface="Calibri"/>
              <a:ea typeface="Calibri"/>
              <a:cs typeface="Calibri"/>
              <a:sym typeface="Calibri"/>
            </a:endParaRPr>
          </a:p>
          <a:p>
            <a:pPr marL="609600" marR="0" lvl="0" indent="-393700" algn="l" rtl="0">
              <a:lnSpc>
                <a:spcPct val="115000"/>
              </a:lnSpc>
              <a:spcBef>
                <a:spcPts val="0"/>
              </a:spcBef>
              <a:spcAft>
                <a:spcPts val="0"/>
              </a:spcAft>
              <a:buClr>
                <a:srgbClr val="000000"/>
              </a:buClr>
              <a:buSzPts val="1400"/>
              <a:buFont typeface="Calibri"/>
              <a:buChar char="●"/>
            </a:pPr>
            <a:r>
              <a:rPr lang="pl-PL" sz="1400" b="0" i="0" u="none" strike="noStrike" cap="none" dirty="0">
                <a:solidFill>
                  <a:srgbClr val="000000"/>
                </a:solidFill>
                <a:latin typeface="Calibri"/>
                <a:ea typeface="Calibri"/>
                <a:cs typeface="Calibri"/>
                <a:sym typeface="Calibri"/>
              </a:rPr>
              <a:t>Wdrożenie wymaga od firm gromadzenia i standaryzacji danych produktowych, testowania rozwiązań pilotażowych (np. QR-kody, interoperacyjność), a także wyznaczenia zespołów odpowiedzialnych za wdrożenie i współpracę z usługodawcami DPP.</a:t>
            </a:r>
            <a:endParaRPr sz="1400" b="0" i="0" u="sng" strike="noStrike" cap="none" dirty="0">
              <a:solidFill>
                <a:schemeClr val="hlink"/>
              </a:solidFill>
              <a:latin typeface="Calibri"/>
              <a:ea typeface="Calibri"/>
              <a:cs typeface="Calibri"/>
              <a:sym typeface="Calibri"/>
            </a:endParaRPr>
          </a:p>
          <a:p>
            <a:pPr marL="0" marR="0" lvl="0" indent="0" algn="l" rtl="0">
              <a:lnSpc>
                <a:spcPct val="115000"/>
              </a:lnSpc>
              <a:spcBef>
                <a:spcPts val="1600"/>
              </a:spcBef>
              <a:spcAft>
                <a:spcPts val="1600"/>
              </a:spcAft>
              <a:buClr>
                <a:srgbClr val="000000"/>
              </a:buClr>
              <a:buSzPts val="1900"/>
              <a:buFont typeface="Arial"/>
              <a:buNone/>
            </a:pPr>
            <a:endParaRPr sz="1600" b="0" i="0" u="none" strike="noStrike" cap="none" dirty="0">
              <a:solidFill>
                <a:srgbClr val="000000"/>
              </a:solidFill>
              <a:latin typeface="Calibri"/>
              <a:ea typeface="Calibri"/>
              <a:cs typeface="Calibri"/>
              <a:sym typeface="Calibri"/>
            </a:endParaRPr>
          </a:p>
        </p:txBody>
      </p:sp>
      <p:sp>
        <p:nvSpPr>
          <p:cNvPr id="717" name="Google Shape;717;g3a690705c04_0_1092"/>
          <p:cNvSpPr txBox="1">
            <a:spLocks noGrp="1"/>
          </p:cNvSpPr>
          <p:nvPr>
            <p:ph type="title"/>
          </p:nvPr>
        </p:nvSpPr>
        <p:spPr>
          <a:xfrm>
            <a:off x="838200" y="365125"/>
            <a:ext cx="10515600" cy="1325700"/>
          </a:xfr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lvl="0"/>
            <a:r>
              <a:rPr lang="pl-PL" dirty="0"/>
              <a:t>Harmonogram wdrożeniowy ESPR</a:t>
            </a:r>
            <a:endParaRPr lang="pl-PL" noProof="0" dirty="0">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38b0a56ffa6_1_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PRZERWA 15 min</a:t>
            </a:r>
            <a:endParaRPr dirty="0"/>
          </a:p>
        </p:txBody>
      </p:sp>
      <p:grpSp>
        <p:nvGrpSpPr>
          <p:cNvPr id="724" name="Google Shape;724;g38b0a56ffa6_1_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725" name="Google Shape;725;g38b0a56ffa6_1_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26" name="Google Shape;726;g38b0a56ffa6_1_28"/>
            <p:cNvGrpSpPr/>
            <p:nvPr/>
          </p:nvGrpSpPr>
          <p:grpSpPr>
            <a:xfrm>
              <a:off x="6227813" y="299542"/>
              <a:ext cx="5675781" cy="1798500"/>
              <a:chOff x="1469644" y="187882"/>
              <a:chExt cx="5675781" cy="1798500"/>
            </a:xfrm>
          </p:grpSpPr>
          <p:sp>
            <p:nvSpPr>
              <p:cNvPr id="727" name="Google Shape;727;g38b0a56ffa6_1_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28" name="Google Shape;728;g38b0a56ffa6_1_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29" name="Google Shape;729;g38b0a56ffa6_1_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30" name="Google Shape;730;g38b0a56ffa6_1_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31" name="Google Shape;731;g38b0a56ffa6_1_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732" name="Google Shape;732;g38b0a56ffa6_1_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3a690705c04_0_1097"/>
          <p:cNvSpPr txBox="1"/>
          <p:nvPr/>
        </p:nvSpPr>
        <p:spPr>
          <a:xfrm>
            <a:off x="830579" y="2280369"/>
            <a:ext cx="9805200" cy="4169100"/>
          </a:xfrm>
          <a:prstGeom prst="rect">
            <a:avLst/>
          </a:prstGeom>
          <a:noFill/>
          <a:ln>
            <a:noFill/>
          </a:ln>
        </p:spPr>
        <p:txBody>
          <a:bodyPr spcFirstLastPara="1" wrap="square" lIns="107125" tIns="107125" rIns="107125" bIns="1071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pl-PL" sz="1700" b="0" i="0" u="none" strike="noStrike" cap="none">
                <a:solidFill>
                  <a:srgbClr val="000000"/>
                </a:solidFill>
                <a:latin typeface="Calibri"/>
                <a:ea typeface="Calibri"/>
                <a:cs typeface="Calibri"/>
                <a:sym typeface="Calibri"/>
              </a:rPr>
              <a:t>Cel - ograniczenie ilości odpadów opakowaniowych</a:t>
            </a:r>
            <a:br>
              <a:rPr lang="pl-PL" sz="1700" b="0" i="0" u="none" strike="noStrike" cap="none">
                <a:solidFill>
                  <a:srgbClr val="000000"/>
                </a:solidFill>
                <a:latin typeface="Calibri"/>
                <a:ea typeface="Calibri"/>
                <a:cs typeface="Calibri"/>
                <a:sym typeface="Calibri"/>
              </a:rPr>
            </a:br>
            <a:br>
              <a:rPr lang="pl-PL" sz="1700" b="0" i="0" u="none" strike="noStrike" cap="none">
                <a:solidFill>
                  <a:srgbClr val="000000"/>
                </a:solidFill>
                <a:latin typeface="Calibri"/>
                <a:ea typeface="Calibri"/>
                <a:cs typeface="Calibri"/>
                <a:sym typeface="Calibri"/>
              </a:rPr>
            </a:br>
            <a:r>
              <a:rPr lang="pl-PL" sz="1700" b="0" i="0" u="none" strike="noStrike" cap="none">
                <a:solidFill>
                  <a:srgbClr val="000000"/>
                </a:solidFill>
                <a:latin typeface="Calibri"/>
                <a:ea typeface="Calibri"/>
                <a:cs typeface="Calibri"/>
                <a:sym typeface="Calibri"/>
              </a:rPr>
              <a:t>Rozporządzenia zwanego potocznie rozporządzeniem PPWR  (ang. Proposal for a Regulation on Packaging and Packaging Waste) proponuje szereg zapisów dotyczących opakowań wielokrotnego użytku. Bez implementacji na prawo krajowe.</a:t>
            </a:r>
            <a:br>
              <a:rPr lang="pl-PL" sz="1700" b="0" i="0" u="none" strike="noStrike" cap="none">
                <a:solidFill>
                  <a:srgbClr val="000000"/>
                </a:solidFill>
                <a:latin typeface="Calibri"/>
                <a:ea typeface="Calibri"/>
                <a:cs typeface="Calibri"/>
                <a:sym typeface="Calibri"/>
              </a:rPr>
            </a:b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promowanie modeli wielokrotnego użytku, modeli wielokrotnego napełniania, wydłużenie cyklu życia</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dąży do podwyższenie jakości recyklatu. Zakłada wprowadzenie klas opakowań w zależności od możliwości recyklingu  - klasy A powyżej 95% do klasy E poniżej 70% (do wycofania po 2030 r.)</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ujednolicenie oznakowań pojemników na odpady opakowaniowe</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wycofanie/zakaz stosowania niektórych małych opakowań np.: w hotelarstwie małe mydełka</a:t>
            </a:r>
            <a:endParaRPr sz="1700" b="0" i="0" u="none" strike="noStrike" cap="none">
              <a:solidFill>
                <a:srgbClr val="000000"/>
              </a:solidFill>
              <a:latin typeface="Calibri"/>
              <a:ea typeface="Calibri"/>
              <a:cs typeface="Calibri"/>
              <a:sym typeface="Calibri"/>
            </a:endParaRPr>
          </a:p>
          <a:p>
            <a:pPr marL="533400" marR="0" lvl="0" indent="-374650" algn="l" rtl="0">
              <a:lnSpc>
                <a:spcPct val="100000"/>
              </a:lnSpc>
              <a:spcBef>
                <a:spcPts val="0"/>
              </a:spcBef>
              <a:spcAft>
                <a:spcPts val="0"/>
              </a:spcAft>
              <a:buClr>
                <a:srgbClr val="000000"/>
              </a:buClr>
              <a:buSzPts val="1700"/>
              <a:buFont typeface="Calibri"/>
              <a:buChar char="●"/>
            </a:pPr>
            <a:r>
              <a:rPr lang="pl-PL" sz="1700" b="0" i="0" u="none" strike="noStrike" cap="none">
                <a:solidFill>
                  <a:srgbClr val="000000"/>
                </a:solidFill>
                <a:latin typeface="Calibri"/>
                <a:ea typeface="Calibri"/>
                <a:cs typeface="Calibri"/>
                <a:sym typeface="Calibri"/>
              </a:rPr>
              <a:t> wprowadzono definicje pojęć dotyczących opakowań wielokrotnego użytku takich jak „ponowne użycie”, „rotacja”, „systemy ponownego użycia”, „powtórne napełnianie” oraz „punkt napełniania”</a:t>
            </a:r>
            <a:endParaRPr sz="17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300"/>
              <a:buFont typeface="Arial"/>
              <a:buNone/>
            </a:pPr>
            <a:br>
              <a:rPr lang="pl-PL" sz="1200" b="0" i="0" u="none" strike="noStrike" cap="none">
                <a:solidFill>
                  <a:srgbClr val="2C2E2F"/>
                </a:solidFill>
                <a:highlight>
                  <a:srgbClr val="FFFFFF"/>
                </a:highlight>
                <a:latin typeface="Calibri"/>
                <a:ea typeface="Calibri"/>
                <a:cs typeface="Calibri"/>
                <a:sym typeface="Calibri"/>
              </a:rPr>
            </a:br>
            <a:r>
              <a:rPr lang="pl-PL" sz="1200" b="0" i="0" u="none" strike="noStrike" cap="none">
                <a:solidFill>
                  <a:srgbClr val="2C2E2F"/>
                </a:solidFill>
                <a:highlight>
                  <a:srgbClr val="FFFFFF"/>
                </a:highlight>
                <a:latin typeface="Calibri"/>
                <a:ea typeface="Calibri"/>
                <a:cs typeface="Calibri"/>
                <a:sym typeface="Calibri"/>
              </a:rPr>
              <a:t>24 kwietnia 2024 r. Parlament Europejski przyjął rozporządzenie Parlamentu Europejskiego i Rady w sprawie opakowań i odpadów opakowaniowych.</a:t>
            </a:r>
            <a:endParaRPr sz="1300" b="0" i="0" u="none" strike="noStrike" cap="none">
              <a:solidFill>
                <a:srgbClr val="000000"/>
              </a:solidFill>
              <a:latin typeface="Calibri"/>
              <a:ea typeface="Calibri"/>
              <a:cs typeface="Calibri"/>
              <a:sym typeface="Calibri"/>
            </a:endParaRPr>
          </a:p>
        </p:txBody>
      </p:sp>
      <p:sp>
        <p:nvSpPr>
          <p:cNvPr id="738" name="Google Shape;738;g3a690705c04_0_1097"/>
          <p:cNvSpPr txBox="1">
            <a:spLocks noGrp="1"/>
          </p:cNvSpPr>
          <p:nvPr>
            <p:ph type="title" idx="4294967295"/>
          </p:nvPr>
        </p:nvSpPr>
        <p:spPr>
          <a:xfrm>
            <a:off x="817948" y="578976"/>
            <a:ext cx="10969200" cy="2174400"/>
          </a:xfrm>
          <a:prstGeom prst="rect">
            <a:avLst/>
          </a:prstGeom>
          <a:noFill/>
          <a:ln>
            <a:noFill/>
            <a:prstDash/>
          </a:ln>
          <a:effectLst/>
        </p:spPr>
        <p:txBody>
          <a:bodyPr rot="0" spcFirstLastPara="1" vertOverflow="overflow" horzOverflow="overflow" vert="horz" wrap="square" lIns="107125" tIns="107125" rIns="107125" bIns="1071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r>
              <a:rPr kumimoji="0" lang="en-US" sz="4400" b="0" i="0" u="none" strike="noStrike" kern="0" cap="none" spc="0" normalizeH="0" baseline="0" noProof="0" dirty="0" err="1">
                <a:ln>
                  <a:noFill/>
                </a:ln>
                <a:solidFill>
                  <a:srgbClr val="050505"/>
                </a:solidFill>
                <a:effectLst/>
                <a:uLnTx/>
                <a:uFillTx/>
                <a:latin typeface="Calibri"/>
                <a:ea typeface="Calibri"/>
                <a:cs typeface="Calibri"/>
                <a:sym typeface="Calibri"/>
              </a:rPr>
              <a:t>Rozporządzenie</a:t>
            </a:r>
            <a: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t> PPWR </a:t>
            </a:r>
            <a:b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en-US" sz="4400" b="0" i="0" u="none" strike="noStrike" kern="0" cap="none" spc="0" normalizeH="0" baseline="0" noProof="0" dirty="0">
                <a:ln>
                  <a:noFill/>
                </a:ln>
                <a:solidFill>
                  <a:srgbClr val="050505"/>
                </a:solidFill>
                <a:effectLst/>
                <a:uLnTx/>
                <a:uFillTx/>
                <a:latin typeface="Calibri"/>
                <a:ea typeface="Calibri"/>
                <a:cs typeface="Calibri"/>
                <a:sym typeface="Calibri"/>
              </a:rPr>
              <a:t>(Plastic Packaging and Waste Regulations)</a:t>
            </a:r>
          </a:p>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endParaRPr kumimoji="0" lang="en-US" sz="2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39" name="Google Shape;739;g3a690705c04_0_10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3a690705c04_0_1103"/>
          <p:cNvSpPr txBox="1">
            <a:spLocks noGrp="1"/>
          </p:cNvSpPr>
          <p:nvPr>
            <p:ph type="title" idx="4294967295"/>
          </p:nvPr>
        </p:nvSpPr>
        <p:spPr>
          <a:xfrm>
            <a:off x="1567800" y="569700"/>
            <a:ext cx="9056400" cy="92200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1600"/>
              </a:spcBef>
              <a:spcAft>
                <a:spcPts val="1600"/>
              </a:spcAft>
              <a:buClr>
                <a:srgbClr val="000000"/>
              </a:buClr>
              <a:buSzPts val="1500"/>
              <a:buFont typeface="Arial"/>
              <a:buNone/>
              <a:tabLst/>
              <a:defRPr/>
            </a:pPr>
            <a:r>
              <a:rPr kumimoji="0" lang="pl-PL" sz="1500" b="1" i="0" u="none" strike="noStrike" kern="0" cap="none" spc="0" normalizeH="0" baseline="0" noProof="0" dirty="0">
                <a:ln>
                  <a:noFill/>
                </a:ln>
                <a:solidFill>
                  <a:srgbClr val="000000"/>
                </a:solidFill>
                <a:effectLst/>
                <a:uLnTx/>
                <a:uFillTx/>
                <a:latin typeface="Calibri"/>
                <a:ea typeface="Calibri"/>
                <a:cs typeface="Calibri"/>
                <a:sym typeface="Calibri"/>
              </a:rPr>
              <a:t>Rozporządzenie PPWR</a:t>
            </a:r>
            <a:endParaRPr kumimoji="0" lang="pl-PL" sz="19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45" name="Google Shape;745;g3a690705c04_0_1103" descr="Tabela przedstawia minimalne procenty materiałów z recyklingu w opakowaniach z tworzyw sztucznych na lata 2030 i 2040. Zawiera trzy formaty opakowań z podziałem na wymagania procentowe dla PET i innych tworzyw, z wyraźnym wzrostem udziału materiałów z recyklingu do 50-65% w 2040 roku."/>
          <p:cNvPicPr preferRelativeResize="0"/>
          <p:nvPr/>
        </p:nvPicPr>
        <p:blipFill rotWithShape="1">
          <a:blip r:embed="rId3">
            <a:alphaModFix/>
          </a:blip>
          <a:srcRect/>
          <a:stretch/>
        </p:blipFill>
        <p:spPr>
          <a:xfrm>
            <a:off x="2254717" y="2148569"/>
            <a:ext cx="7682566" cy="4502833"/>
          </a:xfrm>
          <a:prstGeom prst="rect">
            <a:avLst/>
          </a:prstGeom>
          <a:noFill/>
          <a:ln>
            <a:noFill/>
          </a:ln>
        </p:spPr>
      </p:pic>
      <p:sp>
        <p:nvSpPr>
          <p:cNvPr id="746" name="Google Shape;746;g3a690705c04_0_1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45</a:t>
            </a:fld>
            <a:endParaRPr/>
          </a:p>
        </p:txBody>
      </p:sp>
      <p:sp>
        <p:nvSpPr>
          <p:cNvPr id="3" name="pole tekstowe 2">
            <a:extLst>
              <a:ext uri="{FF2B5EF4-FFF2-40B4-BE49-F238E27FC236}">
                <a16:creationId xmlns:a16="http://schemas.microsoft.com/office/drawing/2014/main" id="{1B39B36E-B19A-E7E9-101B-3F8D7276DD1A}"/>
              </a:ext>
            </a:extLst>
          </p:cNvPr>
          <p:cNvSpPr txBox="1"/>
          <p:nvPr/>
        </p:nvSpPr>
        <p:spPr>
          <a:xfrm>
            <a:off x="1567800" y="1194462"/>
            <a:ext cx="6093994" cy="954107"/>
          </a:xfrm>
          <a:prstGeom prst="rect">
            <a:avLst/>
          </a:prstGeom>
          <a:noFill/>
        </p:spPr>
        <p:txBody>
          <a:bodyPr wrap="square">
            <a:spAutoFit/>
          </a:bodyPr>
          <a:lstStyle/>
          <a:p>
            <a:r>
              <a:rPr lang="pl-PL" sz="1400" b="0" i="0" u="none" strike="noStrike" cap="none" dirty="0">
                <a:solidFill>
                  <a:srgbClr val="000000"/>
                </a:solidFill>
                <a:latin typeface="Calibri"/>
                <a:ea typeface="Calibri"/>
                <a:cs typeface="Calibri"/>
                <a:sym typeface="Calibri"/>
              </a:rPr>
              <a:t>stanie się nowym unijnym fundamentem prawnym dla branży opakowań, zastępując dotychczasowe przepisy krajowe. Od 2030 roku wszystkie opakowania z tworzyw sztucznych będą musiały zawierać od 10% do 30% </a:t>
            </a:r>
            <a:r>
              <a:rPr lang="pl-PL" sz="1400" b="0" i="0" u="none" strike="noStrike" cap="none" dirty="0" err="1">
                <a:solidFill>
                  <a:srgbClr val="000000"/>
                </a:solidFill>
                <a:latin typeface="Calibri"/>
                <a:ea typeface="Calibri"/>
                <a:cs typeface="Calibri"/>
                <a:sym typeface="Calibri"/>
              </a:rPr>
              <a:t>recyklatu</a:t>
            </a:r>
            <a:r>
              <a:rPr lang="pl-PL" sz="1400" b="0" i="0" u="none" strike="noStrike" cap="none" dirty="0">
                <a:solidFill>
                  <a:srgbClr val="000000"/>
                </a:solidFill>
                <a:latin typeface="Calibri"/>
                <a:ea typeface="Calibri"/>
                <a:cs typeface="Calibri"/>
                <a:sym typeface="Calibri"/>
              </a:rPr>
              <a:t>, a do 2040 roku – nawet do 65%.</a:t>
            </a:r>
            <a:endParaRPr lang="pl-PL"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3a64f3675dc_0_420"/>
          <p:cNvSpPr txBox="1">
            <a:spLocks noGrp="1"/>
          </p:cNvSpPr>
          <p:nvPr>
            <p:ph type="title"/>
          </p:nvPr>
        </p:nvSpPr>
        <p:spPr>
          <a:xfrm>
            <a:off x="71374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DNSH i </a:t>
            </a:r>
            <a:r>
              <a:rPr lang="pl-PL"/>
              <a:t>Krajowy Plan Odbudowy (KPO)</a:t>
            </a:r>
            <a:endParaRPr/>
          </a:p>
        </p:txBody>
      </p:sp>
      <p:sp>
        <p:nvSpPr>
          <p:cNvPr id="753" name="Google Shape;753;g3a64f3675dc_0_420"/>
          <p:cNvSpPr txBox="1">
            <a:spLocks noGrp="1"/>
          </p:cNvSpPr>
          <p:nvPr>
            <p:ph type="body" idx="1"/>
          </p:nvPr>
        </p:nvSpPr>
        <p:spPr>
          <a:xfrm>
            <a:off x="713740" y="1687650"/>
            <a:ext cx="100557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600" b="1" dirty="0"/>
              <a:t>DNSH</a:t>
            </a:r>
            <a:r>
              <a:rPr lang="pl-PL" sz="1600" dirty="0"/>
              <a:t> to skrót od </a:t>
            </a:r>
            <a:r>
              <a:rPr lang="pl-PL" sz="1600" b="1" dirty="0"/>
              <a:t>„Do No </a:t>
            </a:r>
            <a:r>
              <a:rPr lang="pl-PL" sz="1600" b="1" dirty="0" err="1"/>
              <a:t>Significant</a:t>
            </a:r>
            <a:r>
              <a:rPr lang="pl-PL" sz="1600" b="1" dirty="0"/>
              <a:t> </a:t>
            </a:r>
            <a:r>
              <a:rPr lang="pl-PL" sz="1600" b="1" dirty="0" err="1"/>
              <a:t>Harm</a:t>
            </a:r>
            <a:r>
              <a:rPr lang="pl-PL" sz="1600" b="1" dirty="0"/>
              <a:t>”</a:t>
            </a:r>
            <a:r>
              <a:rPr lang="pl-PL" sz="1600" dirty="0"/>
              <a:t>, czyli </a:t>
            </a:r>
            <a:r>
              <a:rPr lang="pl-PL" sz="1600" b="1" dirty="0"/>
              <a:t>„Nie czyń poważnych szkód”</a:t>
            </a:r>
            <a:r>
              <a:rPr lang="pl-PL" sz="1600" dirty="0"/>
              <a:t> dla środowiska.</a:t>
            </a:r>
            <a:endParaRPr sz="1600" dirty="0"/>
          </a:p>
          <a:p>
            <a:pPr marL="0" lvl="0" indent="0" algn="l" rtl="0">
              <a:lnSpc>
                <a:spcPct val="115000"/>
              </a:lnSpc>
              <a:spcBef>
                <a:spcPts val="1200"/>
              </a:spcBef>
              <a:spcAft>
                <a:spcPts val="0"/>
              </a:spcAft>
              <a:buClr>
                <a:schemeClr val="dk1"/>
              </a:buClr>
              <a:buSzPts val="1100"/>
              <a:buFont typeface="Arial"/>
              <a:buNone/>
            </a:pPr>
            <a:r>
              <a:rPr lang="pl-PL" sz="1600" dirty="0"/>
              <a:t>To tzw. </a:t>
            </a:r>
            <a:r>
              <a:rPr lang="pl-PL" sz="1600" b="1" dirty="0"/>
              <a:t>zasada horyzontalna</a:t>
            </a:r>
            <a:r>
              <a:rPr lang="pl-PL" sz="1600" dirty="0"/>
              <a:t> w polityce Unii Europejskiej – czyli ogólna zasada, która musi być spełniona we wszystkich działaniach finansowanych ze środków unijnych, niezależnie od tematu projektu. UE uznała, że </a:t>
            </a:r>
            <a:r>
              <a:rPr lang="pl-PL" sz="1600" b="1" dirty="0"/>
              <a:t>wszystkie inwestycje i reformy finansowane ze środków publicznych muszą wspierać transformację ekologiczną</a:t>
            </a:r>
            <a:r>
              <a:rPr lang="pl-PL" sz="1600" dirty="0"/>
              <a:t> i nie mogą szkodzić środowisku w innych obszarach.</a:t>
            </a:r>
            <a:endParaRPr sz="1600" dirty="0"/>
          </a:p>
          <a:p>
            <a:pPr marL="0" lvl="0" indent="0" algn="l" rtl="0">
              <a:lnSpc>
                <a:spcPct val="115000"/>
              </a:lnSpc>
              <a:spcBef>
                <a:spcPts val="1400"/>
              </a:spcBef>
              <a:spcAft>
                <a:spcPts val="0"/>
              </a:spcAft>
              <a:buClr>
                <a:schemeClr val="dk1"/>
              </a:buClr>
              <a:buSzPts val="1100"/>
              <a:buFont typeface="Arial"/>
              <a:buNone/>
            </a:pPr>
            <a:r>
              <a:rPr lang="pl-PL" sz="1600" b="1" dirty="0"/>
              <a:t>Pochodzenie – Zielony Ład i Taksonomia UE</a:t>
            </a:r>
            <a:endParaRPr sz="1600" b="1" dirty="0"/>
          </a:p>
          <a:p>
            <a:pPr marL="0" lvl="0" indent="0" algn="l" rtl="0">
              <a:lnSpc>
                <a:spcPct val="115000"/>
              </a:lnSpc>
              <a:spcBef>
                <a:spcPts val="1200"/>
              </a:spcBef>
              <a:spcAft>
                <a:spcPts val="0"/>
              </a:spcAft>
              <a:buClr>
                <a:schemeClr val="dk1"/>
              </a:buClr>
              <a:buSzPts val="1100"/>
              <a:buFont typeface="Arial"/>
              <a:buNone/>
            </a:pPr>
            <a:r>
              <a:rPr lang="pl-PL" sz="1600" dirty="0"/>
              <a:t>DNSH została wprowadzona w ramach:</a:t>
            </a:r>
            <a:endParaRPr sz="1600" dirty="0"/>
          </a:p>
          <a:p>
            <a:pPr marL="457200" lvl="0" indent="-330200" algn="l" rtl="0">
              <a:lnSpc>
                <a:spcPct val="115000"/>
              </a:lnSpc>
              <a:spcBef>
                <a:spcPts val="1200"/>
              </a:spcBef>
              <a:spcAft>
                <a:spcPts val="0"/>
              </a:spcAft>
              <a:buSzPts val="1600"/>
              <a:buChar char="●"/>
            </a:pPr>
            <a:r>
              <a:rPr lang="pl-PL" sz="1600" b="1" dirty="0"/>
              <a:t>Europejskiego Zielonego Ładu (</a:t>
            </a:r>
            <a:r>
              <a:rPr lang="pl-PL" sz="1600" b="1" dirty="0" err="1"/>
              <a:t>European</a:t>
            </a:r>
            <a:r>
              <a:rPr lang="pl-PL" sz="1600" b="1" dirty="0"/>
              <a:t> Green Deal)</a:t>
            </a:r>
            <a:r>
              <a:rPr lang="pl-PL" sz="1600" dirty="0"/>
              <a:t> – unijnej strategii osiągnięcia neutralności klimatycznej do 2050 r.</a:t>
            </a:r>
            <a:endParaRPr sz="1600" dirty="0"/>
          </a:p>
          <a:p>
            <a:pPr marL="457200" lvl="0" indent="-330200" algn="l" rtl="0">
              <a:lnSpc>
                <a:spcPct val="115000"/>
              </a:lnSpc>
              <a:spcBef>
                <a:spcPts val="0"/>
              </a:spcBef>
              <a:spcAft>
                <a:spcPts val="0"/>
              </a:spcAft>
              <a:buSzPts val="1600"/>
              <a:buChar char="●"/>
            </a:pPr>
            <a:r>
              <a:rPr lang="pl-PL" sz="1600" dirty="0"/>
              <a:t>W </a:t>
            </a:r>
            <a:r>
              <a:rPr lang="pl-PL" sz="1600" b="1" dirty="0"/>
              <a:t>rozporządzeniu ustanawiającym</a:t>
            </a:r>
            <a:r>
              <a:rPr lang="pl-PL" sz="1600" dirty="0"/>
              <a:t> fundusz odbudowy po pandemii COVID-19, czyli każdy projekt finansowany z </a:t>
            </a:r>
            <a:r>
              <a:rPr lang="pl-PL" sz="1600" b="1" dirty="0"/>
              <a:t>KPO</a:t>
            </a:r>
            <a:r>
              <a:rPr lang="pl-PL" sz="1600" dirty="0"/>
              <a:t> musi być zgodny z zasadą DNSH</a:t>
            </a:r>
            <a:endParaRPr sz="1600" dirty="0"/>
          </a:p>
          <a:p>
            <a:pPr marL="457200" lvl="0" indent="-330200" algn="l" rtl="0">
              <a:lnSpc>
                <a:spcPct val="115000"/>
              </a:lnSpc>
              <a:spcBef>
                <a:spcPts val="0"/>
              </a:spcBef>
              <a:spcAft>
                <a:spcPts val="0"/>
              </a:spcAft>
              <a:buSzPts val="1600"/>
              <a:buChar char="●"/>
            </a:pPr>
            <a:r>
              <a:rPr lang="pl-PL" sz="1600" b="1" dirty="0"/>
              <a:t>Rozporządzenia w sprawie taksonomii UE</a:t>
            </a:r>
            <a:r>
              <a:rPr lang="pl-PL" sz="1600" dirty="0"/>
              <a:t>: 👉 </a:t>
            </a:r>
            <a:r>
              <a:rPr lang="pl-PL" sz="1600" b="1" dirty="0"/>
              <a:t>Rozporządzenie (UE) 2020/852</a:t>
            </a:r>
            <a:r>
              <a:rPr lang="pl-PL" sz="1600" dirty="0"/>
              <a:t> z dnia 18 czerwca 2020 r. o ustanowieniu ram ułatwiających zrównoważone inwestycje.</a:t>
            </a:r>
            <a:endParaRPr sz="1600" dirty="0"/>
          </a:p>
        </p:txBody>
      </p:sp>
      <p:sp>
        <p:nvSpPr>
          <p:cNvPr id="754" name="Google Shape;754;g3a64f3675dc_0_420"/>
          <p:cNvSpPr txBox="1"/>
          <p:nvPr/>
        </p:nvSpPr>
        <p:spPr>
          <a:xfrm>
            <a:off x="694110" y="6322450"/>
            <a:ext cx="11423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https://www.kpo.gov.pl/strony/o-kpo/dla-instytucji/dokumenty/dnsh/</a:t>
            </a:r>
            <a:endParaRPr sz="1200" b="0" i="0" u="none" strike="noStrike" cap="none">
              <a:solidFill>
                <a:srgbClr val="000000"/>
              </a:solidFill>
              <a:latin typeface="Calibri"/>
              <a:ea typeface="Calibri"/>
              <a:cs typeface="Calibri"/>
              <a:sym typeface="Calibri"/>
            </a:endParaRPr>
          </a:p>
        </p:txBody>
      </p:sp>
      <p:sp>
        <p:nvSpPr>
          <p:cNvPr id="755" name="Google Shape;755;g3a64f3675dc_0_4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3a64f3675dc_0_4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Co mówi DNSH w praktyce?</a:t>
            </a:r>
            <a:endParaRPr dirty="0"/>
          </a:p>
        </p:txBody>
      </p:sp>
      <p:sp>
        <p:nvSpPr>
          <p:cNvPr id="762" name="Google Shape;762;g3a64f3675dc_0_427"/>
          <p:cNvSpPr txBox="1">
            <a:spLocks noGrp="1"/>
          </p:cNvSpPr>
          <p:nvPr>
            <p:ph type="body" idx="1"/>
          </p:nvPr>
        </p:nvSpPr>
        <p:spPr>
          <a:xfrm>
            <a:off x="838200" y="1739627"/>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800"/>
              <a:t>Projekt </a:t>
            </a:r>
            <a:r>
              <a:rPr lang="pl-PL" sz="1800" b="1"/>
              <a:t>może być uznany za zgodny z zasadą DNSH</a:t>
            </a:r>
            <a:r>
              <a:rPr lang="pl-PL" sz="1800"/>
              <a:t>, jeśli:</a:t>
            </a:r>
            <a:endParaRPr sz="1800"/>
          </a:p>
          <a:p>
            <a:pPr marL="0" lvl="0" indent="0" algn="l" rtl="0">
              <a:lnSpc>
                <a:spcPct val="115000"/>
              </a:lnSpc>
              <a:spcBef>
                <a:spcPts val="1200"/>
              </a:spcBef>
              <a:spcAft>
                <a:spcPts val="0"/>
              </a:spcAft>
              <a:buSzPts val="1800"/>
              <a:buNone/>
            </a:pPr>
            <a:br>
              <a:rPr lang="pl-PL" sz="1800" b="1"/>
            </a:br>
            <a:endParaRPr sz="1800" b="1"/>
          </a:p>
          <a:p>
            <a:pPr marL="0" lvl="0" indent="0" algn="l" rtl="0">
              <a:lnSpc>
                <a:spcPct val="90000"/>
              </a:lnSpc>
              <a:spcBef>
                <a:spcPts val="1200"/>
              </a:spcBef>
              <a:spcAft>
                <a:spcPts val="0"/>
              </a:spcAft>
              <a:buSzPts val="1800"/>
              <a:buNone/>
            </a:pPr>
            <a:endParaRPr sz="1800"/>
          </a:p>
        </p:txBody>
      </p:sp>
      <p:sp>
        <p:nvSpPr>
          <p:cNvPr id="763" name="Google Shape;763;g3a64f3675dc_0_427"/>
          <p:cNvSpPr txBox="1"/>
          <p:nvPr/>
        </p:nvSpPr>
        <p:spPr>
          <a:xfrm>
            <a:off x="4965469"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Nie powoduje poważnych szkód w żadnym z pozostałych</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764" name="Google Shape;764;g3a64f3675dc_0_427"/>
          <p:cNvSpPr txBox="1"/>
          <p:nvPr/>
        </p:nvSpPr>
        <p:spPr>
          <a:xfrm>
            <a:off x="974950"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Wspiera co najmniej jeden z </a:t>
            </a:r>
            <a:br>
              <a:rPr lang="pl-PL" sz="1600" b="1" i="0" u="none" strike="noStrike" cap="none">
                <a:solidFill>
                  <a:schemeClr val="dk1"/>
                </a:solidFill>
                <a:latin typeface="Calibri"/>
                <a:ea typeface="Calibri"/>
                <a:cs typeface="Calibri"/>
                <a:sym typeface="Calibri"/>
              </a:rPr>
            </a:br>
            <a:r>
              <a:rPr lang="pl-PL" sz="1600" b="1" i="0" u="none" strike="noStrike" cap="none">
                <a:solidFill>
                  <a:schemeClr val="dk1"/>
                </a:solidFill>
                <a:latin typeface="Calibri"/>
                <a:ea typeface="Calibri"/>
                <a:cs typeface="Calibri"/>
                <a:sym typeface="Calibri"/>
              </a:rPr>
              <a:t>6 celów środowiskowych UE</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765" name="Google Shape;765;g3a64f3675dc_0_427"/>
          <p:cNvSpPr txBox="1"/>
          <p:nvPr/>
        </p:nvSpPr>
        <p:spPr>
          <a:xfrm>
            <a:off x="4251794" y="2446875"/>
            <a:ext cx="798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pl-PL" sz="3700" b="1" i="0" u="none" strike="noStrike" cap="none">
                <a:solidFill>
                  <a:srgbClr val="C5521C"/>
                </a:solidFill>
                <a:latin typeface="Calibri"/>
                <a:ea typeface="Calibri"/>
                <a:cs typeface="Calibri"/>
                <a:sym typeface="Calibri"/>
              </a:rPr>
              <a:t>+</a:t>
            </a:r>
            <a:endParaRPr sz="3700" b="1" i="0" u="none" strike="noStrike" cap="none">
              <a:solidFill>
                <a:srgbClr val="C5521C"/>
              </a:solidFill>
              <a:latin typeface="Calibri"/>
              <a:ea typeface="Calibri"/>
              <a:cs typeface="Calibri"/>
              <a:sym typeface="Calibri"/>
            </a:endParaRPr>
          </a:p>
        </p:txBody>
      </p:sp>
      <p:sp>
        <p:nvSpPr>
          <p:cNvPr id="766" name="Google Shape;766;g3a64f3675dc_0_427"/>
          <p:cNvSpPr txBox="1">
            <a:spLocks noGrp="1"/>
          </p:cNvSpPr>
          <p:nvPr>
            <p:ph type="body" idx="1"/>
          </p:nvPr>
        </p:nvSpPr>
        <p:spPr>
          <a:xfrm>
            <a:off x="974950" y="3579557"/>
            <a:ext cx="3441000" cy="208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1400">
                <a:solidFill>
                  <a:schemeClr val="dk1"/>
                </a:solidFill>
                <a:latin typeface="Calibri"/>
                <a:ea typeface="Calibri"/>
                <a:cs typeface="Calibri"/>
                <a:sym typeface="Calibri"/>
              </a:rPr>
              <a:t>1. Łagodzenie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2. Adaptacja do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3. Zrównoważone gospodarowanie wodą</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4. Gospodarka o obiegu zamkniętym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5. Zapobieganie zanieczyszczeniom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6. Ochrona bioróżnorodnośc</a:t>
            </a:r>
            <a:r>
              <a:rPr lang="pl-PL" sz="1400"/>
              <a:t>i </a:t>
            </a:r>
            <a:endParaRPr sz="1400"/>
          </a:p>
          <a:p>
            <a:pPr marL="0" lvl="0" indent="0" algn="l" rtl="0">
              <a:lnSpc>
                <a:spcPct val="90000"/>
              </a:lnSpc>
              <a:spcBef>
                <a:spcPts val="640"/>
              </a:spcBef>
              <a:spcAft>
                <a:spcPts val="0"/>
              </a:spcAft>
              <a:buSzPts val="1800"/>
              <a:buNone/>
            </a:pPr>
            <a:endParaRPr sz="1400"/>
          </a:p>
        </p:txBody>
      </p:sp>
      <p:sp>
        <p:nvSpPr>
          <p:cNvPr id="767" name="Google Shape;767;g3a64f3675dc_0_427"/>
          <p:cNvSpPr txBox="1"/>
          <p:nvPr/>
        </p:nvSpPr>
        <p:spPr>
          <a:xfrm>
            <a:off x="927150" y="5322031"/>
            <a:ext cx="7769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Wnioskodawcy muszą </a:t>
            </a:r>
            <a:r>
              <a:rPr lang="pl-PL" sz="1800" b="1" i="0" u="none" strike="noStrike" cap="none">
                <a:solidFill>
                  <a:schemeClr val="dk1"/>
                </a:solidFill>
                <a:latin typeface="Calibri"/>
                <a:ea typeface="Calibri"/>
                <a:cs typeface="Calibri"/>
                <a:sym typeface="Calibri"/>
              </a:rPr>
              <a:t>oświadczyć</a:t>
            </a:r>
            <a:r>
              <a:rPr lang="pl-PL" sz="1800" b="0" i="0" u="none" strike="noStrike" cap="none">
                <a:solidFill>
                  <a:schemeClr val="dk1"/>
                </a:solidFill>
                <a:latin typeface="Calibri"/>
                <a:ea typeface="Calibri"/>
                <a:cs typeface="Calibri"/>
                <a:sym typeface="Calibri"/>
              </a:rPr>
              <a:t> lub </a:t>
            </a:r>
            <a:r>
              <a:rPr lang="pl-PL" sz="1800" b="1" i="0" u="none" strike="noStrike" cap="none">
                <a:solidFill>
                  <a:schemeClr val="dk1"/>
                </a:solidFill>
                <a:latin typeface="Calibri"/>
                <a:ea typeface="Calibri"/>
                <a:cs typeface="Calibri"/>
                <a:sym typeface="Calibri"/>
              </a:rPr>
              <a:t>opisać</a:t>
            </a:r>
            <a:r>
              <a:rPr lang="pl-PL" sz="1800" b="0" i="0" u="none" strike="noStrike" cap="none">
                <a:solidFill>
                  <a:schemeClr val="dk1"/>
                </a:solidFill>
                <a:latin typeface="Calibri"/>
                <a:ea typeface="Calibri"/>
                <a:cs typeface="Calibri"/>
                <a:sym typeface="Calibri"/>
              </a:rPr>
              <a:t>, jak projekt spełnia zasadę DNSH (np. w formularzach aplikacyjnych). W niektórych przypadkach wymagane jest przeprowadzenie </a:t>
            </a:r>
            <a:r>
              <a:rPr lang="pl-PL" sz="1800" b="1" i="0" u="none" strike="noStrike" cap="none">
                <a:solidFill>
                  <a:schemeClr val="dk1"/>
                </a:solidFill>
                <a:latin typeface="Calibri"/>
                <a:ea typeface="Calibri"/>
                <a:cs typeface="Calibri"/>
                <a:sym typeface="Calibri"/>
              </a:rPr>
              <a:t>oceny zgodności z DNSH</a:t>
            </a:r>
            <a:r>
              <a:rPr lang="pl-PL" sz="1800" b="0" i="0" u="none" strike="noStrike" cap="none">
                <a:solidFill>
                  <a:schemeClr val="dk1"/>
                </a:solidFill>
                <a:latin typeface="Calibri"/>
                <a:ea typeface="Calibri"/>
                <a:cs typeface="Calibri"/>
                <a:sym typeface="Calibri"/>
              </a:rPr>
              <a:t> (np. przy dużych inwestycjach budowlanych).</a:t>
            </a:r>
            <a:endParaRPr sz="1800" b="0" i="0" u="none" strike="noStrike" cap="none">
              <a:solidFill>
                <a:schemeClr val="dk1"/>
              </a:solidFill>
              <a:latin typeface="Calibri"/>
              <a:ea typeface="Calibri"/>
              <a:cs typeface="Calibri"/>
              <a:sym typeface="Calibri"/>
            </a:endParaRPr>
          </a:p>
        </p:txBody>
      </p:sp>
      <p:sp>
        <p:nvSpPr>
          <p:cNvPr id="768" name="Google Shape;768;g3a64f3675dc_0_427"/>
          <p:cNvSpPr txBox="1"/>
          <p:nvPr/>
        </p:nvSpPr>
        <p:spPr>
          <a:xfrm>
            <a:off x="9131240" y="1801340"/>
            <a:ext cx="2787900" cy="4827000"/>
          </a:xfrm>
          <a:prstGeom prst="rect">
            <a:avLst/>
          </a:prstGeom>
          <a:solidFill>
            <a:srgbClr val="0052AF"/>
          </a:solid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lt1"/>
                </a:solidFill>
                <a:latin typeface="Calibri"/>
                <a:ea typeface="Calibri"/>
                <a:cs typeface="Calibri"/>
                <a:sym typeface="Calibri"/>
              </a:rPr>
              <a:t>Przykłady </a:t>
            </a:r>
            <a:br>
              <a:rPr lang="pl-PL" sz="1400" b="1" i="0" u="none" strike="noStrike" cap="none">
                <a:solidFill>
                  <a:schemeClr val="lt1"/>
                </a:solidFill>
                <a:latin typeface="Calibri"/>
                <a:ea typeface="Calibri"/>
                <a:cs typeface="Calibri"/>
                <a:sym typeface="Calibri"/>
              </a:rPr>
            </a:b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termomodernizacja budynków uczelni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wprowadzenie zielonych zamówień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działania edukacyjne dot. klimatu</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instalacja paneli fotowoltaicznych</a:t>
            </a:r>
            <a:endParaRPr sz="1400" b="0"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00"/>
              <a:buFont typeface="Arial"/>
              <a:buNone/>
            </a:pP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Niezgodne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wycinka zieleni pod inwestycję bez kompensacji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zakup energochłonnych urządzeń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budowa parkingów kosztem siedlisk</a:t>
            </a:r>
            <a:endParaRPr sz="1400" b="0" i="0" u="none" strike="noStrike" cap="none">
              <a:solidFill>
                <a:schemeClr val="lt1"/>
              </a:solidFill>
              <a:latin typeface="Calibri"/>
              <a:ea typeface="Calibri"/>
              <a:cs typeface="Calibri"/>
              <a:sym typeface="Calibri"/>
            </a:endParaRPr>
          </a:p>
        </p:txBody>
      </p:sp>
      <p:sp>
        <p:nvSpPr>
          <p:cNvPr id="769" name="Google Shape;769;g3a64f3675dc_0_4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3a64f3675dc_0_447">
            <a:extLst>
              <a:ext uri="{C183D7F6-B498-43B3-948B-1728B52AA6E4}">
                <adec:decorative xmlns:adec="http://schemas.microsoft.com/office/drawing/2017/decorative" val="1"/>
              </a:ext>
            </a:extLst>
          </p:cNvPr>
          <p:cNvSpPr/>
          <p:nvPr/>
        </p:nvSpPr>
        <p:spPr>
          <a:xfrm>
            <a:off x="869325" y="2757382"/>
            <a:ext cx="10169100" cy="781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76" name="Google Shape;776;g3a64f3675dc_0_447"/>
          <p:cNvSpPr txBox="1">
            <a:spLocks noGrp="1"/>
          </p:cNvSpPr>
          <p:nvPr>
            <p:ph type="title"/>
          </p:nvPr>
        </p:nvSpPr>
        <p:spPr>
          <a:xfrm>
            <a:off x="885125"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200">
                <a:solidFill>
                  <a:schemeClr val="dk1"/>
                </a:solidFill>
                <a:latin typeface="Calibri"/>
                <a:ea typeface="Calibri"/>
                <a:cs typeface="Calibri"/>
                <a:sym typeface="Calibri"/>
              </a:rPr>
              <a:t>Zielona Taksonomia UE – te same 6 celów</a:t>
            </a:r>
            <a:endParaRPr sz="4200"/>
          </a:p>
        </p:txBody>
      </p:sp>
      <p:sp>
        <p:nvSpPr>
          <p:cNvPr id="777" name="Google Shape;777;g3a64f3675dc_0_447"/>
          <p:cNvSpPr txBox="1">
            <a:spLocks noGrp="1"/>
          </p:cNvSpPr>
          <p:nvPr>
            <p:ph type="body" idx="1"/>
          </p:nvPr>
        </p:nvSpPr>
        <p:spPr>
          <a:xfrm>
            <a:off x="885125" y="1710654"/>
            <a:ext cx="99312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Clr>
                <a:schemeClr val="dk1"/>
              </a:buClr>
              <a:buSzPts val="1100"/>
              <a:buFont typeface="Arial"/>
              <a:buNone/>
            </a:pPr>
            <a:r>
              <a:rPr lang="pl-PL" sz="1800"/>
              <a:t>Rozporządzenie w sprawie Taksonomii UE -  Rozporządzenie (UE) 2020/852 </a:t>
            </a:r>
            <a:r>
              <a:rPr lang="pl-PL" sz="1800" b="1">
                <a:solidFill>
                  <a:srgbClr val="050505"/>
                </a:solidFill>
              </a:rPr>
              <a:t>w sprawie ustanowienia ram ułatwiających zrównoważone inwestycje, zmieniające rozporządzenie (UE) 2019/2088</a:t>
            </a:r>
            <a:r>
              <a:rPr lang="pl-PL" sz="1800">
                <a:solidFill>
                  <a:srgbClr val="050505"/>
                </a:solidFill>
              </a:rPr>
              <a:t>.</a:t>
            </a:r>
            <a:r>
              <a:rPr lang="pl-PL" sz="1800"/>
              <a:t>, przyjęte w czerwcu 2020 r., weszło w życie w 2021 r.</a:t>
            </a:r>
            <a:br>
              <a:rPr lang="pl-PL" sz="1800" b="1"/>
            </a:br>
            <a:endParaRPr sz="1800" b="1"/>
          </a:p>
          <a:p>
            <a:pPr marL="0" lvl="0" indent="0" algn="l" rtl="0">
              <a:lnSpc>
                <a:spcPct val="90000"/>
              </a:lnSpc>
              <a:spcBef>
                <a:spcPts val="640"/>
              </a:spcBef>
              <a:spcAft>
                <a:spcPts val="0"/>
              </a:spcAft>
              <a:buClr>
                <a:schemeClr val="dk1"/>
              </a:buClr>
              <a:buSzPts val="1100"/>
              <a:buFont typeface="Arial"/>
              <a:buNone/>
            </a:pPr>
            <a:r>
              <a:rPr lang="pl-PL" sz="1800"/>
              <a:t>Celem Taksonomii było stworzenie </a:t>
            </a:r>
            <a:r>
              <a:rPr lang="pl-PL" sz="1800" b="1"/>
              <a:t>technicznych kryteriów (techniczne kryteria kwalifikacji)</a:t>
            </a:r>
            <a:r>
              <a:rPr lang="pl-PL" sz="1800"/>
              <a:t> dla tego, co jest „zrównoważoną działalnością gospodarczą”.</a:t>
            </a:r>
            <a:br>
              <a:rPr lang="pl-PL" sz="1800"/>
            </a:br>
            <a:endParaRPr sz="1800"/>
          </a:p>
          <a:p>
            <a:pPr marL="0" lvl="0" indent="0" algn="l" rtl="0">
              <a:lnSpc>
                <a:spcPct val="90000"/>
              </a:lnSpc>
              <a:spcBef>
                <a:spcPts val="640"/>
              </a:spcBef>
              <a:spcAft>
                <a:spcPts val="0"/>
              </a:spcAft>
              <a:buSzPts val="1800"/>
              <a:buNone/>
            </a:pPr>
            <a:r>
              <a:rPr lang="pl-PL" sz="1800"/>
              <a:t>DNSH jest kluczowym elementem Taksonomii – każde działanie, aby zostało uznane za „zrównoważone”, musi:</a:t>
            </a:r>
            <a:endParaRPr sz="1800"/>
          </a:p>
          <a:p>
            <a:pPr marL="457200" lvl="0" indent="-342900" algn="l" rtl="0">
              <a:lnSpc>
                <a:spcPct val="115000"/>
              </a:lnSpc>
              <a:spcBef>
                <a:spcPts val="1200"/>
              </a:spcBef>
              <a:spcAft>
                <a:spcPts val="0"/>
              </a:spcAft>
              <a:buSzPts val="1800"/>
              <a:buFont typeface="Calibri"/>
              <a:buAutoNum type="arabicPeriod"/>
            </a:pPr>
            <a:r>
              <a:rPr lang="pl-PL" sz="1800" b="1"/>
              <a:t>Wnosić istotny wkład</a:t>
            </a:r>
            <a:r>
              <a:rPr lang="pl-PL" sz="1800"/>
              <a:t> w co najmniej jeden cel środowiskowy,</a:t>
            </a:r>
            <a:endParaRPr sz="1800"/>
          </a:p>
          <a:p>
            <a:pPr marL="457200" lvl="0" indent="-342900" algn="l" rtl="0">
              <a:lnSpc>
                <a:spcPct val="115000"/>
              </a:lnSpc>
              <a:spcBef>
                <a:spcPts val="0"/>
              </a:spcBef>
              <a:spcAft>
                <a:spcPts val="0"/>
              </a:spcAft>
              <a:buSzPts val="1800"/>
              <a:buFont typeface="Calibri"/>
              <a:buAutoNum type="arabicPeriod"/>
            </a:pPr>
            <a:r>
              <a:rPr lang="pl-PL" sz="1800" b="1"/>
              <a:t>Nie szkodzić</a:t>
            </a:r>
            <a:r>
              <a:rPr lang="pl-PL" sz="1800"/>
              <a:t> (DNSH) żadnemu z pozostałych,</a:t>
            </a:r>
            <a:endParaRPr sz="1800"/>
          </a:p>
          <a:p>
            <a:pPr marL="457200" lvl="0" indent="-342900" algn="l" rtl="0">
              <a:lnSpc>
                <a:spcPct val="115000"/>
              </a:lnSpc>
              <a:spcBef>
                <a:spcPts val="0"/>
              </a:spcBef>
              <a:spcAft>
                <a:spcPts val="0"/>
              </a:spcAft>
              <a:buSzPts val="1800"/>
              <a:buFont typeface="Calibri"/>
              <a:buAutoNum type="arabicPeriod"/>
            </a:pPr>
            <a:r>
              <a:rPr lang="pl-PL" sz="1800"/>
              <a:t>Spełniać </a:t>
            </a:r>
            <a:r>
              <a:rPr lang="pl-PL" sz="1800" b="1"/>
              <a:t>minimalne gwarancje społeczne</a:t>
            </a:r>
            <a:r>
              <a:rPr lang="pl-PL" sz="1800"/>
              <a:t> (organizacja musi przestrzegać zasad OECD, UNGPs oraz Międzynarodowej Organizacji Pracy (ILO) – czyli m.in. prawa pracownicze, antykorupcja, odpowiedzialność społeczna.).</a:t>
            </a:r>
            <a:endParaRPr sz="1800"/>
          </a:p>
          <a:p>
            <a:pPr marL="0" lvl="0" indent="0" algn="l" rtl="0">
              <a:lnSpc>
                <a:spcPct val="90000"/>
              </a:lnSpc>
              <a:spcBef>
                <a:spcPts val="1200"/>
              </a:spcBef>
              <a:spcAft>
                <a:spcPts val="0"/>
              </a:spcAft>
              <a:buSzPts val="1800"/>
              <a:buNone/>
            </a:pPr>
            <a:endParaRPr sz="1800"/>
          </a:p>
        </p:txBody>
      </p:sp>
      <p:sp>
        <p:nvSpPr>
          <p:cNvPr id="778" name="Google Shape;778;g3a64f3675dc_0_4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3a690705c04_0_6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Kompas konkurencyjności UE</a:t>
            </a:r>
            <a:endParaRPr dirty="0"/>
          </a:p>
        </p:txBody>
      </p:sp>
      <p:sp>
        <p:nvSpPr>
          <p:cNvPr id="785" name="Google Shape;785;g3a690705c04_0_677"/>
          <p:cNvSpPr txBox="1">
            <a:spLocks noGrp="1"/>
          </p:cNvSpPr>
          <p:nvPr>
            <p:ph type="body" idx="1"/>
          </p:nvPr>
        </p:nvSpPr>
        <p:spPr>
          <a:xfrm>
            <a:off x="838200" y="1696075"/>
            <a:ext cx="102954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SzPts val="1800"/>
              <a:buNone/>
            </a:pPr>
            <a:r>
              <a:rPr lang="pl-PL" sz="1100" dirty="0"/>
              <a:t>Dokument opublikowany przez Komisja Europejska na początku 2025 r., jako strategia wzmacniania konkurencyjności UE w latach 2024-2029.</a:t>
            </a:r>
            <a:r>
              <a:rPr lang="pl-PL" sz="1100" u="sng" dirty="0"/>
              <a:t> </a:t>
            </a:r>
            <a:r>
              <a:rPr lang="pl-PL" sz="1100" dirty="0"/>
              <a:t>Odwołuje się do wniosków zawartych w raporcie Mario </a:t>
            </a:r>
            <a:r>
              <a:rPr lang="pl-PL" sz="1100" dirty="0" err="1"/>
              <a:t>Draghi</a:t>
            </a:r>
            <a:r>
              <a:rPr lang="pl-PL" sz="1100" dirty="0"/>
              <a:t> (wrzesień 2024) — diagnoza: UE traci przewagę w innowacjach i produktywności wobec USA i Chin. Trzy główne filary Kompasu:</a:t>
            </a:r>
            <a:endParaRPr sz="1100" dirty="0"/>
          </a:p>
          <a:p>
            <a:pPr marL="914400" lvl="1" indent="-298450" algn="l" rtl="0">
              <a:lnSpc>
                <a:spcPct val="105000"/>
              </a:lnSpc>
              <a:spcBef>
                <a:spcPts val="1200"/>
              </a:spcBef>
              <a:spcAft>
                <a:spcPts val="0"/>
              </a:spcAft>
              <a:buSzPts val="1100"/>
              <a:buFont typeface="Calibri"/>
              <a:buAutoNum type="arabicPeriod"/>
            </a:pPr>
            <a:r>
              <a:rPr lang="pl-PL" sz="1100" b="1" dirty="0"/>
              <a:t>Zniwelowanie luki innowacyjnej.</a:t>
            </a:r>
            <a:br>
              <a:rPr lang="pl-PL" sz="1100" b="1" dirty="0"/>
            </a:br>
            <a:r>
              <a:rPr lang="pl-PL" sz="1100" dirty="0">
                <a:highlight>
                  <a:srgbClr val="FFFFFF"/>
                </a:highlight>
              </a:rPr>
              <a:t>W obszarze innowacji dokument zakłada stworzenie przyjaznego środowiska dla młodych innowacyjnych startupów, promowanie przywództwa przemysłowego w sektorach opartych na zaawansowanych technologiach i promowanie dyfuzji technologii w przedsiębiorstwach. Aby osiągnąć ten cel Komisja zapowiedziała opracowanie dwóch inicjatyw:  “AI </a:t>
            </a:r>
            <a:r>
              <a:rPr lang="pl-PL" sz="1100" dirty="0" err="1">
                <a:highlight>
                  <a:srgbClr val="FFFFFF"/>
                </a:highlight>
              </a:rPr>
              <a:t>Gigafactories</a:t>
            </a:r>
            <a:r>
              <a:rPr lang="pl-PL" sz="1100" dirty="0">
                <a:highlight>
                  <a:srgbClr val="FFFFFF"/>
                </a:highlight>
              </a:rPr>
              <a:t>” i “</a:t>
            </a:r>
            <a:r>
              <a:rPr lang="pl-PL" sz="1100" dirty="0" err="1">
                <a:highlight>
                  <a:srgbClr val="FFFFFF"/>
                </a:highlight>
              </a:rPr>
              <a:t>Apply</a:t>
            </a:r>
            <a:r>
              <a:rPr lang="pl-PL" sz="1100" dirty="0">
                <a:highlight>
                  <a:srgbClr val="FFFFFF"/>
                </a:highlight>
              </a:rPr>
              <a:t> AI”, które opierać się będą o wdrażanie technologii związanych ze sztuczną inteligencją.</a:t>
            </a:r>
            <a:endParaRPr sz="1100" u="sng" dirty="0"/>
          </a:p>
          <a:p>
            <a:pPr marL="914400" lvl="1" indent="-298450" algn="l" rtl="0">
              <a:lnSpc>
                <a:spcPct val="105000"/>
              </a:lnSpc>
              <a:spcBef>
                <a:spcPts val="0"/>
              </a:spcBef>
              <a:spcAft>
                <a:spcPts val="0"/>
              </a:spcAft>
              <a:buSzPts val="1100"/>
              <a:buFont typeface="Calibri"/>
              <a:buAutoNum type="arabicPeriod"/>
            </a:pPr>
            <a:r>
              <a:rPr lang="pl-PL" sz="1100" b="1" dirty="0"/>
              <a:t>Połączenie dekarbonizacji z konkurencyjnością</a:t>
            </a:r>
            <a:br>
              <a:rPr lang="pl-PL" sz="1100" dirty="0"/>
            </a:br>
            <a:r>
              <a:rPr lang="pl-PL" sz="1100" dirty="0">
                <a:highlight>
                  <a:srgbClr val="FFFFFF"/>
                </a:highlight>
              </a:rPr>
              <a:t>W Kompasie zidentyfikowano wysokie i zmienne ceny energii jako kluczowe wyzwanie dla wszystkich państw członkowskich UE oraz określono obszary interwencji w celu ułatwienia dostępu do czystej, przystępnej cenowo energii. Planowany do wdrożenia “</a:t>
            </a:r>
            <a:r>
              <a:rPr lang="pl-PL" sz="1100" dirty="0" err="1">
                <a:highlight>
                  <a:srgbClr val="FFFFFF"/>
                </a:highlight>
              </a:rPr>
              <a:t>Clean</a:t>
            </a:r>
            <a:r>
              <a:rPr lang="pl-PL" sz="1100" dirty="0">
                <a:highlight>
                  <a:srgbClr val="FFFFFF"/>
                </a:highlight>
              </a:rPr>
              <a:t> </a:t>
            </a:r>
            <a:r>
              <a:rPr lang="pl-PL" sz="1100" dirty="0" err="1">
                <a:highlight>
                  <a:srgbClr val="FFFFFF"/>
                </a:highlight>
              </a:rPr>
              <a:t>Industrial</a:t>
            </a:r>
            <a:r>
              <a:rPr lang="pl-PL" sz="1100" dirty="0">
                <a:highlight>
                  <a:srgbClr val="FFFFFF"/>
                </a:highlight>
              </a:rPr>
              <a:t> Deal” promuje konkurencyjne podejście do procesu dekarbonizacji, by uczynić UE atrakcyjnym miejscem dla energochłonnych gałęzi przemysłu, a także promowanie czystych technologii i nowych modeli biznesowych w obiegu zamkniętym. </a:t>
            </a:r>
            <a:endParaRPr sz="1100" u="sng" dirty="0"/>
          </a:p>
          <a:p>
            <a:pPr marL="914400" lvl="1" indent="-298450" algn="l" rtl="0">
              <a:lnSpc>
                <a:spcPct val="105000"/>
              </a:lnSpc>
              <a:spcBef>
                <a:spcPts val="0"/>
              </a:spcBef>
              <a:spcAft>
                <a:spcPts val="0"/>
              </a:spcAft>
              <a:buSzPts val="1100"/>
              <a:buFont typeface="Calibri"/>
              <a:buAutoNum type="arabicPeriod"/>
            </a:pPr>
            <a:r>
              <a:rPr lang="pl-PL" sz="1100" b="1" dirty="0"/>
              <a:t>Zmniejszenie zależności oraz wzmocnienie bezpieczeństwa gospodarczego.</a:t>
            </a:r>
            <a:r>
              <a:rPr lang="pl-PL" sz="1100" dirty="0"/>
              <a:t> </a:t>
            </a:r>
            <a:r>
              <a:rPr lang="pl-PL" sz="1100" dirty="0">
                <a:highlight>
                  <a:srgbClr val="FFFFFF"/>
                </a:highlight>
              </a:rPr>
              <a:t> Promowanymi rozwiązaniami w tym zakresie mają być skuteczne partnerstwa. Aktualnie UE już posiada największą i najszybciej rozwijającą się sieć umów handlowych na świecie, obejmującą 76 krajów odpowiadających za prawie połowę handlu UE. Komisja zapowiada w tym obszarze przegląd reguł zamówień publicznych i wprowadzenie preferencji europejskiej w zamówieniach publicznych dla kluczowych sektorów i technologii.</a:t>
            </a:r>
            <a:endParaRPr sz="1100" dirty="0"/>
          </a:p>
          <a:p>
            <a:pPr marL="0" lvl="0" indent="0" algn="l" rtl="0">
              <a:lnSpc>
                <a:spcPct val="105000"/>
              </a:lnSpc>
              <a:spcBef>
                <a:spcPts val="1200"/>
              </a:spcBef>
              <a:spcAft>
                <a:spcPts val="0"/>
              </a:spcAft>
              <a:buSzPts val="1800"/>
              <a:buNone/>
            </a:pPr>
            <a:r>
              <a:rPr lang="pl-PL" sz="1100" dirty="0"/>
              <a:t>Jak Kompas konkurencyjności odnosi się do </a:t>
            </a:r>
            <a:r>
              <a:rPr lang="pl-PL" sz="1100" dirty="0" err="1"/>
              <a:t>ekoinnowacji</a:t>
            </a:r>
            <a:r>
              <a:rPr lang="pl-PL" sz="1100" dirty="0"/>
              <a:t>?</a:t>
            </a:r>
            <a:endParaRPr sz="1100" dirty="0"/>
          </a:p>
          <a:p>
            <a:pPr marL="457200" lvl="0" indent="-298450" algn="l" rtl="0">
              <a:lnSpc>
                <a:spcPct val="105000"/>
              </a:lnSpc>
              <a:spcBef>
                <a:spcPts val="1200"/>
              </a:spcBef>
              <a:spcAft>
                <a:spcPts val="0"/>
              </a:spcAft>
              <a:buSzPts val="1100"/>
              <a:buFont typeface="Calibri"/>
              <a:buChar char="●"/>
            </a:pPr>
            <a:r>
              <a:rPr lang="pl-PL" sz="1100" dirty="0"/>
              <a:t>Dekarbonizacja i efektywność zasobowa (obszar </a:t>
            </a:r>
            <a:r>
              <a:rPr lang="pl-PL" sz="1100" dirty="0" err="1"/>
              <a:t>ekoinnowacji</a:t>
            </a:r>
            <a:r>
              <a:rPr lang="pl-PL" sz="1100" dirty="0"/>
              <a:t>) zostały bezpośrednio wskazane jako część filaru „dekarbonizacja i konkurencyjność”. To oznacza, że działania środowiskowe, które jednocześnie podnoszą konkurencyjność (np. technologie czystej produkcji, produkty </a:t>
            </a:r>
            <a:r>
              <a:rPr lang="pl-PL" sz="1100" dirty="0" err="1"/>
              <a:t>circular</a:t>
            </a:r>
            <a:r>
              <a:rPr lang="pl-PL" sz="1100" dirty="0"/>
              <a:t>) znajdują się w centrum strategii.</a:t>
            </a:r>
            <a:endParaRPr sz="1100" u="sng" dirty="0"/>
          </a:p>
          <a:p>
            <a:pPr marL="457200" lvl="0" indent="-298450" algn="l" rtl="0">
              <a:lnSpc>
                <a:spcPct val="105000"/>
              </a:lnSpc>
              <a:spcBef>
                <a:spcPts val="0"/>
              </a:spcBef>
              <a:spcAft>
                <a:spcPts val="0"/>
              </a:spcAft>
              <a:buSzPts val="1100"/>
              <a:buFont typeface="Calibri"/>
              <a:buChar char="●"/>
            </a:pPr>
            <a:r>
              <a:rPr lang="pl-PL" sz="1100" dirty="0" err="1"/>
              <a:t>Ekoinnowacje</a:t>
            </a:r>
            <a:r>
              <a:rPr lang="pl-PL" sz="1100" dirty="0"/>
              <a:t> wspierają cele konkurencyjności: innowacyjne technologie, gospodarka o obiegu zamkniętym (GOZ), poprawa efektywności zasobowej. Kompas wymienia GOZ oraz technologie czyste jako elementy zwiększające konkurencyjność UE.</a:t>
            </a:r>
            <a:endParaRPr sz="1100" u="sng" dirty="0"/>
          </a:p>
          <a:p>
            <a:pPr marL="457200" lvl="0" indent="-298450" algn="l" rtl="0">
              <a:lnSpc>
                <a:spcPct val="105000"/>
              </a:lnSpc>
              <a:spcBef>
                <a:spcPts val="0"/>
              </a:spcBef>
              <a:spcAft>
                <a:spcPts val="0"/>
              </a:spcAft>
              <a:buSzPts val="1100"/>
              <a:buFont typeface="Calibri"/>
              <a:buChar char="●"/>
            </a:pPr>
            <a:r>
              <a:rPr lang="pl-PL" sz="1100" dirty="0"/>
              <a:t>Projekty finansowane w ramach programów takich jak Horizon Europe czy LIFE mogą być coraz częściej oceniane także pod kątem konkurencyjności – nie tylko czysto środowiskowym. Czyli </a:t>
            </a:r>
            <a:r>
              <a:rPr lang="pl-PL" sz="1100" dirty="0" err="1"/>
              <a:t>ekoinnowacja</a:t>
            </a:r>
            <a:r>
              <a:rPr lang="pl-PL" sz="1100" dirty="0"/>
              <a:t> musi przynosić wartość rynkową/konkurencyjną dla UE.</a:t>
            </a:r>
            <a:br>
              <a:rPr lang="pl-PL" sz="1100" dirty="0"/>
            </a:br>
            <a:br>
              <a:rPr lang="pl-PL" sz="1100" dirty="0"/>
            </a:br>
            <a:r>
              <a:rPr lang="pl-PL" sz="800" u="sng" dirty="0">
                <a:solidFill>
                  <a:schemeClr val="hlink"/>
                </a:solidFill>
                <a:hlinkClick r:id="rId3"/>
              </a:rPr>
              <a:t>https://www.consilium.europa.eu/pl/policies/competitiveness-compass/</a:t>
            </a:r>
            <a:r>
              <a:rPr lang="pl-PL" sz="800" dirty="0"/>
              <a:t> , </a:t>
            </a:r>
            <a:r>
              <a:rPr lang="pl-PL" sz="800" u="sng" dirty="0">
                <a:solidFill>
                  <a:schemeClr val="hlink"/>
                </a:solidFill>
                <a:hlinkClick r:id="rId4"/>
              </a:rPr>
              <a:t>https://studio.pwc.pl/aktualnosci/dotacje/kompas-konkurencyjnosci-ue</a:t>
            </a:r>
            <a:r>
              <a:rPr lang="pl-PL" sz="800" dirty="0"/>
              <a:t> </a:t>
            </a:r>
            <a:endParaRPr sz="800" dirty="0"/>
          </a:p>
        </p:txBody>
      </p:sp>
      <p:sp>
        <p:nvSpPr>
          <p:cNvPr id="786" name="Google Shape;786;g3a690705c04_0_6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68e3dab612_0_278"/>
          <p:cNvSpPr txBox="1">
            <a:spLocks noGrp="1"/>
          </p:cNvSpPr>
          <p:nvPr>
            <p:ph type="title"/>
          </p:nvPr>
        </p:nvSpPr>
        <p:spPr>
          <a:xfrm>
            <a:off x="1576754"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Kwestie organizacyjne</a:t>
            </a:r>
            <a:endParaRPr sz="4200" dirty="0"/>
          </a:p>
        </p:txBody>
      </p:sp>
      <p:sp>
        <p:nvSpPr>
          <p:cNvPr id="303" name="Google Shape;303;g368e3dab612_0_2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Calibri"/>
              <a:buChar char="●"/>
            </a:pPr>
            <a:r>
              <a:rPr lang="pl-PL" sz="1800" dirty="0"/>
              <a:t>Prezentacja z elementami interaktywnej pracy</a:t>
            </a:r>
            <a:br>
              <a:rPr lang="pl-PL" sz="1800" dirty="0"/>
            </a:br>
            <a:endParaRPr sz="1800" dirty="0"/>
          </a:p>
          <a:p>
            <a:pPr marL="292100" lvl="0" indent="-266700" algn="l" rtl="0">
              <a:lnSpc>
                <a:spcPct val="100000"/>
              </a:lnSpc>
              <a:spcBef>
                <a:spcPts val="0"/>
              </a:spcBef>
              <a:spcAft>
                <a:spcPts val="0"/>
              </a:spcAft>
              <a:buSzPts val="1800"/>
              <a:buFont typeface="Calibri"/>
              <a:buChar char="●"/>
            </a:pPr>
            <a:r>
              <a:rPr lang="pl-PL" sz="1800" dirty="0"/>
              <a:t>Pracować będziemy z  podgrupach </a:t>
            </a:r>
            <a:endParaRPr sz="1800" dirty="0"/>
          </a:p>
          <a:p>
            <a:pPr marL="292100" lvl="0" indent="0" algn="l" rtl="0">
              <a:lnSpc>
                <a:spcPct val="100000"/>
              </a:lnSpc>
              <a:spcBef>
                <a:spcPts val="0"/>
              </a:spcBef>
              <a:spcAft>
                <a:spcPts val="0"/>
              </a:spcAft>
              <a:buClr>
                <a:schemeClr val="dk1"/>
              </a:buClr>
              <a:buSzPts val="1800"/>
              <a:buFont typeface="Arial"/>
              <a:buNone/>
            </a:pPr>
            <a:endParaRPr sz="1800" dirty="0"/>
          </a:p>
          <a:p>
            <a:pPr marL="292100" lvl="0" indent="-266700" algn="l" rtl="0">
              <a:lnSpc>
                <a:spcPct val="100000"/>
              </a:lnSpc>
              <a:spcBef>
                <a:spcPts val="0"/>
              </a:spcBef>
              <a:spcAft>
                <a:spcPts val="0"/>
              </a:spcAft>
              <a:buSzPts val="1800"/>
              <a:buFont typeface="Calibri"/>
              <a:buChar char="●"/>
            </a:pPr>
            <a:r>
              <a:rPr lang="pl-PL" sz="1800" dirty="0"/>
              <a:t>Będziemy pracować na MIRO - ale bez stresu - czat do Państwa dyspozycji</a:t>
            </a:r>
            <a:br>
              <a:rPr lang="pl-PL" sz="1800" dirty="0"/>
            </a:br>
            <a:endParaRPr sz="1800" dirty="0"/>
          </a:p>
          <a:p>
            <a:pPr marL="292100" lvl="0" indent="-266700" algn="l" rtl="0">
              <a:lnSpc>
                <a:spcPct val="100000"/>
              </a:lnSpc>
              <a:spcBef>
                <a:spcPts val="0"/>
              </a:spcBef>
              <a:spcAft>
                <a:spcPts val="0"/>
              </a:spcAft>
              <a:buSzPts val="1800"/>
              <a:buFont typeface="Calibri"/>
              <a:buChar char="●"/>
            </a:pPr>
            <a:r>
              <a:rPr lang="pl-PL" sz="1800" dirty="0"/>
              <a:t>Włączona kamera jest zawsze mile widziana</a:t>
            </a: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endParaRPr sz="1800" dirty="0"/>
          </a:p>
          <a:p>
            <a:pPr marL="0" lvl="0" indent="0" algn="l" rtl="0">
              <a:lnSpc>
                <a:spcPct val="100000"/>
              </a:lnSpc>
              <a:spcBef>
                <a:spcPts val="0"/>
              </a:spcBef>
              <a:spcAft>
                <a:spcPts val="0"/>
              </a:spcAft>
              <a:buSzPts val="1800"/>
              <a:buNone/>
            </a:pPr>
            <a:r>
              <a:rPr lang="pl-PL" sz="1800" b="1" dirty="0"/>
              <a:t>CZAS NA PRE-TEST  - 5 minut</a:t>
            </a:r>
            <a:endParaRPr sz="1800" b="1" dirty="0"/>
          </a:p>
          <a:p>
            <a:pPr marL="0" lvl="0" indent="0" algn="l" rtl="0">
              <a:lnSpc>
                <a:spcPct val="100000"/>
              </a:lnSpc>
              <a:spcBef>
                <a:spcPts val="0"/>
              </a:spcBef>
              <a:spcAft>
                <a:spcPts val="0"/>
              </a:spcAft>
              <a:buClr>
                <a:schemeClr val="dk1"/>
              </a:buClr>
              <a:buSzPts val="1800"/>
              <a:buFont typeface="Arial"/>
              <a:buNone/>
            </a:pPr>
            <a:endParaRPr sz="1800" dirty="0"/>
          </a:p>
          <a:p>
            <a:pPr marL="0" lvl="0" indent="0" algn="l" rtl="0">
              <a:lnSpc>
                <a:spcPct val="100000"/>
              </a:lnSpc>
              <a:spcBef>
                <a:spcPts val="0"/>
              </a:spcBef>
              <a:spcAft>
                <a:spcPts val="0"/>
              </a:spcAft>
              <a:buClr>
                <a:schemeClr val="dk1"/>
              </a:buClr>
              <a:buSzPts val="1800"/>
              <a:buFont typeface="Arial"/>
              <a:buNone/>
            </a:pPr>
            <a:endParaRPr sz="1800" dirty="0"/>
          </a:p>
          <a:p>
            <a:pPr marL="0" lvl="0" indent="0" algn="l" rtl="0">
              <a:lnSpc>
                <a:spcPct val="100000"/>
              </a:lnSpc>
              <a:spcBef>
                <a:spcPts val="0"/>
              </a:spcBef>
              <a:spcAft>
                <a:spcPts val="0"/>
              </a:spcAft>
              <a:buClr>
                <a:schemeClr val="dk1"/>
              </a:buClr>
              <a:buSzPts val="2800"/>
              <a:buFont typeface="Arial"/>
              <a:buNone/>
            </a:pPr>
            <a:endParaRPr sz="1800" dirty="0"/>
          </a:p>
          <a:p>
            <a:pPr marL="0" lvl="0" indent="0" algn="l" rtl="0">
              <a:lnSpc>
                <a:spcPct val="90000"/>
              </a:lnSpc>
              <a:spcBef>
                <a:spcPts val="1000"/>
              </a:spcBef>
              <a:spcAft>
                <a:spcPts val="0"/>
              </a:spcAft>
              <a:buSzPts val="1800"/>
              <a:buNone/>
            </a:pPr>
            <a:endParaRPr sz="1800" dirty="0"/>
          </a:p>
        </p:txBody>
      </p:sp>
      <p:sp>
        <p:nvSpPr>
          <p:cNvPr id="304" name="Google Shape;304;g368e3dab612_0_27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
        <p:nvSpPr>
          <p:cNvPr id="305" name="Google Shape;305;g368e3dab612_0_2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3a690705c04_0_2017"/>
          <p:cNvSpPr txBox="1">
            <a:spLocks noGrp="1"/>
          </p:cNvSpPr>
          <p:nvPr>
            <p:ph type="title"/>
          </p:nvPr>
        </p:nvSpPr>
        <p:spPr>
          <a:xfrm>
            <a:off x="745958" y="1453595"/>
            <a:ext cx="10515600" cy="1325700"/>
          </a:xfrm>
          <a:prstGeom prst="rect">
            <a:avLst/>
          </a:prstGeom>
          <a:noFill/>
          <a:ln>
            <a:noFill/>
          </a:ln>
        </p:spPr>
        <p:txBody>
          <a:bodyPr spcFirstLastPara="1" wrap="square" lIns="91425" tIns="45700" rIns="91425" bIns="45700" anchor="ctr" anchorCtr="0">
            <a:normAutofit/>
          </a:bodyPr>
          <a:lstStyle/>
          <a:p>
            <a:pPr lvl="0"/>
            <a:r>
              <a:rPr lang="pl-PL" dirty="0"/>
              <a:t>Kompas konkurencyjności UE cd</a:t>
            </a:r>
            <a:endParaRPr dirty="0"/>
          </a:p>
        </p:txBody>
      </p:sp>
      <p:sp>
        <p:nvSpPr>
          <p:cNvPr id="793" name="Google Shape;793;g3a690705c04_0_20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794" name="Google Shape;794;g3a690705c04_0_20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50</a:t>
            </a:fld>
            <a:endParaRPr/>
          </a:p>
        </p:txBody>
      </p:sp>
      <p:pic>
        <p:nvPicPr>
          <p:cNvPr id="795" name="Google Shape;795;g3a690705c04_0_2017" descr="Diagram przedstawia kompas konkurencyjności z sześcioma kluczowymi obszarami: upraszczanie, jednolity rynek, finansowanie konkurencyjności, umiejętności i jakościowe miejsca pracy, koordynacja oraz redukcja nadmiernych zależności i zwiększanie bezpieczeństwa. Każdy obszar jest opisany etykietą i wskazuje na strategiczne cele, takie jak dekarbonizacja, zamykanie luki innowacyjnej i poprawa konkurencyjności."/>
          <p:cNvPicPr preferRelativeResize="0"/>
          <p:nvPr/>
        </p:nvPicPr>
        <p:blipFill rotWithShape="1">
          <a:blip r:embed="rId3">
            <a:alphaModFix/>
          </a:blip>
          <a:srcRect/>
          <a:stretch/>
        </p:blipFill>
        <p:spPr>
          <a:xfrm>
            <a:off x="645556" y="0"/>
            <a:ext cx="10900886" cy="6857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sp>
        <p:nvSpPr>
          <p:cNvPr id="801" name="Google Shape;801;g38c77ee70df_0_3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1200"/>
              </a:spcBef>
              <a:spcAft>
                <a:spcPts val="0"/>
              </a:spcAft>
              <a:buSzPts val="990"/>
              <a:buNone/>
            </a:pPr>
            <a:r>
              <a:rPr lang="pl-PL" dirty="0"/>
              <a:t>Główne czynniki systemowe sprzyjające </a:t>
            </a:r>
            <a:r>
              <a:rPr lang="pl-PL" dirty="0" err="1"/>
              <a:t>ekoinnowacjom</a:t>
            </a:r>
            <a:endParaRPr dirty="0"/>
          </a:p>
        </p:txBody>
      </p:sp>
      <p:sp>
        <p:nvSpPr>
          <p:cNvPr id="802" name="Google Shape;802;g38c77ee70df_0_321"/>
          <p:cNvSpPr txBox="1"/>
          <p:nvPr/>
        </p:nvSpPr>
        <p:spPr>
          <a:xfrm>
            <a:off x="838200" y="1718645"/>
            <a:ext cx="5211300" cy="50271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115000"/>
              </a:lnSpc>
              <a:spcBef>
                <a:spcPts val="120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Stabilne i przewidywalne ramy regulacyjne</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Przejrzyste zasady prawne wspierające inwestycje w nowe technologie</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Instrumenty rynkowe</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Zielone zamówienia publiczne (Green Public Procurement)</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Systemy zachęt, np. ulgi podatkowe, fundusze inwestycyjne</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Wsparcie dla badań i innowacji</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Programy UE (np. Horyzont Europa)</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Koordynacja badań i pilotaży z sektorem prywatnym</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Ułatwiony dostęp do finansowania</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Dofinansowania, instrumenty finansowe dla MŚP</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Współpraca międzysektorowa</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Łączenie uczelni, biznesu, samorządów i NGO</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Zwiększanie świadomości konsumentów</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Informowanie o wpływie środowiskowym produktów i usług</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Transfer wiedzy i technologii</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Sieci wiedzy, klastry innowacyjne, centra transferu technologii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Na bazie </a:t>
            </a:r>
            <a:r>
              <a:rPr lang="pl-PL" sz="1100" b="1" i="0" u="none" strike="noStrike" cap="none">
                <a:solidFill>
                  <a:schemeClr val="dk1"/>
                </a:solidFill>
                <a:latin typeface="Arial"/>
                <a:ea typeface="Arial"/>
                <a:cs typeface="Arial"/>
                <a:sym typeface="Arial"/>
              </a:rPr>
              <a:t>Eco-Innovation Observatory (EIO)</a:t>
            </a:r>
            <a:r>
              <a:rPr lang="pl-PL" sz="1100" b="0" i="0" u="none" strike="noStrike" cap="none">
                <a:solidFill>
                  <a:schemeClr val="dk1"/>
                </a:solidFill>
                <a:latin typeface="Arial"/>
                <a:ea typeface="Arial"/>
                <a:cs typeface="Arial"/>
                <a:sym typeface="Arial"/>
              </a:rPr>
              <a:t>.</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p:txBody>
      </p:sp>
      <p:sp>
        <p:nvSpPr>
          <p:cNvPr id="803" name="Google Shape;803;g38c77ee70df_0_321"/>
          <p:cNvSpPr txBox="1"/>
          <p:nvPr/>
        </p:nvSpPr>
        <p:spPr>
          <a:xfrm>
            <a:off x="6582875" y="1718650"/>
            <a:ext cx="5038200" cy="420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Kategorie czynników (zgodnie z metodologią indeksu):</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pięciopunktowa struktura wskaźników wykorzystywana w metodologii Eco-Innovation Index (EII)</a:t>
            </a:r>
            <a:r>
              <a:rPr lang="pl-PL" sz="1100" b="0" i="0" u="none" strike="noStrike" cap="none">
                <a:solidFill>
                  <a:schemeClr val="dk1"/>
                </a:solidFill>
                <a:latin typeface="Calibri"/>
                <a:ea typeface="Calibri"/>
                <a:cs typeface="Calibri"/>
                <a:sym typeface="Calibri"/>
              </a:rPr>
              <a:t> — głównego wskaźnika UE mierzącego poziom ekoinnowacyjności państw członkowskich.</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Warunki ramowe (framework conditions):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Edukacja i wiedza techniczna w społeczeństwie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Regulacje środowiskowe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Polityki publiczne wspierające zrównoważony rozwój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Wkład (inputs):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Inwestycje sektora publicznego i prywatnego w R&amp;D</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projektów B+R w obszarze środowiska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Działania (activities):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eko-patentów</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firm wdrażających systemy zarządzania środowiskowego EMAS, ISO 14001, ESG, LCA, eco-design.</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Wyniki (outputs):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Sprzedaż produktów i usług ekoinnowacyjnych</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Oszczędność zasobów i ograniczenie emisji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AutoNum type="arabicPeriod"/>
            </a:pPr>
            <a:r>
              <a:rPr lang="pl-PL" sz="1100" b="1" i="0" u="none" strike="noStrike" cap="none">
                <a:solidFill>
                  <a:schemeClr val="dk1"/>
                </a:solidFill>
                <a:latin typeface="Calibri"/>
                <a:ea typeface="Calibri"/>
                <a:cs typeface="Calibri"/>
                <a:sym typeface="Calibri"/>
              </a:rPr>
              <a:t>Wydajność zasobowa (resource efficiency outcomes):</a:t>
            </a:r>
            <a:endParaRPr sz="1100" b="1"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Zmniejszenie energochłonności i materiałochłonności gospodarki</a:t>
            </a:r>
            <a:endParaRPr sz="1100" b="0" i="0" u="none" strike="noStrike" cap="none">
              <a:solidFill>
                <a:schemeClr val="dk1"/>
              </a:solidFill>
              <a:latin typeface="Calibri"/>
              <a:ea typeface="Calibri"/>
              <a:cs typeface="Calibri"/>
              <a:sym typeface="Calibri"/>
            </a:endParaRPr>
          </a:p>
        </p:txBody>
      </p:sp>
      <p:sp>
        <p:nvSpPr>
          <p:cNvPr id="804" name="Google Shape;804;g38c77ee70df_0_3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38b2317d490_0_733"/>
          <p:cNvSpPr txBox="1">
            <a:spLocks noGrp="1"/>
          </p:cNvSpPr>
          <p:nvPr>
            <p:ph type="title"/>
          </p:nvPr>
        </p:nvSpPr>
        <p:spPr>
          <a:xfrm>
            <a:off x="831850" y="26894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dirty="0"/>
              <a:t>Przykłady </a:t>
            </a:r>
            <a:r>
              <a:rPr lang="pl-PL" dirty="0" err="1"/>
              <a:t>ekoinnowacji</a:t>
            </a:r>
            <a:br>
              <a:rPr lang="pl-PL" dirty="0"/>
            </a:br>
            <a:r>
              <a:rPr lang="pl-PL" dirty="0"/>
              <a:t>z uczelni, biznesu, administracji</a:t>
            </a:r>
            <a:endParaRPr dirty="0"/>
          </a:p>
        </p:txBody>
      </p:sp>
      <p:sp>
        <p:nvSpPr>
          <p:cNvPr id="811" name="Google Shape;811;g38b2317d490_0_7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812" name="Google Shape;812;g38b2317d490_0_733">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813" name="Google Shape;813;g38b2317d490_0_7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3a690705c04_0_17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ECOBEAN</a:t>
            </a:r>
            <a:endParaRPr/>
          </a:p>
        </p:txBody>
      </p:sp>
      <p:sp>
        <p:nvSpPr>
          <p:cNvPr id="820" name="Google Shape;820;g3a690705c04_0_1704"/>
          <p:cNvSpPr txBox="1">
            <a:spLocks noGrp="1"/>
          </p:cNvSpPr>
          <p:nvPr>
            <p:ph type="body" idx="1"/>
          </p:nvPr>
        </p:nvSpPr>
        <p:spPr>
          <a:xfrm>
            <a:off x="838200" y="1825625"/>
            <a:ext cx="61212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b="1" dirty="0" err="1"/>
              <a:t>EcoBean</a:t>
            </a:r>
            <a:r>
              <a:rPr lang="pl-PL" sz="1200" dirty="0"/>
              <a:t> to polski </a:t>
            </a:r>
            <a:r>
              <a:rPr lang="pl-PL" sz="1200" b="1" dirty="0"/>
              <a:t>start‑</a:t>
            </a:r>
            <a:r>
              <a:rPr lang="pl-PL" sz="1200" b="1" dirty="0" err="1"/>
              <a:t>up</a:t>
            </a:r>
            <a:r>
              <a:rPr lang="pl-PL" sz="1200" b="1" dirty="0"/>
              <a:t> technologiczny</a:t>
            </a:r>
            <a:r>
              <a:rPr lang="pl-PL" sz="1200" dirty="0"/>
              <a:t> (</a:t>
            </a:r>
            <a:r>
              <a:rPr lang="pl-PL" sz="1200" dirty="0" err="1"/>
              <a:t>spin</a:t>
            </a:r>
            <a:r>
              <a:rPr lang="pl-PL" sz="1200" dirty="0"/>
              <a:t>‑off Politechniki Warszawskiej), którego misją jest przetwarzanie fusów kawowych (ang. </a:t>
            </a:r>
            <a:r>
              <a:rPr lang="pl-PL" sz="1200" i="1" dirty="0" err="1"/>
              <a:t>spent</a:t>
            </a:r>
            <a:r>
              <a:rPr lang="pl-PL" sz="1200" i="1" dirty="0"/>
              <a:t> </a:t>
            </a:r>
            <a:r>
              <a:rPr lang="pl-PL" sz="1200" i="1" dirty="0" err="1"/>
              <a:t>coffee</a:t>
            </a:r>
            <a:r>
              <a:rPr lang="pl-PL" sz="1200" i="1" dirty="0"/>
              <a:t> </a:t>
            </a:r>
            <a:r>
              <a:rPr lang="pl-PL" sz="1200" i="1" dirty="0" err="1"/>
              <a:t>grounds</a:t>
            </a:r>
            <a:r>
              <a:rPr lang="pl-PL" sz="1200" dirty="0"/>
              <a:t>, SCG) na wartościowe, ekologiczne surowce i chemikalia.</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Działalność i wartości</a:t>
            </a:r>
            <a:endParaRPr sz="1200" b="1" dirty="0"/>
          </a:p>
          <a:p>
            <a:pPr marL="457200" lvl="0" indent="-304800" algn="l" rtl="0">
              <a:lnSpc>
                <a:spcPct val="115000"/>
              </a:lnSpc>
              <a:spcBef>
                <a:spcPts val="1200"/>
              </a:spcBef>
              <a:spcAft>
                <a:spcPts val="0"/>
              </a:spcAft>
              <a:buSzPts val="1200"/>
              <a:buChar char="●"/>
            </a:pPr>
            <a:r>
              <a:rPr lang="pl-PL" sz="1200" dirty="0"/>
              <a:t>Firma przekształca odpady kawowe w wysokiej jakości składniki o niskim śladzie węglowym, takie jak </a:t>
            </a:r>
            <a:r>
              <a:rPr lang="pl-PL" sz="1200" b="1" dirty="0"/>
              <a:t>olej kawowy, antyoksydanty, </a:t>
            </a:r>
            <a:r>
              <a:rPr lang="pl-PL" sz="1200" b="1" dirty="0" err="1"/>
              <a:t>polilaktyd</a:t>
            </a:r>
            <a:r>
              <a:rPr lang="pl-PL" sz="1200" b="1" dirty="0"/>
              <a:t> (PLA), lignina i dodatki białkowe</a:t>
            </a:r>
            <a:r>
              <a:rPr lang="pl-PL" sz="1200" dirty="0"/>
              <a:t>.</a:t>
            </a:r>
            <a:endParaRPr sz="1200" dirty="0"/>
          </a:p>
          <a:p>
            <a:pPr marL="457200" lvl="0" indent="-304800" algn="l" rtl="0">
              <a:lnSpc>
                <a:spcPct val="115000"/>
              </a:lnSpc>
              <a:spcBef>
                <a:spcPts val="0"/>
              </a:spcBef>
              <a:spcAft>
                <a:spcPts val="0"/>
              </a:spcAft>
              <a:buSzPts val="1200"/>
              <a:buChar char="●"/>
            </a:pPr>
            <a:r>
              <a:rPr lang="pl-PL" sz="1200" dirty="0"/>
              <a:t>Działa zgodnie z zasadami </a:t>
            </a:r>
            <a:r>
              <a:rPr lang="pl-PL" sz="1200" b="1" dirty="0"/>
              <a:t>gospodarki o obiegu zamkniętym</a:t>
            </a:r>
            <a:r>
              <a:rPr lang="pl-PL" sz="1200" dirty="0"/>
              <a:t>, starając się maksymalnie wykorzystać to, co uznawane jest za odpad.</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Projekty i osiągnięcia</a:t>
            </a:r>
            <a:endParaRPr sz="1200" b="1" dirty="0"/>
          </a:p>
          <a:p>
            <a:pPr marL="457200" lvl="0" indent="-304800" algn="l" rtl="0">
              <a:lnSpc>
                <a:spcPct val="115000"/>
              </a:lnSpc>
              <a:spcBef>
                <a:spcPts val="1200"/>
              </a:spcBef>
              <a:spcAft>
                <a:spcPts val="0"/>
              </a:spcAft>
              <a:buSzPts val="1200"/>
              <a:buFont typeface="Calibri"/>
              <a:buChar char="●"/>
            </a:pPr>
            <a:r>
              <a:rPr lang="pl-PL" sz="1200" dirty="0"/>
              <a:t>Firma współpracuje z globalnymi markami (np. </a:t>
            </a:r>
            <a:r>
              <a:rPr lang="pl-PL" sz="1200" dirty="0" err="1"/>
              <a:t>Starbucks</a:t>
            </a:r>
            <a:r>
              <a:rPr lang="pl-PL" sz="1200" dirty="0"/>
              <a:t>) w zakresie zbierania fusów i badań nad ich przetwarzaniem.</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a:t>Projekty realizowane przez </a:t>
            </a:r>
            <a:r>
              <a:rPr lang="pl-PL" sz="1200" dirty="0" err="1"/>
              <a:t>EcoBean</a:t>
            </a:r>
            <a:r>
              <a:rPr lang="pl-PL" sz="1200" dirty="0"/>
              <a:t> obejmują m.in. produkcję </a:t>
            </a:r>
            <a:r>
              <a:rPr lang="pl-PL" sz="1200" b="1" dirty="0"/>
              <a:t>biodegradowalnych doniczek</a:t>
            </a:r>
            <a:r>
              <a:rPr lang="pl-PL" sz="1200" dirty="0"/>
              <a:t> wytwarzanych z fusów kawowych, a także technologiczną waloryzację fusów do szeregu frakcji surowcowych.</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err="1"/>
              <a:t>EcoBean</a:t>
            </a:r>
            <a:r>
              <a:rPr lang="pl-PL" sz="1200" dirty="0"/>
              <a:t> została wyróżniona tytułem </a:t>
            </a:r>
            <a:r>
              <a:rPr lang="pl-PL" sz="1200" b="1" dirty="0"/>
              <a:t>„Startup Roku” w konkursie Money.pl</a:t>
            </a:r>
            <a:r>
              <a:rPr lang="pl-PL" sz="1200" dirty="0"/>
              <a:t> za swoje innowacyjne podejście do przetwarzania odpadów kawowych. </a:t>
            </a:r>
            <a:endParaRPr sz="1200" dirty="0"/>
          </a:p>
          <a:p>
            <a:pPr marL="0" lvl="0" indent="0" algn="l" rtl="0">
              <a:lnSpc>
                <a:spcPct val="100000"/>
              </a:lnSpc>
              <a:spcBef>
                <a:spcPts val="1200"/>
              </a:spcBef>
              <a:spcAft>
                <a:spcPts val="0"/>
              </a:spcAft>
              <a:buSzPts val="1800"/>
              <a:buNone/>
            </a:pPr>
            <a:endParaRPr sz="1200" dirty="0">
              <a:highlight>
                <a:schemeClr val="lt1"/>
              </a:highlight>
            </a:endParaRPr>
          </a:p>
          <a:p>
            <a:pPr marL="0" lvl="0" indent="0" algn="l" rtl="0">
              <a:lnSpc>
                <a:spcPct val="90000"/>
              </a:lnSpc>
              <a:spcBef>
                <a:spcPts val="1000"/>
              </a:spcBef>
              <a:spcAft>
                <a:spcPts val="0"/>
              </a:spcAft>
              <a:buSzPts val="1800"/>
              <a:buNone/>
            </a:pPr>
            <a:endParaRPr sz="1200" b="1" dirty="0">
              <a:solidFill>
                <a:srgbClr val="000000"/>
              </a:solidFill>
              <a:highlight>
                <a:srgbClr val="FFFFFF"/>
              </a:highlight>
            </a:endParaRPr>
          </a:p>
        </p:txBody>
      </p:sp>
      <p:pic>
        <p:nvPicPr>
          <p:cNvPr id="821" name="Google Shape;821;g3a690705c04_0_170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01925" y="1528500"/>
            <a:ext cx="2500449" cy="1622826"/>
          </a:xfrm>
          <a:prstGeom prst="rect">
            <a:avLst/>
          </a:prstGeom>
          <a:noFill/>
          <a:ln>
            <a:noFill/>
          </a:ln>
        </p:spPr>
      </p:pic>
      <p:pic>
        <p:nvPicPr>
          <p:cNvPr id="822" name="Google Shape;822;g3a690705c04_0_170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906400" y="4071525"/>
            <a:ext cx="4931649" cy="2336050"/>
          </a:xfrm>
          <a:prstGeom prst="rect">
            <a:avLst/>
          </a:prstGeom>
          <a:noFill/>
          <a:ln>
            <a:noFill/>
          </a:ln>
        </p:spPr>
      </p:pic>
      <p:pic>
        <p:nvPicPr>
          <p:cNvPr id="823" name="Google Shape;823;g3a690705c04_0_170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94113" y="1636250"/>
            <a:ext cx="2229800" cy="2188050"/>
          </a:xfrm>
          <a:prstGeom prst="rect">
            <a:avLst/>
          </a:prstGeom>
          <a:noFill/>
          <a:ln>
            <a:noFill/>
          </a:ln>
        </p:spPr>
      </p:pic>
      <p:sp>
        <p:nvSpPr>
          <p:cNvPr id="824" name="Google Shape;824;g3a690705c04_0_17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3a690705c04_0_17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REBREAD</a:t>
            </a:r>
            <a:endParaRPr/>
          </a:p>
        </p:txBody>
      </p:sp>
      <p:sp>
        <p:nvSpPr>
          <p:cNvPr id="831" name="Google Shape;831;g3a690705c04_0_1713"/>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pl-PL" sz="1300"/>
              <a:t>Firma z Krakowa, która chce rozwiązać globalny problem marnowania chleba, kreuje wokół tego surowca ekosystem, który pozwoli osiągnąć efekt skali. Firma działa w trzech obszarach: badania naukowe, redystrybucja how-know (jak przetworzyć resztki z pieczywa), podnoszenie świadomości konsumentów. </a:t>
            </a:r>
            <a:br>
              <a:rPr lang="pl-PL" sz="1300"/>
            </a:br>
            <a:br>
              <a:rPr lang="pl-PL" sz="1300"/>
            </a:br>
            <a:r>
              <a:rPr lang="pl-PL" sz="1300"/>
              <a:t>Czerstwy chleb przez większość rynku traktowany jest jako odpad. Po odpowiednim przetworzeniu (np. skruszeniu) odpadowy chleb staje się użyteczny dla wielu innowacyjnych procesów przemysłowych.</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r>
              <a:rPr lang="pl-PL" sz="1300"/>
              <a:t>Co można zrobić z suchego chleba na bazie receptur Rebread?</a:t>
            </a:r>
            <a:endParaRPr sz="1300"/>
          </a:p>
          <a:p>
            <a:pPr marL="368300" lvl="0" indent="-273050" algn="l" rtl="0">
              <a:lnSpc>
                <a:spcPct val="115000"/>
              </a:lnSpc>
              <a:spcBef>
                <a:spcPts val="0"/>
              </a:spcBef>
              <a:spcAft>
                <a:spcPts val="0"/>
              </a:spcAft>
              <a:buSzPts val="1300"/>
              <a:buFont typeface="Calibri"/>
              <a:buChar char="●"/>
            </a:pPr>
            <a:r>
              <a:rPr lang="pl-PL" sz="1300"/>
              <a:t>nowe pieczywo i smaczne przekąski</a:t>
            </a:r>
            <a:endParaRPr sz="1300"/>
          </a:p>
          <a:p>
            <a:pPr marL="368300" lvl="0" indent="-273050" algn="l" rtl="0">
              <a:lnSpc>
                <a:spcPct val="115000"/>
              </a:lnSpc>
              <a:spcBef>
                <a:spcPts val="0"/>
              </a:spcBef>
              <a:spcAft>
                <a:spcPts val="0"/>
              </a:spcAft>
              <a:buSzPts val="1300"/>
              <a:buFont typeface="Calibri"/>
              <a:buChar char="●"/>
            </a:pPr>
            <a:r>
              <a:rPr lang="pl-PL" sz="1300"/>
              <a:t>napoje probiotyczne i breadbuchę</a:t>
            </a:r>
            <a:endParaRPr sz="1300"/>
          </a:p>
          <a:p>
            <a:pPr marL="368300" lvl="0" indent="-273050" algn="l" rtl="0">
              <a:lnSpc>
                <a:spcPct val="115000"/>
              </a:lnSpc>
              <a:spcBef>
                <a:spcPts val="0"/>
              </a:spcBef>
              <a:spcAft>
                <a:spcPts val="0"/>
              </a:spcAft>
              <a:buSzPts val="1300"/>
              <a:buFont typeface="Calibri"/>
              <a:buChar char="●"/>
            </a:pPr>
            <a:r>
              <a:rPr lang="pl-PL" sz="1300"/>
              <a:t>przyprawę o smaku umami</a:t>
            </a:r>
            <a:endParaRPr sz="1300"/>
          </a:p>
          <a:p>
            <a:pPr marL="368300" lvl="0" indent="-273050" algn="l" rtl="0">
              <a:lnSpc>
                <a:spcPct val="115000"/>
              </a:lnSpc>
              <a:spcBef>
                <a:spcPts val="0"/>
              </a:spcBef>
              <a:spcAft>
                <a:spcPts val="0"/>
              </a:spcAft>
              <a:buSzPts val="1300"/>
              <a:buFont typeface="Calibri"/>
              <a:buChar char="●"/>
            </a:pPr>
            <a:r>
              <a:rPr lang="pl-PL" sz="1300"/>
              <a:t>zamienniki mięsa</a:t>
            </a:r>
            <a:endParaRPr sz="1300"/>
          </a:p>
          <a:p>
            <a:pPr marL="368300" lvl="0" indent="-273050" algn="l" rtl="0">
              <a:lnSpc>
                <a:spcPct val="115000"/>
              </a:lnSpc>
              <a:spcBef>
                <a:spcPts val="0"/>
              </a:spcBef>
              <a:spcAft>
                <a:spcPts val="0"/>
              </a:spcAft>
              <a:buSzPts val="1300"/>
              <a:buFont typeface="Calibri"/>
              <a:buChar char="●"/>
            </a:pPr>
            <a:r>
              <a:rPr lang="pl-PL" sz="1300"/>
              <a:t>wegańskie kosmetyki</a:t>
            </a:r>
            <a:endParaRPr sz="1300"/>
          </a:p>
          <a:p>
            <a:pPr marL="368300" lvl="0" indent="-273050" algn="l" rtl="0">
              <a:lnSpc>
                <a:spcPct val="115000"/>
              </a:lnSpc>
              <a:spcBef>
                <a:spcPts val="0"/>
              </a:spcBef>
              <a:spcAft>
                <a:spcPts val="0"/>
              </a:spcAft>
              <a:buSzPts val="1300"/>
              <a:buFont typeface="Calibri"/>
              <a:buChar char="●"/>
            </a:pPr>
            <a:r>
              <a:rPr lang="pl-PL" sz="1300"/>
              <a:t>kraftowe alkohole wysokoprocentowe</a:t>
            </a:r>
            <a:endParaRPr sz="1300"/>
          </a:p>
          <a:p>
            <a:pPr marL="368300" lvl="0" indent="-273050" algn="l" rtl="0">
              <a:lnSpc>
                <a:spcPct val="115000"/>
              </a:lnSpc>
              <a:spcBef>
                <a:spcPts val="0"/>
              </a:spcBef>
              <a:spcAft>
                <a:spcPts val="0"/>
              </a:spcAft>
              <a:buSzPts val="1300"/>
              <a:buFont typeface="Calibri"/>
              <a:buChar char="●"/>
            </a:pPr>
            <a:r>
              <a:rPr lang="pl-PL" sz="1300"/>
              <a:t>biodegradowalne opakowania </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endParaRPr sz="1300">
              <a:highlight>
                <a:schemeClr val="lt1"/>
              </a:highlight>
            </a:endParaRPr>
          </a:p>
          <a:p>
            <a:pPr marL="0" lvl="0" indent="0" algn="l" rtl="0">
              <a:lnSpc>
                <a:spcPct val="90000"/>
              </a:lnSpc>
              <a:spcBef>
                <a:spcPts val="1000"/>
              </a:spcBef>
              <a:spcAft>
                <a:spcPts val="0"/>
              </a:spcAft>
              <a:buSzPts val="1800"/>
              <a:buNone/>
            </a:pPr>
            <a:endParaRPr sz="1300">
              <a:solidFill>
                <a:srgbClr val="000000"/>
              </a:solidFill>
            </a:endParaRPr>
          </a:p>
        </p:txBody>
      </p:sp>
      <p:sp>
        <p:nvSpPr>
          <p:cNvPr id="832" name="Google Shape;832;g3a690705c04_0_1713">
            <a:extLst>
              <a:ext uri="{C183D7F6-B498-43B3-948B-1728B52AA6E4}">
                <adec:decorative xmlns:adec="http://schemas.microsoft.com/office/drawing/2017/decorative" val="1"/>
              </a:ext>
            </a:extLst>
          </p:cNvPr>
          <p:cNvSpPr txBox="1"/>
          <p:nvPr/>
        </p:nvSpPr>
        <p:spPr>
          <a:xfrm>
            <a:off x="918475" y="2647650"/>
            <a:ext cx="4120200" cy="2733000"/>
          </a:xfrm>
          <a:prstGeom prst="rect">
            <a:avLst/>
          </a:prstGeom>
          <a:noFill/>
          <a:ln>
            <a:noFill/>
          </a:ln>
        </p:spPr>
        <p:txBody>
          <a:bodyPr spcFirstLastPara="1" wrap="square" lIns="69375" tIns="34675" rIns="69375" bIns="3467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rgbClr val="000000"/>
              </a:solidFill>
              <a:highlight>
                <a:srgbClr val="FFFFFF"/>
              </a:highlight>
              <a:latin typeface="Open Sans"/>
              <a:ea typeface="Open Sans"/>
              <a:cs typeface="Open Sans"/>
              <a:sym typeface="Open Sans"/>
            </a:endParaRPr>
          </a:p>
        </p:txBody>
      </p:sp>
      <p:pic>
        <p:nvPicPr>
          <p:cNvPr id="833" name="Google Shape;833;g3a690705c04_0_17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38200" y="1123685"/>
            <a:ext cx="4098724" cy="2152966"/>
          </a:xfrm>
          <a:prstGeom prst="rect">
            <a:avLst/>
          </a:prstGeom>
          <a:noFill/>
          <a:ln>
            <a:noFill/>
          </a:ln>
        </p:spPr>
      </p:pic>
      <p:pic>
        <p:nvPicPr>
          <p:cNvPr id="834" name="Google Shape;834;g3a690705c04_0_17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38200" y="3444980"/>
            <a:ext cx="4098733" cy="2564670"/>
          </a:xfrm>
          <a:prstGeom prst="rect">
            <a:avLst/>
          </a:prstGeom>
          <a:noFill/>
          <a:ln>
            <a:noFill/>
          </a:ln>
        </p:spPr>
      </p:pic>
      <p:sp>
        <p:nvSpPr>
          <p:cNvPr id="835" name="Google Shape;835;g3a690705c04_0_17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a690705c04_0_18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FIBRITECH</a:t>
            </a:r>
            <a:endParaRPr/>
          </a:p>
        </p:txBody>
      </p:sp>
      <p:sp>
        <p:nvSpPr>
          <p:cNvPr id="842" name="Google Shape;842;g3a690705c04_0_1813"/>
          <p:cNvSpPr txBox="1"/>
          <p:nvPr/>
        </p:nvSpPr>
        <p:spPr>
          <a:xfrm>
            <a:off x="5972249" y="1639054"/>
            <a:ext cx="5324100" cy="4335300"/>
          </a:xfrm>
          <a:prstGeom prst="rect">
            <a:avLst/>
          </a:prstGeom>
          <a:noFill/>
          <a:ln>
            <a:noFill/>
          </a:ln>
        </p:spPr>
        <p:txBody>
          <a:bodyPr spcFirstLastPara="1" wrap="square" lIns="61575" tIns="61575" rIns="61575" bIns="61575" anchor="t" anchorCtr="0">
            <a:spAutoFit/>
          </a:bodyPr>
          <a:lstStyle/>
          <a:p>
            <a:pPr marL="0" marR="0" lvl="0" indent="0" algn="l" rtl="0">
              <a:lnSpc>
                <a:spcPct val="115000"/>
              </a:lnSpc>
              <a:spcBef>
                <a:spcPts val="0"/>
              </a:spcBef>
              <a:spcAft>
                <a:spcPts val="0"/>
              </a:spcAft>
              <a:buClr>
                <a:srgbClr val="000000"/>
              </a:buClr>
              <a:buSzPts val="1331"/>
              <a:buFont typeface="Arial"/>
              <a:buNone/>
            </a:pPr>
            <a:r>
              <a:rPr lang="pl-PL" sz="1331" b="0" i="0" u="none" strike="noStrike" cap="none">
                <a:solidFill>
                  <a:srgbClr val="000000"/>
                </a:solidFill>
                <a:latin typeface="Calibri"/>
                <a:ea typeface="Calibri"/>
                <a:cs typeface="Calibri"/>
                <a:sym typeface="Calibri"/>
              </a:rPr>
              <a:t>FibriTech wypracował </a:t>
            </a:r>
            <a:r>
              <a:rPr lang="pl-PL" sz="1331" b="1" i="0" u="none" strike="noStrike" cap="none">
                <a:solidFill>
                  <a:srgbClr val="000000"/>
                </a:solidFill>
                <a:latin typeface="Calibri"/>
                <a:ea typeface="Calibri"/>
                <a:cs typeface="Calibri"/>
                <a:sym typeface="Calibri"/>
              </a:rPr>
              <a:t>technologię łączenia włókien roślinnych w trójwymiarowe funkcjonalne struktury.</a:t>
            </a:r>
            <a:r>
              <a:rPr lang="pl-PL" sz="1331" b="0" i="0" u="none" strike="noStrike" cap="none">
                <a:solidFill>
                  <a:srgbClr val="000000"/>
                </a:solidFill>
                <a:latin typeface="Calibri"/>
                <a:ea typeface="Calibri"/>
                <a:cs typeface="Calibri"/>
                <a:sym typeface="Calibri"/>
              </a:rPr>
              <a:t> Dzięki temu może tworzyć nowe produkty, będące eko-alternatywą dla plastiku, wełny mineralnej, styropianu i innych szkodliwych materiałów. Spółka zwiększa w ten sposób wartość włókien organicznych względem obecnych zastosowań i przyczynia się do szerzenia proekologicznych rozwiązań materiałowych w wielu branżach w myśl zrównoważonego rozwoju.</a:t>
            </a:r>
            <a:br>
              <a:rPr lang="pl-PL" sz="1331" b="0" i="0" u="none" strike="noStrike" cap="none">
                <a:solidFill>
                  <a:srgbClr val="000000"/>
                </a:solidFill>
                <a:latin typeface="Calibri"/>
                <a:ea typeface="Calibri"/>
                <a:cs typeface="Calibri"/>
                <a:sym typeface="Calibri"/>
              </a:rPr>
            </a:br>
            <a:endParaRPr sz="1331"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31"/>
              <a:buFont typeface="Arial"/>
              <a:buNone/>
            </a:pPr>
            <a:r>
              <a:rPr lang="pl-PL" sz="1331" b="0" i="0" u="none" strike="noStrike" cap="none">
                <a:solidFill>
                  <a:srgbClr val="000000"/>
                </a:solidFill>
                <a:latin typeface="Calibri"/>
                <a:ea typeface="Calibri"/>
                <a:cs typeface="Calibri"/>
                <a:sym typeface="Calibri"/>
              </a:rPr>
              <a:t>Firma obecnie pracuje nad dwoma odrębnymi zastosowaniami uniwersalnego ekologicznego materiału: bezglebowymi podłożami oraz wkładami ochronnymi do opakowań. Odbiorcami podłoży będą hodowcy roślin użytkowych (tj. ozdobnych i jadalnych), w tym farmy hydroponiczne, wertykalne, producenci sadzonek i mikrolistków oraz dostawcy systemów all-in-one do hodowli domowych. Pozwoli to im odejść od używania wełny mineralnej i torfu. Z zabezpieczeń chroniących przed zniszczeniem wartościowych lub ciężkich przesyłek skorzystają fabryki i przemysł opakowaniowy, zastępując tym samym obarczone coraz większymi kosztami nieekologicznie wkładki styropianowe.</a:t>
            </a:r>
            <a:endParaRPr sz="1331" b="0" i="0" u="none" strike="noStrike" cap="none">
              <a:solidFill>
                <a:srgbClr val="000000"/>
              </a:solidFill>
              <a:latin typeface="Calibri"/>
              <a:ea typeface="Calibri"/>
              <a:cs typeface="Calibri"/>
              <a:sym typeface="Calibri"/>
            </a:endParaRPr>
          </a:p>
        </p:txBody>
      </p:sp>
      <p:pic>
        <p:nvPicPr>
          <p:cNvPr id="843" name="Google Shape;843;g3a690705c04_0_18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42256" y="4400365"/>
            <a:ext cx="1534011" cy="1534011"/>
          </a:xfrm>
          <a:prstGeom prst="rect">
            <a:avLst/>
          </a:prstGeom>
          <a:noFill/>
          <a:ln>
            <a:noFill/>
          </a:ln>
        </p:spPr>
      </p:pic>
      <p:pic>
        <p:nvPicPr>
          <p:cNvPr id="844" name="Google Shape;844;g3a690705c04_0_18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76688" y="4561383"/>
            <a:ext cx="1850209" cy="1534014"/>
          </a:xfrm>
          <a:prstGeom prst="rect">
            <a:avLst/>
          </a:prstGeom>
          <a:noFill/>
          <a:ln>
            <a:noFill/>
          </a:ln>
        </p:spPr>
      </p:pic>
      <p:pic>
        <p:nvPicPr>
          <p:cNvPr id="845" name="Google Shape;845;g3a690705c04_0_18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587679" y="1743971"/>
            <a:ext cx="1370810" cy="2064279"/>
          </a:xfrm>
          <a:prstGeom prst="rect">
            <a:avLst/>
          </a:prstGeom>
          <a:noFill/>
          <a:ln>
            <a:noFill/>
          </a:ln>
        </p:spPr>
      </p:pic>
      <p:pic>
        <p:nvPicPr>
          <p:cNvPr id="846" name="Google Shape;846;g3a690705c04_0_181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941061" y="2974524"/>
            <a:ext cx="1881298" cy="1170300"/>
          </a:xfrm>
          <a:prstGeom prst="rect">
            <a:avLst/>
          </a:prstGeom>
          <a:noFill/>
          <a:ln>
            <a:noFill/>
          </a:ln>
        </p:spPr>
      </p:pic>
      <p:pic>
        <p:nvPicPr>
          <p:cNvPr id="847" name="Google Shape;847;g3a690705c04_0_181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41352" y="2049579"/>
            <a:ext cx="1704850" cy="857470"/>
          </a:xfrm>
          <a:prstGeom prst="rect">
            <a:avLst/>
          </a:prstGeom>
          <a:noFill/>
          <a:ln>
            <a:noFill/>
          </a:ln>
        </p:spPr>
      </p:pic>
      <p:sp>
        <p:nvSpPr>
          <p:cNvPr id="848" name="Google Shape;848;g3a690705c04_0_1813"/>
          <p:cNvSpPr txBox="1"/>
          <p:nvPr/>
        </p:nvSpPr>
        <p:spPr>
          <a:xfrm>
            <a:off x="5972243" y="6283138"/>
            <a:ext cx="5122800" cy="247200"/>
          </a:xfrm>
          <a:prstGeom prst="rect">
            <a:avLst/>
          </a:prstGeom>
          <a:noFill/>
          <a:ln>
            <a:noFill/>
          </a:ln>
        </p:spPr>
        <p:txBody>
          <a:bodyPr spcFirstLastPara="1" wrap="square" lIns="61575" tIns="61575" rIns="61575" bIns="61575" anchor="t" anchorCtr="0">
            <a:spAutoFit/>
          </a:bodyPr>
          <a:lstStyle/>
          <a:p>
            <a:pPr marL="0" marR="0" lvl="0" indent="0" algn="l" rtl="0">
              <a:lnSpc>
                <a:spcPct val="100000"/>
              </a:lnSpc>
              <a:spcBef>
                <a:spcPts val="0"/>
              </a:spcBef>
              <a:spcAft>
                <a:spcPts val="0"/>
              </a:spcAft>
              <a:buClr>
                <a:srgbClr val="000000"/>
              </a:buClr>
              <a:buSzPts val="799"/>
              <a:buFont typeface="Arial"/>
              <a:buNone/>
            </a:pPr>
            <a:r>
              <a:rPr lang="pl-PL" sz="798" b="0" i="0" u="none" strike="noStrike" cap="none">
                <a:solidFill>
                  <a:srgbClr val="000000"/>
                </a:solidFill>
                <a:latin typeface="Lato"/>
                <a:ea typeface="Lato"/>
                <a:cs typeface="Lato"/>
                <a:sym typeface="Lato"/>
              </a:rPr>
              <a:t>https://incredibles.pl/media/fibritech/</a:t>
            </a:r>
            <a:endParaRPr sz="798" b="0" i="0" u="none" strike="noStrike" cap="none">
              <a:solidFill>
                <a:srgbClr val="000000"/>
              </a:solidFill>
              <a:latin typeface="Lato"/>
              <a:ea typeface="Lato"/>
              <a:cs typeface="Lato"/>
              <a:sym typeface="Lato"/>
            </a:endParaRPr>
          </a:p>
        </p:txBody>
      </p:sp>
      <p:sp>
        <p:nvSpPr>
          <p:cNvPr id="849" name="Google Shape;849;g3a690705c04_0_18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g3a690705c04_0_19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SzPts val="1800"/>
              <a:buNone/>
            </a:pPr>
            <a:r>
              <a:rPr lang="pl-PL" dirty="0"/>
              <a:t>Projekt WOOL2LOOP</a:t>
            </a:r>
            <a:endParaRPr dirty="0"/>
          </a:p>
        </p:txBody>
      </p:sp>
      <p:sp>
        <p:nvSpPr>
          <p:cNvPr id="856" name="Google Shape;856;g3a690705c04_0_1971"/>
          <p:cNvSpPr txBox="1">
            <a:spLocks noGrp="1"/>
          </p:cNvSpPr>
          <p:nvPr>
            <p:ph type="body" idx="1"/>
          </p:nvPr>
        </p:nvSpPr>
        <p:spPr>
          <a:xfrm>
            <a:off x="838200" y="1825625"/>
            <a:ext cx="60204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605"/>
              <a:buNone/>
            </a:pPr>
            <a:r>
              <a:rPr lang="pl-PL" sz="1105" i="1" dirty="0" err="1"/>
              <a:t>Mineral</a:t>
            </a:r>
            <a:r>
              <a:rPr lang="pl-PL" sz="1105" i="1" dirty="0"/>
              <a:t> </a:t>
            </a:r>
            <a:r>
              <a:rPr lang="pl-PL" sz="1105" i="1" dirty="0" err="1"/>
              <a:t>wool</a:t>
            </a:r>
            <a:r>
              <a:rPr lang="pl-PL" sz="1105" i="1" dirty="0"/>
              <a:t> waste </a:t>
            </a:r>
            <a:r>
              <a:rPr lang="pl-PL" sz="1105" i="1" dirty="0" err="1"/>
              <a:t>back</a:t>
            </a:r>
            <a:r>
              <a:rPr lang="pl-PL" sz="1105" i="1" dirty="0"/>
              <a:t> to </a:t>
            </a:r>
            <a:r>
              <a:rPr lang="pl-PL" sz="1105" i="1" dirty="0" err="1"/>
              <a:t>loop</a:t>
            </a:r>
            <a:r>
              <a:rPr lang="pl-PL" sz="1105" i="1" dirty="0"/>
              <a:t> with </a:t>
            </a:r>
            <a:r>
              <a:rPr lang="pl-PL" sz="1105" i="1" dirty="0" err="1"/>
              <a:t>advanced</a:t>
            </a:r>
            <a:r>
              <a:rPr lang="pl-PL" sz="1105" i="1" dirty="0"/>
              <a:t> </a:t>
            </a:r>
            <a:r>
              <a:rPr lang="pl-PL" sz="1105" i="1" dirty="0" err="1"/>
              <a:t>sorting</a:t>
            </a:r>
            <a:r>
              <a:rPr lang="pl-PL" sz="1105" i="1" dirty="0"/>
              <a:t>, </a:t>
            </a:r>
            <a:r>
              <a:rPr lang="pl-PL" sz="1105" i="1" dirty="0" err="1"/>
              <a:t>pre-treatment</a:t>
            </a:r>
            <a:r>
              <a:rPr lang="pl-PL" sz="1105" i="1" dirty="0"/>
              <a:t> and </a:t>
            </a:r>
            <a:r>
              <a:rPr lang="pl-PL" sz="1105" i="1" dirty="0" err="1"/>
              <a:t>alkali</a:t>
            </a:r>
            <a:r>
              <a:rPr lang="pl-PL" sz="1105" i="1" dirty="0"/>
              <a:t> </a:t>
            </a:r>
            <a:r>
              <a:rPr lang="pl-PL" sz="1105" i="1" dirty="0" err="1"/>
              <a:t>activation</a:t>
            </a:r>
            <a:r>
              <a:rPr lang="pl-PL" sz="1105" dirty="0"/>
              <a:t>.</a:t>
            </a:r>
            <a:br>
              <a:rPr lang="pl-PL" sz="1105" u="sng" dirty="0">
                <a:solidFill>
                  <a:schemeClr val="hlink"/>
                </a:solidFill>
              </a:rPr>
            </a:br>
            <a:br>
              <a:rPr lang="pl-PL" sz="1105" dirty="0"/>
            </a:br>
            <a:r>
              <a:rPr lang="pl-PL" sz="1105" dirty="0"/>
              <a:t>Program: Horizon 2020 – Raw materials </a:t>
            </a:r>
            <a:r>
              <a:rPr lang="pl-PL" sz="1105" dirty="0" err="1"/>
              <a:t>innovation</a:t>
            </a:r>
            <a:r>
              <a:rPr lang="pl-PL" sz="1105" dirty="0"/>
              <a:t> for the </a:t>
            </a:r>
            <a:r>
              <a:rPr lang="pl-PL" sz="1105" dirty="0" err="1"/>
              <a:t>circular</a:t>
            </a:r>
            <a:r>
              <a:rPr lang="pl-PL" sz="1105" dirty="0"/>
              <a:t> </a:t>
            </a:r>
            <a:r>
              <a:rPr lang="pl-PL" sz="1105" dirty="0" err="1"/>
              <a:t>economy</a:t>
            </a:r>
            <a:r>
              <a:rPr lang="pl-PL" sz="1105" dirty="0"/>
              <a:t>.</a:t>
            </a:r>
            <a:br>
              <a:rPr lang="pl-PL" sz="1105" dirty="0"/>
            </a:br>
            <a:r>
              <a:rPr lang="pl-PL" sz="1105" dirty="0"/>
              <a:t>Konsorcjum: m.in. Saint‑Gobain </a:t>
            </a:r>
            <a:r>
              <a:rPr lang="pl-PL" sz="1105" dirty="0" err="1"/>
              <a:t>Finland</a:t>
            </a:r>
            <a:r>
              <a:rPr lang="pl-PL" sz="1105" dirty="0"/>
              <a:t> </a:t>
            </a:r>
            <a:r>
              <a:rPr lang="pl-PL" sz="1105" dirty="0" err="1"/>
              <a:t>Oy</a:t>
            </a:r>
            <a:r>
              <a:rPr lang="pl-PL" sz="1105" dirty="0"/>
              <a:t> (koordynator), University of Oulu (Finlandia) z partnerami </a:t>
            </a:r>
            <a:br>
              <a:rPr lang="pl-PL" sz="1105" dirty="0"/>
            </a:br>
            <a:r>
              <a:rPr lang="pl-PL" sz="1105" dirty="0"/>
              <a:t>z Niemiec, Holandii, Słowenii, Belgii i Polski.</a:t>
            </a:r>
            <a:endParaRPr sz="1105" dirty="0"/>
          </a:p>
          <a:p>
            <a:pPr marL="0" lvl="0" indent="0" algn="l" rtl="0">
              <a:lnSpc>
                <a:spcPct val="100000"/>
              </a:lnSpc>
              <a:spcBef>
                <a:spcPts val="1400"/>
              </a:spcBef>
              <a:spcAft>
                <a:spcPts val="0"/>
              </a:spcAft>
              <a:buSzPts val="605"/>
              <a:buNone/>
            </a:pPr>
            <a:r>
              <a:rPr lang="pl-PL" sz="1215" b="1" dirty="0"/>
              <a:t>Cel projektu: </a:t>
            </a:r>
            <a:r>
              <a:rPr lang="pl-PL" sz="1105" dirty="0"/>
              <a:t>Przekształcenie odpadowej wełny mineralnej (z rozbiórek budynków) w pełnowartościowy materiał do produkcji elementów budowlanych w modelu gospodarki o obiegu zamkniętym (GOZ).</a:t>
            </a:r>
            <a:endParaRPr sz="1105" dirty="0"/>
          </a:p>
          <a:p>
            <a:pPr marL="0" lvl="0" indent="0" algn="l" rtl="0">
              <a:lnSpc>
                <a:spcPct val="100000"/>
              </a:lnSpc>
              <a:spcBef>
                <a:spcPts val="1400"/>
              </a:spcBef>
              <a:spcAft>
                <a:spcPts val="0"/>
              </a:spcAft>
              <a:buSzPts val="605"/>
              <a:buNone/>
            </a:pPr>
            <a:r>
              <a:rPr lang="pl-PL" sz="1215" b="1" dirty="0"/>
              <a:t>Kluczowe rozwiązania innowacyjne</a:t>
            </a:r>
            <a:endParaRPr sz="1215" b="1" dirty="0"/>
          </a:p>
          <a:p>
            <a:pPr marL="457200" lvl="0" indent="-298767" algn="l" rtl="0">
              <a:lnSpc>
                <a:spcPct val="100000"/>
              </a:lnSpc>
              <a:spcBef>
                <a:spcPts val="1200"/>
              </a:spcBef>
              <a:spcAft>
                <a:spcPts val="0"/>
              </a:spcAft>
              <a:buSzPts val="1105"/>
              <a:buChar char="●"/>
            </a:pPr>
            <a:r>
              <a:rPr lang="pl-PL" sz="1105" b="1" dirty="0"/>
              <a:t>Zaawansowane sortowanie i przygotowanie odpadu</a:t>
            </a:r>
            <a:r>
              <a:rPr lang="pl-PL" sz="1105" dirty="0"/>
              <a:t> – oddzielanie wełny od innych frakcji CDW (odpady z budów i rozbiórek).</a:t>
            </a:r>
            <a:endParaRPr sz="1105" dirty="0"/>
          </a:p>
          <a:p>
            <a:pPr marL="457200" lvl="0" indent="-298767" algn="l" rtl="0">
              <a:lnSpc>
                <a:spcPct val="100000"/>
              </a:lnSpc>
              <a:spcBef>
                <a:spcPts val="0"/>
              </a:spcBef>
              <a:spcAft>
                <a:spcPts val="0"/>
              </a:spcAft>
              <a:buSzPts val="1105"/>
              <a:buChar char="●"/>
            </a:pPr>
            <a:r>
              <a:rPr lang="pl-PL" sz="1105" b="1" dirty="0"/>
              <a:t>Alkaliczna aktywacja odpadu</a:t>
            </a:r>
            <a:r>
              <a:rPr lang="pl-PL" sz="1105" dirty="0"/>
              <a:t> – chemiczna konwersja wełny mineralnej na </a:t>
            </a:r>
            <a:r>
              <a:rPr lang="pl-PL" sz="1105" b="1" dirty="0" err="1"/>
              <a:t>geopolimery</a:t>
            </a:r>
            <a:r>
              <a:rPr lang="pl-PL" sz="1105" dirty="0"/>
              <a:t>.</a:t>
            </a:r>
            <a:endParaRPr sz="1105" dirty="0"/>
          </a:p>
          <a:p>
            <a:pPr marL="457200" lvl="0" indent="-298767" algn="l" rtl="0">
              <a:lnSpc>
                <a:spcPct val="100000"/>
              </a:lnSpc>
              <a:spcBef>
                <a:spcPts val="0"/>
              </a:spcBef>
              <a:spcAft>
                <a:spcPts val="0"/>
              </a:spcAft>
              <a:buSzPts val="1105"/>
              <a:buChar char="●"/>
            </a:pPr>
            <a:r>
              <a:rPr lang="pl-PL" sz="1105" b="1" dirty="0"/>
              <a:t>Nowe zastosowania materiału</a:t>
            </a:r>
            <a:r>
              <a:rPr lang="pl-PL" sz="1105" dirty="0"/>
              <a:t> – panele, prefabrykaty oraz </a:t>
            </a:r>
            <a:r>
              <a:rPr lang="pl-PL" sz="1105" b="1" dirty="0"/>
              <a:t>druk 3D</a:t>
            </a:r>
            <a:r>
              <a:rPr lang="pl-PL" sz="1105" dirty="0"/>
              <a:t> z </a:t>
            </a:r>
            <a:r>
              <a:rPr lang="pl-PL" sz="1105" dirty="0" err="1"/>
              <a:t>geopolimerów</a:t>
            </a:r>
            <a:r>
              <a:rPr lang="pl-PL" sz="1105" dirty="0"/>
              <a:t>.</a:t>
            </a:r>
            <a:endParaRPr sz="1105" dirty="0"/>
          </a:p>
          <a:p>
            <a:pPr marL="457200" lvl="0" indent="-298767" algn="l" rtl="0">
              <a:lnSpc>
                <a:spcPct val="100000"/>
              </a:lnSpc>
              <a:spcBef>
                <a:spcPts val="0"/>
              </a:spcBef>
              <a:spcAft>
                <a:spcPts val="0"/>
              </a:spcAft>
              <a:buSzPts val="1105"/>
              <a:buChar char="●"/>
            </a:pPr>
            <a:r>
              <a:rPr lang="pl-PL" sz="1105" b="1" dirty="0"/>
              <a:t>Model cyrkularnego łańcucha wartości</a:t>
            </a:r>
            <a:r>
              <a:rPr lang="pl-PL" sz="1105" dirty="0"/>
              <a:t> – od zbiórki, przez przetwarzanie, po wdrożenie.</a:t>
            </a:r>
            <a:endParaRPr sz="1105" dirty="0"/>
          </a:p>
          <a:p>
            <a:pPr marL="0" lvl="0" indent="0" algn="l" rtl="0">
              <a:lnSpc>
                <a:spcPct val="100000"/>
              </a:lnSpc>
              <a:spcBef>
                <a:spcPts val="1400"/>
              </a:spcBef>
              <a:spcAft>
                <a:spcPts val="0"/>
              </a:spcAft>
              <a:buSzPts val="605"/>
              <a:buNone/>
            </a:pPr>
            <a:r>
              <a:rPr lang="pl-PL" sz="1215" b="1" dirty="0"/>
              <a:t>Efekty środowiskowe</a:t>
            </a:r>
            <a:endParaRPr sz="1215" b="1" dirty="0"/>
          </a:p>
          <a:p>
            <a:pPr marL="457200" lvl="0" indent="-298767" algn="l" rtl="0">
              <a:lnSpc>
                <a:spcPct val="100000"/>
              </a:lnSpc>
              <a:spcBef>
                <a:spcPts val="1200"/>
              </a:spcBef>
              <a:spcAft>
                <a:spcPts val="0"/>
              </a:spcAft>
              <a:buSzPts val="1105"/>
              <a:buChar char="●"/>
            </a:pPr>
            <a:r>
              <a:rPr lang="pl-PL" sz="1105" dirty="0"/>
              <a:t>redukcja </a:t>
            </a:r>
            <a:r>
              <a:rPr lang="pl-PL" sz="1105" b="1" dirty="0"/>
              <a:t>do 80% emisji CO₂</a:t>
            </a:r>
            <a:r>
              <a:rPr lang="pl-PL" sz="1105" dirty="0"/>
              <a:t> w porównaniu z betonem opartym na cemencie,</a:t>
            </a:r>
            <a:endParaRPr sz="1105" dirty="0"/>
          </a:p>
          <a:p>
            <a:pPr marL="457200" lvl="0" indent="-298767" algn="l" rtl="0">
              <a:lnSpc>
                <a:spcPct val="100000"/>
              </a:lnSpc>
              <a:spcBef>
                <a:spcPts val="0"/>
              </a:spcBef>
              <a:spcAft>
                <a:spcPts val="0"/>
              </a:spcAft>
              <a:buSzPts val="1105"/>
              <a:buFont typeface="Calibri"/>
              <a:buChar char="●"/>
            </a:pPr>
            <a:r>
              <a:rPr lang="pl-PL" sz="1105" dirty="0"/>
              <a:t>zagospodarowanie odpadu, który zwykle trafia na składowiska,</a:t>
            </a:r>
            <a:endParaRPr sz="1105" dirty="0"/>
          </a:p>
          <a:p>
            <a:pPr marL="457200" lvl="0" indent="-298767" algn="l" rtl="0">
              <a:lnSpc>
                <a:spcPct val="100000"/>
              </a:lnSpc>
              <a:spcBef>
                <a:spcPts val="0"/>
              </a:spcBef>
              <a:spcAft>
                <a:spcPts val="0"/>
              </a:spcAft>
              <a:buSzPts val="1105"/>
              <a:buFont typeface="Calibri"/>
              <a:buChar char="●"/>
            </a:pPr>
            <a:r>
              <a:rPr lang="pl-PL" sz="1105" dirty="0"/>
              <a:t>potencjał komercjalizacji w budownictwie niskoemisyjnym.</a:t>
            </a:r>
            <a:endParaRPr sz="1105" dirty="0"/>
          </a:p>
          <a:p>
            <a:pPr marL="0" lvl="0" indent="0" algn="l" rtl="0">
              <a:lnSpc>
                <a:spcPct val="100000"/>
              </a:lnSpc>
              <a:spcBef>
                <a:spcPts val="1200"/>
              </a:spcBef>
              <a:spcAft>
                <a:spcPts val="0"/>
              </a:spcAft>
              <a:buSzPts val="605"/>
              <a:buNone/>
            </a:pPr>
            <a:endParaRPr sz="2040" dirty="0"/>
          </a:p>
        </p:txBody>
      </p:sp>
      <p:sp>
        <p:nvSpPr>
          <p:cNvPr id="857" name="Google Shape;857;g3a690705c04_0_19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56</a:t>
            </a:fld>
            <a:endParaRPr/>
          </a:p>
        </p:txBody>
      </p:sp>
      <p:sp>
        <p:nvSpPr>
          <p:cNvPr id="858" name="Google Shape;858;g3a690705c04_0_1971"/>
          <p:cNvSpPr txBox="1"/>
          <p:nvPr/>
        </p:nvSpPr>
        <p:spPr>
          <a:xfrm>
            <a:off x="877900" y="6141725"/>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https://wool2loop.eu</a:t>
            </a:r>
            <a:endParaRPr sz="1100" b="0" i="0" u="none" strike="noStrike" cap="none">
              <a:solidFill>
                <a:srgbClr val="000000"/>
              </a:solidFill>
              <a:latin typeface="Calibri"/>
              <a:ea typeface="Calibri"/>
              <a:cs typeface="Calibri"/>
              <a:sym typeface="Calibri"/>
            </a:endParaRPr>
          </a:p>
        </p:txBody>
      </p:sp>
      <p:pic>
        <p:nvPicPr>
          <p:cNvPr id="859" name="Google Shape;859;g3a690705c04_0_197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99800" y="1751775"/>
            <a:ext cx="4324350" cy="41433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g3a690705c04_0_1829"/>
          <p:cNvSpPr txBox="1">
            <a:spLocks noGrp="1"/>
          </p:cNvSpPr>
          <p:nvPr>
            <p:ph type="title"/>
          </p:nvPr>
        </p:nvSpPr>
        <p:spPr>
          <a:xfrm>
            <a:off x="838200" y="540385"/>
            <a:ext cx="11263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Green House - modułowy budynek cyrkularny </a:t>
            </a:r>
            <a:endParaRPr/>
          </a:p>
        </p:txBody>
      </p:sp>
      <p:sp>
        <p:nvSpPr>
          <p:cNvPr id="866" name="Google Shape;866;g3a690705c04_0_1829"/>
          <p:cNvSpPr txBox="1">
            <a:spLocks noGrp="1"/>
          </p:cNvSpPr>
          <p:nvPr>
            <p:ph type="body" idx="1"/>
          </p:nvPr>
        </p:nvSpPr>
        <p:spPr>
          <a:xfrm>
            <a:off x="838200" y="200088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900"/>
              <a:t>Projekt: „Green House” – Amsterdam (Edge Technologies)**</a:t>
            </a:r>
            <a:endParaRPr sz="900"/>
          </a:p>
          <a:p>
            <a:pPr marL="0" lvl="0" indent="0" algn="l" rtl="0">
              <a:lnSpc>
                <a:spcPct val="115000"/>
              </a:lnSpc>
              <a:spcBef>
                <a:spcPts val="1400"/>
              </a:spcBef>
              <a:spcAft>
                <a:spcPts val="0"/>
              </a:spcAft>
              <a:buClr>
                <a:schemeClr val="dk1"/>
              </a:buClr>
              <a:buSzPts val="1100"/>
              <a:buFont typeface="Arial"/>
              <a:buNone/>
            </a:pPr>
            <a:r>
              <a:rPr lang="pl-PL" sz="1100" b="1"/>
              <a:t>Problem: 36% odpadów UE pochodzi z sektora budowlanego.Rozwiązanie:</a:t>
            </a:r>
            <a:endParaRPr sz="1100" b="1"/>
          </a:p>
          <a:p>
            <a:pPr marL="457200" lvl="0" indent="-285750" algn="l" rtl="0">
              <a:lnSpc>
                <a:spcPct val="115000"/>
              </a:lnSpc>
              <a:spcBef>
                <a:spcPts val="1200"/>
              </a:spcBef>
              <a:spcAft>
                <a:spcPts val="0"/>
              </a:spcAft>
              <a:buSzPts val="900"/>
              <a:buFont typeface="Calibri"/>
              <a:buChar char="●"/>
            </a:pPr>
            <a:r>
              <a:rPr lang="pl-PL" sz="900"/>
              <a:t>budynek w pełni modułowy,</a:t>
            </a:r>
            <a:endParaRPr sz="900"/>
          </a:p>
          <a:p>
            <a:pPr marL="457200" lvl="0" indent="-285750" algn="l" rtl="0">
              <a:lnSpc>
                <a:spcPct val="115000"/>
              </a:lnSpc>
              <a:spcBef>
                <a:spcPts val="0"/>
              </a:spcBef>
              <a:spcAft>
                <a:spcPts val="0"/>
              </a:spcAft>
              <a:buSzPts val="900"/>
              <a:buFont typeface="Calibri"/>
              <a:buChar char="●"/>
            </a:pPr>
            <a:r>
              <a:rPr lang="pl-PL" sz="900"/>
              <a:t>wszystkie elementy oznaczone cyfrowo (material passport),</a:t>
            </a:r>
            <a:endParaRPr sz="900"/>
          </a:p>
          <a:p>
            <a:pPr marL="457200" lvl="0" indent="-285750" algn="l" rtl="0">
              <a:lnSpc>
                <a:spcPct val="115000"/>
              </a:lnSpc>
              <a:spcBef>
                <a:spcPts val="0"/>
              </a:spcBef>
              <a:spcAft>
                <a:spcPts val="0"/>
              </a:spcAft>
              <a:buSzPts val="900"/>
              <a:buFont typeface="Calibri"/>
              <a:buChar char="●"/>
            </a:pPr>
            <a:r>
              <a:rPr lang="pl-PL" sz="900"/>
              <a:t>projekt „Design for Disassembly” umożliwia odzysk 90% materiałów.</a:t>
            </a:r>
            <a:endParaRPr sz="900"/>
          </a:p>
          <a:p>
            <a:pPr marL="0" lvl="0" indent="0" algn="l" rtl="0">
              <a:lnSpc>
                <a:spcPct val="115000"/>
              </a:lnSpc>
              <a:spcBef>
                <a:spcPts val="1200"/>
              </a:spcBef>
              <a:spcAft>
                <a:spcPts val="0"/>
              </a:spcAft>
              <a:buSzPts val="1800"/>
              <a:buNone/>
            </a:pPr>
            <a:r>
              <a:rPr lang="pl-PL" sz="900" b="1"/>
              <a:t>Energia słoneczna i fasada aktywna- </a:t>
            </a:r>
            <a:r>
              <a:rPr lang="pl-PL" sz="900"/>
              <a:t>Budynek zaprojektowany tak, że południowa fasada i dach są pokryte panelami słonecznymi oraz dużą ilością okien, co maksymalizuje wykorzystanie światła dziennego — przy jednoczesnej kontroli temperatury. Zastosowano konstrukcję i układ tak, że budynek zużywa nawet 70% mniej energii elektrycznej niż typowy biurowiec. </a:t>
            </a:r>
            <a:endParaRPr sz="900"/>
          </a:p>
          <a:p>
            <a:pPr marL="0" lvl="0" indent="0" algn="l" rtl="0">
              <a:lnSpc>
                <a:spcPct val="115000"/>
              </a:lnSpc>
              <a:spcBef>
                <a:spcPts val="1200"/>
              </a:spcBef>
              <a:spcAft>
                <a:spcPts val="0"/>
              </a:spcAft>
              <a:buSzPts val="1800"/>
              <a:buNone/>
            </a:pPr>
            <a:r>
              <a:rPr lang="pl-PL" sz="900" b="1"/>
              <a:t>Geotermalne magazynowanie ciepła i chłodu (Aquifer Thermal Energy Storage – ATES)</a:t>
            </a:r>
            <a:r>
              <a:rPr lang="pl-PL" sz="900"/>
              <a:t>- Dwa źródła wód gruntowych na głębokości około 130 metrów służą jako naturalny magazyn cieplny i chłodzący. </a:t>
            </a:r>
            <a:endParaRPr sz="900"/>
          </a:p>
          <a:p>
            <a:pPr marL="0" lvl="0" indent="0" algn="l" rtl="0">
              <a:lnSpc>
                <a:spcPct val="115000"/>
              </a:lnSpc>
              <a:spcBef>
                <a:spcPts val="1200"/>
              </a:spcBef>
              <a:spcAft>
                <a:spcPts val="0"/>
              </a:spcAft>
              <a:buSzPts val="1800"/>
              <a:buNone/>
            </a:pPr>
            <a:r>
              <a:rPr lang="pl-PL" sz="900" b="1"/>
              <a:t>Inteligentne oświetlenie i sensory + aplikacja użytkownika -</a:t>
            </a:r>
            <a:r>
              <a:rPr lang="pl-PL" sz="900"/>
              <a:t> Zainstalowano 6 000 paneli LED o bardzo niskim zużyciu energii — połączone z czujnikami światła dziennego, ruchu, temperatury. Aplikacja na smartfonie umożliwia pracownikom dostosowanie temperatury, światła, miejsca pracy — co podnosi komfort i jednocześnie minimalizuje zużycie zasobów.</a:t>
            </a:r>
            <a:endParaRPr sz="900"/>
          </a:p>
          <a:p>
            <a:pPr marL="0" lvl="0" indent="0" algn="l" rtl="0">
              <a:lnSpc>
                <a:spcPct val="115000"/>
              </a:lnSpc>
              <a:spcBef>
                <a:spcPts val="1200"/>
              </a:spcBef>
              <a:spcAft>
                <a:spcPts val="0"/>
              </a:spcAft>
              <a:buSzPts val="1800"/>
              <a:buNone/>
            </a:pPr>
            <a:r>
              <a:rPr lang="pl-PL" sz="900"/>
              <a:t>Budynek osiągnął wynik 98,36% w certyfikacie BREEAM-NL — jeden z najwyższych na świecie w roku 2016.</a:t>
            </a:r>
            <a:endParaRPr sz="900"/>
          </a:p>
          <a:p>
            <a:pPr marL="0" lvl="0" indent="0" algn="l" rtl="0">
              <a:lnSpc>
                <a:spcPct val="115000"/>
              </a:lnSpc>
              <a:spcBef>
                <a:spcPts val="1400"/>
              </a:spcBef>
              <a:spcAft>
                <a:spcPts val="0"/>
              </a:spcAft>
              <a:buClr>
                <a:schemeClr val="dk1"/>
              </a:buClr>
              <a:buSzPts val="1100"/>
              <a:buFont typeface="Arial"/>
              <a:buNone/>
            </a:pPr>
            <a:r>
              <a:rPr lang="pl-PL" sz="1100" b="1"/>
              <a:t>Efekty:</a:t>
            </a:r>
            <a:endParaRPr sz="1100" b="1"/>
          </a:p>
          <a:p>
            <a:pPr marL="457200" lvl="0" indent="-285750" algn="l" rtl="0">
              <a:lnSpc>
                <a:spcPct val="115000"/>
              </a:lnSpc>
              <a:spcBef>
                <a:spcPts val="1200"/>
              </a:spcBef>
              <a:spcAft>
                <a:spcPts val="0"/>
              </a:spcAft>
              <a:buSzPts val="900"/>
              <a:buFont typeface="Calibri"/>
              <a:buChar char="●"/>
            </a:pPr>
            <a:r>
              <a:rPr lang="pl-PL" sz="900"/>
              <a:t>60% redukcji materiałochłonności,</a:t>
            </a:r>
            <a:endParaRPr sz="900"/>
          </a:p>
          <a:p>
            <a:pPr marL="457200" lvl="0" indent="-285750" algn="l" rtl="0">
              <a:lnSpc>
                <a:spcPct val="115000"/>
              </a:lnSpc>
              <a:spcBef>
                <a:spcPts val="0"/>
              </a:spcBef>
              <a:spcAft>
                <a:spcPts val="0"/>
              </a:spcAft>
              <a:buSzPts val="900"/>
              <a:buFont typeface="Calibri"/>
              <a:buChar char="●"/>
            </a:pPr>
            <a:r>
              <a:rPr lang="pl-PL" sz="900"/>
              <a:t>30% redukcji śladu węglowego na etapie budowy,</a:t>
            </a:r>
            <a:endParaRPr sz="900"/>
          </a:p>
          <a:p>
            <a:pPr marL="457200" lvl="0" indent="-285750" algn="l" rtl="0">
              <a:lnSpc>
                <a:spcPct val="115000"/>
              </a:lnSpc>
              <a:spcBef>
                <a:spcPts val="0"/>
              </a:spcBef>
              <a:spcAft>
                <a:spcPts val="0"/>
              </a:spcAft>
              <a:buSzPts val="900"/>
              <a:buFont typeface="Calibri"/>
              <a:buChar char="●"/>
            </a:pPr>
            <a:r>
              <a:rPr lang="pl-PL" sz="900"/>
              <a:t>pełna identyfikowalność komponentów.</a:t>
            </a:r>
            <a:endParaRPr sz="900"/>
          </a:p>
          <a:p>
            <a:pPr marL="0" lvl="0" indent="0" algn="l" rtl="0">
              <a:lnSpc>
                <a:spcPct val="115000"/>
              </a:lnSpc>
              <a:spcBef>
                <a:spcPts val="1200"/>
              </a:spcBef>
              <a:spcAft>
                <a:spcPts val="0"/>
              </a:spcAft>
              <a:buSzPts val="1800"/>
              <a:buNone/>
            </a:pPr>
            <a:endParaRPr sz="800"/>
          </a:p>
          <a:p>
            <a:pPr marL="0" lvl="0" indent="0" algn="l" rtl="0">
              <a:lnSpc>
                <a:spcPct val="115000"/>
              </a:lnSpc>
              <a:spcBef>
                <a:spcPts val="1200"/>
              </a:spcBef>
              <a:spcAft>
                <a:spcPts val="0"/>
              </a:spcAft>
              <a:buSzPts val="1800"/>
              <a:buNone/>
            </a:pPr>
            <a:endParaRPr sz="800"/>
          </a:p>
          <a:p>
            <a:pPr marL="0" lvl="0" indent="0" algn="l" rtl="0">
              <a:lnSpc>
                <a:spcPct val="115000"/>
              </a:lnSpc>
              <a:spcBef>
                <a:spcPts val="1200"/>
              </a:spcBef>
              <a:spcAft>
                <a:spcPts val="0"/>
              </a:spcAft>
              <a:buSzPts val="1800"/>
              <a:buNone/>
            </a:pPr>
            <a:endParaRPr sz="800"/>
          </a:p>
          <a:p>
            <a:pPr marL="0" lvl="0" indent="0" algn="l" rtl="0">
              <a:lnSpc>
                <a:spcPct val="90000"/>
              </a:lnSpc>
              <a:spcBef>
                <a:spcPts val="1200"/>
              </a:spcBef>
              <a:spcAft>
                <a:spcPts val="0"/>
              </a:spcAft>
              <a:buSzPts val="1800"/>
              <a:buNone/>
            </a:pPr>
            <a:endParaRPr sz="800"/>
          </a:p>
        </p:txBody>
      </p:sp>
      <p:pic>
        <p:nvPicPr>
          <p:cNvPr id="867" name="Google Shape;867;g3a690705c04_0_18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06200" y="2040980"/>
            <a:ext cx="4979451" cy="3789901"/>
          </a:xfrm>
          <a:prstGeom prst="rect">
            <a:avLst/>
          </a:prstGeom>
          <a:noFill/>
          <a:ln>
            <a:noFill/>
          </a:ln>
        </p:spPr>
      </p:pic>
      <p:sp>
        <p:nvSpPr>
          <p:cNvPr id="868" name="Google Shape;868;g3a690705c04_0_1829"/>
          <p:cNvSpPr txBox="1"/>
          <p:nvPr/>
        </p:nvSpPr>
        <p:spPr>
          <a:xfrm>
            <a:off x="6706200" y="6141725"/>
            <a:ext cx="3000000" cy="295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800"/>
              <a:buFont typeface="Arial"/>
              <a:buNone/>
            </a:pPr>
            <a:r>
              <a:rPr lang="pl-PL" sz="800" b="0" i="0" u="none" strike="noStrike" cap="none">
                <a:solidFill>
                  <a:schemeClr val="dk1"/>
                </a:solidFill>
                <a:latin typeface="Calibri"/>
                <a:ea typeface="Calibri"/>
                <a:cs typeface="Calibri"/>
                <a:sym typeface="Calibri"/>
              </a:rPr>
              <a:t>https://edge.tech/portfolio/the-edge</a:t>
            </a:r>
            <a:endParaRPr sz="800" b="0" i="0" u="none" strike="noStrike" cap="none">
              <a:solidFill>
                <a:schemeClr val="dk1"/>
              </a:solidFill>
              <a:latin typeface="Calibri"/>
              <a:ea typeface="Calibri"/>
              <a:cs typeface="Calibri"/>
              <a:sym typeface="Calibri"/>
            </a:endParaRPr>
          </a:p>
        </p:txBody>
      </p:sp>
      <p:sp>
        <p:nvSpPr>
          <p:cNvPr id="869" name="Google Shape;869;g3a690705c04_0_18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3a690705c04_0_18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Rolnictwo precyzyjne: czujniki + AI + drony</a:t>
            </a:r>
            <a:endParaRPr/>
          </a:p>
        </p:txBody>
      </p:sp>
      <p:sp>
        <p:nvSpPr>
          <p:cNvPr id="876" name="Google Shape;876;g3a690705c04_0_1849"/>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800"/>
              <a:buNone/>
            </a:pPr>
            <a:r>
              <a:rPr lang="pl-PL" sz="1100"/>
              <a:t>Uczelnia: Uniwersytet Wageningen</a:t>
            </a:r>
            <a:endParaRPr sz="1100"/>
          </a:p>
          <a:p>
            <a:pPr marL="0" lvl="0" indent="0" algn="l" rtl="0">
              <a:lnSpc>
                <a:spcPct val="115000"/>
              </a:lnSpc>
              <a:spcBef>
                <a:spcPts val="1400"/>
              </a:spcBef>
              <a:spcAft>
                <a:spcPts val="0"/>
              </a:spcAft>
              <a:buSzPts val="1800"/>
              <a:buNone/>
            </a:pPr>
            <a:r>
              <a:rPr lang="pl-PL" sz="1300" b="1"/>
              <a:t>Problem: straty wody i nawozów, degradacja gleb.</a:t>
            </a:r>
            <a:endParaRPr sz="1300" b="1"/>
          </a:p>
          <a:p>
            <a:pPr marL="0" lvl="0" indent="0" algn="l" rtl="0">
              <a:lnSpc>
                <a:spcPct val="115000"/>
              </a:lnSpc>
              <a:spcBef>
                <a:spcPts val="1400"/>
              </a:spcBef>
              <a:spcAft>
                <a:spcPts val="0"/>
              </a:spcAft>
              <a:buSzPts val="1800"/>
              <a:buNone/>
            </a:pPr>
            <a:r>
              <a:rPr lang="pl-PL" sz="1300" b="1"/>
              <a:t>Rozwiązanie:</a:t>
            </a:r>
            <a:endParaRPr sz="1300" b="1"/>
          </a:p>
          <a:p>
            <a:pPr marL="457200" lvl="0" indent="-298450" algn="l" rtl="0">
              <a:lnSpc>
                <a:spcPct val="115000"/>
              </a:lnSpc>
              <a:spcBef>
                <a:spcPts val="1200"/>
              </a:spcBef>
              <a:spcAft>
                <a:spcPts val="0"/>
              </a:spcAft>
              <a:buSzPts val="1100"/>
              <a:buFont typeface="Calibri"/>
              <a:buChar char="●"/>
            </a:pPr>
            <a:r>
              <a:rPr lang="pl-PL" sz="1100"/>
              <a:t>drony wykrywające stres wodny roślin,</a:t>
            </a:r>
            <a:endParaRPr sz="1100"/>
          </a:p>
          <a:p>
            <a:pPr marL="457200" lvl="0" indent="-298450" algn="l" rtl="0">
              <a:lnSpc>
                <a:spcPct val="115000"/>
              </a:lnSpc>
              <a:spcBef>
                <a:spcPts val="0"/>
              </a:spcBef>
              <a:spcAft>
                <a:spcPts val="0"/>
              </a:spcAft>
              <a:buSzPts val="1100"/>
              <a:buFont typeface="Calibri"/>
              <a:buChar char="●"/>
            </a:pPr>
            <a:r>
              <a:rPr lang="pl-PL" sz="1100"/>
              <a:t>czujniki wilgotności i składników odżywczych,</a:t>
            </a:r>
            <a:endParaRPr sz="1100"/>
          </a:p>
          <a:p>
            <a:pPr marL="457200" lvl="0" indent="-298450" algn="l" rtl="0">
              <a:lnSpc>
                <a:spcPct val="115000"/>
              </a:lnSpc>
              <a:spcBef>
                <a:spcPts val="0"/>
              </a:spcBef>
              <a:spcAft>
                <a:spcPts val="0"/>
              </a:spcAft>
              <a:buSzPts val="1100"/>
              <a:buFont typeface="Calibri"/>
              <a:buChar char="●"/>
            </a:pPr>
            <a:r>
              <a:rPr lang="pl-PL" sz="1100"/>
              <a:t>algorytmy AI optymalizujące dawki w czasie rzeczywistym.</a:t>
            </a:r>
            <a:endParaRPr sz="1100"/>
          </a:p>
          <a:p>
            <a:pPr marL="0" lvl="0" indent="0" algn="l" rtl="0">
              <a:lnSpc>
                <a:spcPct val="115000"/>
              </a:lnSpc>
              <a:spcBef>
                <a:spcPts val="1400"/>
              </a:spcBef>
              <a:spcAft>
                <a:spcPts val="0"/>
              </a:spcAft>
              <a:buSzPts val="1800"/>
              <a:buNone/>
            </a:pPr>
            <a:r>
              <a:rPr lang="pl-PL" sz="1300" b="1"/>
              <a:t>Efekty:</a:t>
            </a:r>
            <a:endParaRPr sz="1300" b="1"/>
          </a:p>
          <a:p>
            <a:pPr marL="457200" lvl="0" indent="-298450" algn="l" rtl="0">
              <a:lnSpc>
                <a:spcPct val="115000"/>
              </a:lnSpc>
              <a:spcBef>
                <a:spcPts val="1200"/>
              </a:spcBef>
              <a:spcAft>
                <a:spcPts val="0"/>
              </a:spcAft>
              <a:buSzPts val="1100"/>
              <a:buFont typeface="Calibri"/>
              <a:buChar char="●"/>
            </a:pPr>
            <a:r>
              <a:rPr lang="pl-PL" sz="1100"/>
              <a:t>20–30% redukcji zużycia wody,</a:t>
            </a:r>
            <a:endParaRPr sz="1100"/>
          </a:p>
          <a:p>
            <a:pPr marL="457200" lvl="0" indent="-298450" algn="l" rtl="0">
              <a:lnSpc>
                <a:spcPct val="115000"/>
              </a:lnSpc>
              <a:spcBef>
                <a:spcPts val="0"/>
              </a:spcBef>
              <a:spcAft>
                <a:spcPts val="0"/>
              </a:spcAft>
              <a:buSzPts val="1100"/>
              <a:buFont typeface="Calibri"/>
              <a:buChar char="●"/>
            </a:pPr>
            <a:r>
              <a:rPr lang="pl-PL" sz="1100"/>
              <a:t>10–20% mniejsze użycie nawozów,</a:t>
            </a:r>
            <a:endParaRPr sz="1100"/>
          </a:p>
          <a:p>
            <a:pPr marL="457200" lvl="0" indent="-298450" algn="l" rtl="0">
              <a:lnSpc>
                <a:spcPct val="115000"/>
              </a:lnSpc>
              <a:spcBef>
                <a:spcPts val="0"/>
              </a:spcBef>
              <a:spcAft>
                <a:spcPts val="0"/>
              </a:spcAft>
              <a:buSzPts val="1100"/>
              <a:buFont typeface="Calibri"/>
              <a:buChar char="●"/>
            </a:pPr>
            <a:r>
              <a:rPr lang="pl-PL" sz="1100"/>
              <a:t>wyższe plony (nawet +12%),</a:t>
            </a:r>
            <a:endParaRPr sz="1100"/>
          </a:p>
          <a:p>
            <a:pPr marL="457200" lvl="0" indent="-298450" algn="l" rtl="0">
              <a:lnSpc>
                <a:spcPct val="115000"/>
              </a:lnSpc>
              <a:spcBef>
                <a:spcPts val="0"/>
              </a:spcBef>
              <a:spcAft>
                <a:spcPts val="0"/>
              </a:spcAft>
              <a:buSzPts val="1100"/>
              <a:buFont typeface="Calibri"/>
              <a:buChar char="●"/>
            </a:pPr>
            <a:r>
              <a:rPr lang="pl-PL" sz="1100"/>
              <a:t>redukcja eutrofizacji i emisji N₂O.</a:t>
            </a:r>
            <a:endParaRPr sz="1300"/>
          </a:p>
        </p:txBody>
      </p:sp>
      <p:sp>
        <p:nvSpPr>
          <p:cNvPr id="877" name="Google Shape;877;g3a690705c04_0_1849"/>
          <p:cNvSpPr txBox="1"/>
          <p:nvPr/>
        </p:nvSpPr>
        <p:spPr>
          <a:xfrm>
            <a:off x="800100" y="6134100"/>
            <a:ext cx="5654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https://www.wur.nl/en/research-results/dossiers/file/dossier-precision-agriculture.html</a:t>
            </a:r>
            <a:endParaRPr sz="1100" b="0" i="0" u="none" strike="noStrike" cap="none">
              <a:solidFill>
                <a:srgbClr val="000000"/>
              </a:solidFill>
              <a:latin typeface="Calibri"/>
              <a:ea typeface="Calibri"/>
              <a:cs typeface="Calibri"/>
              <a:sym typeface="Calibri"/>
            </a:endParaRPr>
          </a:p>
        </p:txBody>
      </p:sp>
      <p:pic>
        <p:nvPicPr>
          <p:cNvPr id="878" name="Google Shape;878;g3a690705c04_0_18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65175" y="1825625"/>
            <a:ext cx="5333399" cy="3466270"/>
          </a:xfrm>
          <a:prstGeom prst="rect">
            <a:avLst/>
          </a:prstGeom>
          <a:noFill/>
          <a:ln>
            <a:noFill/>
          </a:ln>
        </p:spPr>
      </p:pic>
      <p:sp>
        <p:nvSpPr>
          <p:cNvPr id="879" name="Google Shape;879;g3a690705c04_0_18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g38b0a56ffa6_1_17"/>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a:t>Ćwiczenie warsztatowe – Mapa powiązań „SDG x Ekoinnowacja”</a:t>
            </a:r>
            <a:endParaRPr/>
          </a:p>
        </p:txBody>
      </p:sp>
      <p:sp>
        <p:nvSpPr>
          <p:cNvPr id="886" name="Google Shape;886;g38b0a56ffa6_1_17"/>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600"/>
              <a:buNone/>
            </a:pPr>
            <a:r>
              <a:rPr lang="pl-PL" sz="1800" b="1" dirty="0"/>
              <a:t>Forma:</a:t>
            </a:r>
            <a:r>
              <a:rPr lang="pl-PL" sz="1800" dirty="0"/>
              <a:t> praca w małych grupach (3–4 osoby)</a:t>
            </a:r>
            <a:br>
              <a:rPr lang="pl-PL" sz="1800" dirty="0"/>
            </a:br>
            <a:r>
              <a:rPr lang="pl-PL" sz="1800" b="1" dirty="0"/>
              <a:t>Cel:</a:t>
            </a:r>
            <a:r>
              <a:rPr lang="pl-PL" sz="1800" dirty="0"/>
              <a:t> Zidentyfikować, które cele </a:t>
            </a:r>
            <a:r>
              <a:rPr lang="pl-PL" sz="1800" dirty="0" err="1"/>
              <a:t>SDGs</a:t>
            </a:r>
            <a:r>
              <a:rPr lang="pl-PL" sz="1800" dirty="0"/>
              <a:t> można wspierać poprzez działania/ rozwiązania </a:t>
            </a:r>
            <a:r>
              <a:rPr lang="pl-PL" sz="1800" dirty="0" err="1"/>
              <a:t>ekoinnowacyjne</a:t>
            </a:r>
            <a:r>
              <a:rPr lang="pl-PL" sz="1800" dirty="0"/>
              <a:t> uczelni oraz podmiotów gospodarczych</a:t>
            </a:r>
            <a:br>
              <a:rPr lang="pl-PL" sz="1800" dirty="0"/>
            </a:br>
            <a:r>
              <a:rPr lang="pl-PL" sz="1800" b="1" dirty="0"/>
              <a:t>Przebieg:</a:t>
            </a:r>
            <a:endParaRPr sz="1800" b="1" dirty="0"/>
          </a:p>
          <a:p>
            <a:pPr marL="457200" lvl="0" indent="-342900" algn="l" rtl="0">
              <a:lnSpc>
                <a:spcPct val="100000"/>
              </a:lnSpc>
              <a:spcBef>
                <a:spcPts val="1200"/>
              </a:spcBef>
              <a:spcAft>
                <a:spcPts val="0"/>
              </a:spcAft>
              <a:buSzPts val="1800"/>
              <a:buFont typeface="Calibri"/>
              <a:buChar char="●"/>
            </a:pPr>
            <a:r>
              <a:rPr lang="pl-PL" sz="1800" dirty="0"/>
              <a:t>Każda grupa otrzymuje kartę z celami </a:t>
            </a:r>
            <a:r>
              <a:rPr lang="pl-PL" sz="1800" dirty="0" err="1"/>
              <a:t>SDGs</a:t>
            </a:r>
            <a:endParaRPr sz="1800" dirty="0"/>
          </a:p>
          <a:p>
            <a:pPr marL="457200" lvl="0" indent="-342900" algn="l" rtl="0">
              <a:lnSpc>
                <a:spcPct val="100000"/>
              </a:lnSpc>
              <a:spcBef>
                <a:spcPts val="0"/>
              </a:spcBef>
              <a:spcAft>
                <a:spcPts val="0"/>
              </a:spcAft>
              <a:buSzPts val="1800"/>
              <a:buFont typeface="Calibri"/>
              <a:buChar char="●"/>
            </a:pPr>
            <a:r>
              <a:rPr lang="pl-PL" sz="1800" dirty="0"/>
              <a:t>Zadanie: dla wybranych SDG zaproponować 1 konkretne działanie lub innowację możliwą do wdrożenia na uczelni (np. w obszarze infrastruktury, edukacji, współpracy z otoczeniem)</a:t>
            </a:r>
            <a:endParaRPr sz="1800" dirty="0"/>
          </a:p>
          <a:p>
            <a:pPr marL="457200" lvl="0" indent="-342900" algn="l" rtl="0">
              <a:lnSpc>
                <a:spcPct val="100000"/>
              </a:lnSpc>
              <a:spcBef>
                <a:spcPts val="0"/>
              </a:spcBef>
              <a:spcAft>
                <a:spcPts val="0"/>
              </a:spcAft>
              <a:buSzPts val="1800"/>
              <a:buFont typeface="Calibri"/>
              <a:buChar char="●"/>
            </a:pPr>
            <a:r>
              <a:rPr lang="pl-PL" sz="1800" dirty="0"/>
              <a:t>Zapisanie pomysłów na kartach lub tablicy online</a:t>
            </a:r>
            <a:endParaRPr sz="1800" dirty="0"/>
          </a:p>
          <a:p>
            <a:pPr marL="457200" lvl="0" indent="-342900" algn="l" rtl="0">
              <a:lnSpc>
                <a:spcPct val="100000"/>
              </a:lnSpc>
              <a:spcBef>
                <a:spcPts val="0"/>
              </a:spcBef>
              <a:spcAft>
                <a:spcPts val="0"/>
              </a:spcAft>
              <a:buSzPts val="1800"/>
              <a:buChar char="●"/>
            </a:pPr>
            <a:r>
              <a:rPr lang="pl-PL" sz="1800" dirty="0"/>
              <a:t>Prezentacja wybranych pomysłów</a:t>
            </a:r>
            <a:endParaRPr sz="1800" dirty="0"/>
          </a:p>
        </p:txBody>
      </p:sp>
      <p:sp>
        <p:nvSpPr>
          <p:cNvPr id="887" name="Google Shape;887;g38b0a56ffa6_1_17">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1" i="0" u="none" strike="noStrike" cap="none" dirty="0">
              <a:solidFill>
                <a:schemeClr val="dk1"/>
              </a:solidFill>
              <a:latin typeface="Calibri"/>
              <a:ea typeface="Calibri"/>
              <a:cs typeface="Calibri"/>
              <a:sym typeface="Calibri"/>
            </a:endParaRPr>
          </a:p>
        </p:txBody>
      </p:sp>
      <p:sp>
        <p:nvSpPr>
          <p:cNvPr id="888" name="Google Shape;888;g38b0a56ffa6_1_17">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0" i="0" u="none" strike="noStrike" cap="none" dirty="0">
              <a:solidFill>
                <a:schemeClr val="dk1"/>
              </a:solidFill>
              <a:latin typeface="Calibri"/>
              <a:ea typeface="Calibri"/>
              <a:cs typeface="Calibri"/>
              <a:sym typeface="Calibri"/>
            </a:endParaRPr>
          </a:p>
        </p:txBody>
      </p:sp>
      <p:sp>
        <p:nvSpPr>
          <p:cNvPr id="889" name="Google Shape;889;g38b0a56ffa6_1_17">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40"/>
              <a:buFont typeface="Arial"/>
              <a:buNone/>
            </a:pPr>
            <a:endParaRPr sz="1000" b="1" i="0" u="none" strike="noStrike" cap="none" dirty="0">
              <a:solidFill>
                <a:schemeClr val="dk1"/>
              </a:solidFill>
              <a:latin typeface="Calibri"/>
              <a:ea typeface="Calibri"/>
              <a:cs typeface="Calibri"/>
              <a:sym typeface="Calibri"/>
            </a:endParaRPr>
          </a:p>
        </p:txBody>
      </p:sp>
      <p:sp>
        <p:nvSpPr>
          <p:cNvPr id="890" name="Google Shape;890;g38b0a56ffa6_1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68e3dab612_0_285"/>
          <p:cNvSpPr txBox="1">
            <a:spLocks noGrp="1"/>
          </p:cNvSpPr>
          <p:nvPr>
            <p:ph type="title"/>
          </p:nvPr>
        </p:nvSpPr>
        <p:spPr>
          <a:xfrm>
            <a:off x="2372550" y="27409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RUNDA ZAPOZNAWCZA</a:t>
            </a:r>
            <a:endParaRPr/>
          </a:p>
        </p:txBody>
      </p:sp>
      <p:grpSp>
        <p:nvGrpSpPr>
          <p:cNvPr id="312" name="Google Shape;312;g368e3dab612_0_285">
            <a:extLst>
              <a:ext uri="{C183D7F6-B498-43B3-948B-1728B52AA6E4}">
                <adec:decorative xmlns:adec="http://schemas.microsoft.com/office/drawing/2017/decorative" val="1"/>
              </a:ext>
            </a:extLst>
          </p:cNvPr>
          <p:cNvGrpSpPr/>
          <p:nvPr/>
        </p:nvGrpSpPr>
        <p:grpSpPr>
          <a:xfrm>
            <a:off x="7993347" y="3978000"/>
            <a:ext cx="3078062" cy="1082799"/>
            <a:chOff x="6227813" y="0"/>
            <a:chExt cx="5964081" cy="2098042"/>
          </a:xfrm>
        </p:grpSpPr>
        <p:sp>
          <p:nvSpPr>
            <p:cNvPr id="313" name="Google Shape;313;g368e3dab612_0_28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314" name="Google Shape;314;g368e3dab612_0_285"/>
            <p:cNvGrpSpPr/>
            <p:nvPr/>
          </p:nvGrpSpPr>
          <p:grpSpPr>
            <a:xfrm>
              <a:off x="6227813" y="299542"/>
              <a:ext cx="5675781" cy="1798500"/>
              <a:chOff x="1469644" y="187882"/>
              <a:chExt cx="5675781" cy="1798500"/>
            </a:xfrm>
          </p:grpSpPr>
          <p:sp>
            <p:nvSpPr>
              <p:cNvPr id="315" name="Google Shape;315;g368e3dab612_0_28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16" name="Google Shape;316;g368e3dab612_0_28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17" name="Google Shape;317;g368e3dab612_0_28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318" name="Google Shape;318;g368e3dab612_0_28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319" name="Google Shape;319;g368e3dab612_0_28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320" name="Google Shape;320;g368e3dab612_0_2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g38b2317d490_0_18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PRZERWA 40 min</a:t>
            </a:r>
            <a:endParaRPr/>
          </a:p>
        </p:txBody>
      </p:sp>
      <p:grpSp>
        <p:nvGrpSpPr>
          <p:cNvPr id="897" name="Google Shape;897;g38b2317d490_0_18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898" name="Google Shape;898;g38b2317d490_0_18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99" name="Google Shape;899;g38b2317d490_0_1828"/>
            <p:cNvGrpSpPr/>
            <p:nvPr/>
          </p:nvGrpSpPr>
          <p:grpSpPr>
            <a:xfrm>
              <a:off x="6227813" y="299542"/>
              <a:ext cx="5675781" cy="1798500"/>
              <a:chOff x="1469644" y="187882"/>
              <a:chExt cx="5675781" cy="1798500"/>
            </a:xfrm>
          </p:grpSpPr>
          <p:sp>
            <p:nvSpPr>
              <p:cNvPr id="900" name="Google Shape;900;g38b2317d490_0_18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01" name="Google Shape;901;g38b2317d490_0_18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02" name="Google Shape;902;g38b2317d490_0_18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03" name="Google Shape;903;g38b2317d490_0_18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04" name="Google Shape;904;g38b2317d490_0_18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05" name="Google Shape;905;g38b2317d490_0_18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38b2317d490_0_761"/>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dirty="0"/>
              <a:t>Czym jest </a:t>
            </a:r>
            <a:r>
              <a:rPr lang="pl-PL" sz="6000" dirty="0" err="1"/>
              <a:t>ekoprojektowanie</a:t>
            </a:r>
            <a:r>
              <a:rPr lang="pl-PL" sz="6000" dirty="0"/>
              <a:t>?</a:t>
            </a:r>
            <a:endParaRPr sz="6000" dirty="0"/>
          </a:p>
        </p:txBody>
      </p:sp>
      <p:grpSp>
        <p:nvGrpSpPr>
          <p:cNvPr id="912" name="Google Shape;912;g38b2317d490_0_761">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913" name="Google Shape;913;g38b2317d490_0_76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914" name="Google Shape;914;g38b2317d490_0_761"/>
            <p:cNvGrpSpPr/>
            <p:nvPr/>
          </p:nvGrpSpPr>
          <p:grpSpPr>
            <a:xfrm>
              <a:off x="6227813" y="299542"/>
              <a:ext cx="5675781" cy="1798500"/>
              <a:chOff x="1469644" y="187882"/>
              <a:chExt cx="5675781" cy="1798500"/>
            </a:xfrm>
          </p:grpSpPr>
          <p:sp>
            <p:nvSpPr>
              <p:cNvPr id="915" name="Google Shape;915;g38b2317d490_0_76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16" name="Google Shape;916;g38b2317d490_0_76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17" name="Google Shape;917;g38b2317d490_0_76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18" name="Google Shape;918;g38b2317d490_0_76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19" name="Google Shape;919;g38b2317d490_0_76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20" name="Google Shape;920;g38b2317d490_0_7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38b2317d490_0_1326">
            <a:extLst>
              <a:ext uri="{C183D7F6-B498-43B3-948B-1728B52AA6E4}">
                <adec:decorative xmlns:adec="http://schemas.microsoft.com/office/drawing/2017/decorative" val="1"/>
              </a:ext>
            </a:extLst>
          </p:cNvPr>
          <p:cNvSpPr/>
          <p:nvPr/>
        </p:nvSpPr>
        <p:spPr>
          <a:xfrm>
            <a:off x="1113175" y="1135825"/>
            <a:ext cx="10250100" cy="4449900"/>
          </a:xfrm>
          <a:prstGeom prst="rect">
            <a:avLst/>
          </a:prstGeom>
          <a:solidFill>
            <a:srgbClr val="A6D3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927" name="Google Shape;927;g38b2317d490_0_1326">
            <a:extLst>
              <a:ext uri="{C183D7F6-B498-43B3-948B-1728B52AA6E4}">
                <adec:decorative xmlns:adec="http://schemas.microsoft.com/office/drawing/2017/decorative" val="1"/>
              </a:ext>
            </a:extLst>
          </p:cNvPr>
          <p:cNvSpPr txBox="1"/>
          <p:nvPr/>
        </p:nvSpPr>
        <p:spPr>
          <a:xfrm>
            <a:off x="1467725" y="315238"/>
            <a:ext cx="9611100" cy="1121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Raleway"/>
              <a:ea typeface="Raleway"/>
              <a:cs typeface="Raleway"/>
              <a:sym typeface="Raleway"/>
            </a:endParaRPr>
          </a:p>
        </p:txBody>
      </p:sp>
      <p:sp>
        <p:nvSpPr>
          <p:cNvPr id="928" name="Google Shape;928;g38b2317d490_0_1326"/>
          <p:cNvSpPr txBox="1"/>
          <p:nvPr/>
        </p:nvSpPr>
        <p:spPr>
          <a:xfrm>
            <a:off x="1382433" y="2302650"/>
            <a:ext cx="9611100" cy="2252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100" b="0" i="0" u="none" strike="noStrike" cap="none" dirty="0">
                <a:solidFill>
                  <a:srgbClr val="050505"/>
                </a:solidFill>
                <a:latin typeface="Calibri"/>
                <a:ea typeface="Calibri"/>
                <a:cs typeface="Calibri"/>
                <a:sym typeface="Calibri"/>
              </a:rPr>
              <a:t>Trudno jest odwrócić skutki decyzji projektowych po ich wdrożeniu. Nie możemy rozdzielić składników omletu z powrotem. Decyzje projektowe często prowadzą do długoterminowych inwestycji, które zamykają nas </a:t>
            </a:r>
            <a:br>
              <a:rPr lang="pl-PL" sz="2100" b="0" i="0" u="none" strike="noStrike" cap="none" dirty="0">
                <a:solidFill>
                  <a:srgbClr val="050505"/>
                </a:solidFill>
                <a:latin typeface="Calibri"/>
                <a:ea typeface="Calibri"/>
                <a:cs typeface="Calibri"/>
                <a:sym typeface="Calibri"/>
              </a:rPr>
            </a:br>
            <a:r>
              <a:rPr lang="pl-PL" sz="2100" b="0" i="0" u="none" strike="noStrike" cap="none" dirty="0">
                <a:solidFill>
                  <a:srgbClr val="050505"/>
                </a:solidFill>
                <a:latin typeface="Calibri"/>
                <a:ea typeface="Calibri"/>
                <a:cs typeface="Calibri"/>
                <a:sym typeface="Calibri"/>
              </a:rPr>
              <a:t>w określonym modelu na nadchodzące lata. Jak twierdzą </a:t>
            </a:r>
            <a:r>
              <a:rPr lang="pl-PL" sz="2100" b="0" i="0" u="none" strike="noStrike" cap="none" dirty="0" err="1">
                <a:solidFill>
                  <a:srgbClr val="050505"/>
                </a:solidFill>
                <a:latin typeface="Calibri"/>
                <a:ea typeface="Calibri"/>
                <a:cs typeface="Calibri"/>
                <a:sym typeface="Calibri"/>
              </a:rPr>
              <a:t>Radjou</a:t>
            </a:r>
            <a:r>
              <a:rPr lang="pl-PL" sz="2100" b="0" i="0" u="none" strike="noStrike" cap="none" dirty="0">
                <a:solidFill>
                  <a:srgbClr val="050505"/>
                </a:solidFill>
                <a:latin typeface="Calibri"/>
                <a:ea typeface="Calibri"/>
                <a:cs typeface="Calibri"/>
                <a:sym typeface="Calibri"/>
              </a:rPr>
              <a:t> i </a:t>
            </a:r>
            <a:r>
              <a:rPr lang="pl-PL" sz="2100" b="0" i="0" u="none" strike="noStrike" cap="none" dirty="0" err="1">
                <a:solidFill>
                  <a:srgbClr val="050505"/>
                </a:solidFill>
                <a:latin typeface="Calibri"/>
                <a:ea typeface="Calibri"/>
                <a:cs typeface="Calibri"/>
                <a:sym typeface="Calibri"/>
              </a:rPr>
              <a:t>Prabhu</a:t>
            </a:r>
            <a:r>
              <a:rPr lang="pl-PL" sz="2100" b="0" i="0" u="none" strike="noStrike" cap="none" dirty="0">
                <a:solidFill>
                  <a:srgbClr val="050505"/>
                </a:solidFill>
                <a:latin typeface="Calibri"/>
                <a:ea typeface="Calibri"/>
                <a:cs typeface="Calibri"/>
                <a:sym typeface="Calibri"/>
              </a:rPr>
              <a:t> </a:t>
            </a:r>
            <a:br>
              <a:rPr lang="pl-PL" sz="2100" b="0" i="0" u="none" strike="noStrike" cap="none" dirty="0">
                <a:solidFill>
                  <a:srgbClr val="050505"/>
                </a:solidFill>
                <a:latin typeface="Calibri"/>
                <a:ea typeface="Calibri"/>
                <a:cs typeface="Calibri"/>
                <a:sym typeface="Calibri"/>
              </a:rPr>
            </a:br>
            <a:r>
              <a:rPr lang="pl-PL" sz="2100" b="0" i="0" u="none" strike="noStrike" cap="none" dirty="0">
                <a:solidFill>
                  <a:srgbClr val="050505"/>
                </a:solidFill>
                <a:latin typeface="Calibri"/>
                <a:ea typeface="Calibri"/>
                <a:cs typeface="Calibri"/>
                <a:sym typeface="Calibri"/>
              </a:rPr>
              <a:t>w swojej książce “Oszczędna innowacja”,</a:t>
            </a:r>
            <a:br>
              <a:rPr lang="pl-PL" sz="2100" b="0" i="0" u="none" strike="noStrike" cap="none" dirty="0">
                <a:solidFill>
                  <a:srgbClr val="050505"/>
                </a:solidFill>
                <a:latin typeface="Calibri"/>
                <a:ea typeface="Calibri"/>
                <a:cs typeface="Calibri"/>
                <a:sym typeface="Calibri"/>
              </a:rPr>
            </a:br>
            <a:r>
              <a:rPr lang="pl-PL" sz="2100" b="1" i="0" u="none" strike="noStrike" cap="none" dirty="0">
                <a:solidFill>
                  <a:srgbClr val="050505"/>
                </a:solidFill>
                <a:latin typeface="Calibri"/>
                <a:ea typeface="Calibri"/>
                <a:cs typeface="Calibri"/>
                <a:sym typeface="Calibri"/>
              </a:rPr>
              <a:t> „ponad 70% kosztów cyklu życia produktu i śladu środowiskowego określa się w fazie projektowania”.</a:t>
            </a:r>
            <a:endParaRPr sz="2100" b="1" i="0" u="none" strike="noStrike" cap="none" dirty="0">
              <a:solidFill>
                <a:srgbClr val="050505"/>
              </a:solidFill>
              <a:latin typeface="Calibri"/>
              <a:ea typeface="Calibri"/>
              <a:cs typeface="Calibri"/>
              <a:sym typeface="Calibri"/>
            </a:endParaRPr>
          </a:p>
        </p:txBody>
      </p:sp>
      <p:sp>
        <p:nvSpPr>
          <p:cNvPr id="929" name="Google Shape;929;g38b2317d490_0_1326"/>
          <p:cNvSpPr txBox="1"/>
          <p:nvPr/>
        </p:nvSpPr>
        <p:spPr>
          <a:xfrm>
            <a:off x="1156733" y="6105800"/>
            <a:ext cx="97815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Lato Light"/>
                <a:ea typeface="Lato Light"/>
                <a:cs typeface="Lato Light"/>
                <a:sym typeface="Lato Light"/>
              </a:rPr>
              <a:t>http://naviradjou.com/wordpress/wp-content/uploads/2016/12/Frugal-Innovation_Intro-Chapter.pdf</a:t>
            </a:r>
            <a:endParaRPr sz="1600" b="0" i="0" u="none" strike="noStrike" cap="none">
              <a:solidFill>
                <a:srgbClr val="000000"/>
              </a:solidFill>
              <a:latin typeface="Lato Light"/>
              <a:ea typeface="Lato Light"/>
              <a:cs typeface="Lato Light"/>
              <a:sym typeface="Lato Light"/>
            </a:endParaRPr>
          </a:p>
        </p:txBody>
      </p:sp>
      <p:sp>
        <p:nvSpPr>
          <p:cNvPr id="930" name="Google Shape;930;g38b2317d490_0_13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62</a:t>
            </a:fld>
            <a:endParaRPr/>
          </a:p>
        </p:txBody>
      </p:sp>
      <p:sp>
        <p:nvSpPr>
          <p:cNvPr id="2" name="Tytuł 1">
            <a:extLst>
              <a:ext uri="{FF2B5EF4-FFF2-40B4-BE49-F238E27FC236}">
                <a16:creationId xmlns:a16="http://schemas.microsoft.com/office/drawing/2014/main" id="{E1D6F635-F65B-296F-0DA9-9E301F0FA922}"/>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err="1"/>
              <a:t>Ekoinnowacje</a:t>
            </a:r>
            <a:r>
              <a:rPr lang="pl-PL" dirty="0"/>
              <a:t> – decyzje projektowe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38c77ee70df_0_365"/>
          <p:cNvSpPr txBox="1"/>
          <p:nvPr/>
        </p:nvSpPr>
        <p:spPr>
          <a:xfrm>
            <a:off x="785567" y="655500"/>
            <a:ext cx="10169100" cy="55983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500"/>
              <a:buFont typeface="Arial"/>
              <a:buNone/>
            </a:pPr>
            <a:br>
              <a:rPr lang="pl-PL" sz="1500" b="1" i="0" u="none" strike="noStrike" cap="none">
                <a:solidFill>
                  <a:srgbClr val="050505"/>
                </a:solidFill>
                <a:latin typeface="Calibri"/>
                <a:ea typeface="Calibri"/>
                <a:cs typeface="Calibri"/>
                <a:sym typeface="Calibri"/>
              </a:rPr>
            </a:br>
            <a:br>
              <a:rPr lang="pl-PL" sz="1500" b="1" i="0" u="none" strike="noStrike" cap="none">
                <a:solidFill>
                  <a:srgbClr val="050505"/>
                </a:solidFill>
                <a:latin typeface="Calibri"/>
                <a:ea typeface="Calibri"/>
                <a:cs typeface="Calibri"/>
                <a:sym typeface="Calibri"/>
              </a:rPr>
            </a:br>
            <a:r>
              <a:rPr lang="pl-PL" sz="1500" b="0" i="0" u="none" strike="noStrike" cap="none">
                <a:solidFill>
                  <a:srgbClr val="050505"/>
                </a:solidFill>
                <a:highlight>
                  <a:srgbClr val="FFFFFF"/>
                </a:highlight>
                <a:latin typeface="Calibri"/>
                <a:ea typeface="Calibri"/>
                <a:cs typeface="Calibri"/>
                <a:sym typeface="Calibri"/>
              </a:rPr>
              <a:t>Ekoprojektowanie (ecodesign) jest podejściem do projektowania ze szczególnym uwzględnieniem wpływu produktu na środowisko i społeczeństwo podczas</a:t>
            </a:r>
            <a:r>
              <a:rPr lang="pl-PL" sz="1500" b="1" i="0" u="none" strike="noStrike" cap="none">
                <a:solidFill>
                  <a:srgbClr val="050505"/>
                </a:solidFill>
                <a:highlight>
                  <a:srgbClr val="FFFFFF"/>
                </a:highlight>
                <a:latin typeface="Calibri"/>
                <a:ea typeface="Calibri"/>
                <a:cs typeface="Calibri"/>
                <a:sym typeface="Calibri"/>
              </a:rPr>
              <a:t> całego cyklu jego życia</a:t>
            </a:r>
            <a:r>
              <a:rPr lang="pl-PL" sz="1500" b="0" i="0" u="none" strike="noStrike" cap="none">
                <a:solidFill>
                  <a:srgbClr val="050505"/>
                </a:solidFill>
                <a:highlight>
                  <a:srgbClr val="FFFFFF"/>
                </a:highlight>
                <a:latin typeface="Calibri"/>
                <a:ea typeface="Calibri"/>
                <a:cs typeface="Calibri"/>
                <a:sym typeface="Calibri"/>
              </a:rPr>
              <a:t>. Produkty, tworzone w ten sposób powinny być tworzone na wzór cyklu życia występującego naturalnie w przyrodzie, który jest idealnym przykładem zamkniętego obiegu materii.</a:t>
            </a:r>
            <a:endParaRPr sz="15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2000"/>
              </a:spcBef>
              <a:spcAft>
                <a:spcPts val="0"/>
              </a:spcAft>
              <a:buClr>
                <a:srgbClr val="000000"/>
              </a:buClr>
              <a:buSzPts val="1500"/>
              <a:buFont typeface="Arial"/>
              <a:buNone/>
            </a:pPr>
            <a:r>
              <a:rPr lang="pl-PL" sz="1500" b="0" i="0" u="none" strike="noStrike" cap="none">
                <a:solidFill>
                  <a:srgbClr val="050505"/>
                </a:solidFill>
                <a:highlight>
                  <a:srgbClr val="FFFFFF"/>
                </a:highlight>
                <a:latin typeface="Calibri"/>
                <a:ea typeface="Calibri"/>
                <a:cs typeface="Calibri"/>
                <a:sym typeface="Calibri"/>
              </a:rPr>
              <a:t>Aspekty środowiskowe, które powinny zostać przeanalizowane, aby móc mówić o wprowadzeniu zasad ekoprojektowania w firmie obejmują m.in. zagadnienia takie jak:</a:t>
            </a:r>
            <a:br>
              <a:rPr lang="pl-PL" sz="1500" b="0" i="0" u="none" strike="noStrike" cap="none">
                <a:solidFill>
                  <a:srgbClr val="050505"/>
                </a:solidFill>
                <a:highlight>
                  <a:srgbClr val="FFFFFF"/>
                </a:highlight>
                <a:latin typeface="Calibri"/>
                <a:ea typeface="Calibri"/>
                <a:cs typeface="Calibri"/>
                <a:sym typeface="Calibri"/>
              </a:rPr>
            </a:b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Stosowanie do produkcji</a:t>
            </a:r>
            <a:r>
              <a:rPr lang="pl-PL" sz="1500" b="1" i="0" u="none" strike="noStrike" cap="none">
                <a:solidFill>
                  <a:srgbClr val="050505"/>
                </a:solidFill>
                <a:highlight>
                  <a:srgbClr val="FFFFFF"/>
                </a:highlight>
                <a:latin typeface="Calibri"/>
                <a:ea typeface="Calibri"/>
                <a:cs typeface="Calibri"/>
                <a:sym typeface="Calibri"/>
              </a:rPr>
              <a:t> materiałów o jak najmniejszym wpływie</a:t>
            </a:r>
            <a:r>
              <a:rPr lang="pl-PL" sz="1500" b="0" i="0" u="none" strike="noStrike" cap="none">
                <a:solidFill>
                  <a:srgbClr val="050505"/>
                </a:solidFill>
                <a:highlight>
                  <a:srgbClr val="FFFFFF"/>
                </a:highlight>
                <a:latin typeface="Calibri"/>
                <a:ea typeface="Calibri"/>
                <a:cs typeface="Calibri"/>
                <a:sym typeface="Calibri"/>
              </a:rPr>
              <a:t> na środowisko,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Używanie </a:t>
            </a:r>
            <a:r>
              <a:rPr lang="pl-PL" sz="1500" b="1" i="0" u="none" strike="noStrike" cap="none">
                <a:solidFill>
                  <a:srgbClr val="050505"/>
                </a:solidFill>
                <a:highlight>
                  <a:srgbClr val="FFFFFF"/>
                </a:highlight>
                <a:latin typeface="Calibri"/>
                <a:ea typeface="Calibri"/>
                <a:cs typeface="Calibri"/>
                <a:sym typeface="Calibri"/>
              </a:rPr>
              <a:t>mniejszej ilości</a:t>
            </a:r>
            <a:r>
              <a:rPr lang="pl-PL" sz="1500" b="0" i="0" u="none" strike="noStrike" cap="none">
                <a:solidFill>
                  <a:srgbClr val="050505"/>
                </a:solidFill>
                <a:highlight>
                  <a:srgbClr val="FFFFFF"/>
                </a:highlight>
                <a:latin typeface="Calibri"/>
                <a:ea typeface="Calibri"/>
                <a:cs typeface="Calibri"/>
                <a:sym typeface="Calibri"/>
              </a:rPr>
              <a:t> zasobów podczas procesu produkcyjnego,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1" i="0" u="none" strike="noStrike" cap="none">
                <a:solidFill>
                  <a:srgbClr val="050505"/>
                </a:solidFill>
                <a:highlight>
                  <a:srgbClr val="FFFFFF"/>
                </a:highlight>
                <a:latin typeface="Calibri"/>
                <a:ea typeface="Calibri"/>
                <a:cs typeface="Calibri"/>
                <a:sym typeface="Calibri"/>
              </a:rPr>
              <a:t>Redukcja </a:t>
            </a:r>
            <a:r>
              <a:rPr lang="pl-PL" sz="1500" b="0" i="0" u="none" strike="noStrike" cap="none">
                <a:solidFill>
                  <a:srgbClr val="050505"/>
                </a:solidFill>
                <a:highlight>
                  <a:srgbClr val="FFFFFF"/>
                </a:highlight>
                <a:latin typeface="Calibri"/>
                <a:ea typeface="Calibri"/>
                <a:cs typeface="Calibri"/>
                <a:sym typeface="Calibri"/>
              </a:rPr>
              <a:t>ilości </a:t>
            </a:r>
            <a:r>
              <a:rPr lang="pl-PL" sz="1500" b="1" i="0" u="none" strike="noStrike" cap="none">
                <a:solidFill>
                  <a:srgbClr val="050505"/>
                </a:solidFill>
                <a:highlight>
                  <a:srgbClr val="FFFFFF"/>
                </a:highlight>
                <a:latin typeface="Calibri"/>
                <a:ea typeface="Calibri"/>
                <a:cs typeface="Calibri"/>
                <a:sym typeface="Calibri"/>
              </a:rPr>
              <a:t>zanieczyszczeń </a:t>
            </a:r>
            <a:r>
              <a:rPr lang="pl-PL" sz="1500" b="0" i="0" u="none" strike="noStrike" cap="none">
                <a:solidFill>
                  <a:srgbClr val="050505"/>
                </a:solidFill>
                <a:highlight>
                  <a:srgbClr val="FFFFFF"/>
                </a:highlight>
                <a:latin typeface="Calibri"/>
                <a:ea typeface="Calibri"/>
                <a:cs typeface="Calibri"/>
                <a:sym typeface="Calibri"/>
              </a:rPr>
              <a:t>i odpadów ubocznych,</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Zmniejszenie wpływu </a:t>
            </a:r>
            <a:r>
              <a:rPr lang="pl-PL" sz="1500" b="1" i="0" u="none" strike="noStrike" cap="none">
                <a:solidFill>
                  <a:srgbClr val="050505"/>
                </a:solidFill>
                <a:highlight>
                  <a:srgbClr val="FFFFFF"/>
                </a:highlight>
                <a:latin typeface="Calibri"/>
                <a:ea typeface="Calibri"/>
                <a:cs typeface="Calibri"/>
                <a:sym typeface="Calibri"/>
              </a:rPr>
              <a:t>dystrybucji </a:t>
            </a:r>
            <a:r>
              <a:rPr lang="pl-PL" sz="1500" b="0" i="0" u="none" strike="noStrike" cap="none">
                <a:solidFill>
                  <a:srgbClr val="050505"/>
                </a:solidFill>
                <a:highlight>
                  <a:srgbClr val="FFFFFF"/>
                </a:highlight>
                <a:latin typeface="Calibri"/>
                <a:ea typeface="Calibri"/>
                <a:cs typeface="Calibri"/>
                <a:sym typeface="Calibri"/>
              </a:rPr>
              <a:t>produktów na środowisko,</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Dbałość o to, aby produkty były</a:t>
            </a:r>
            <a:r>
              <a:rPr lang="pl-PL" sz="1500" b="1" i="0" u="none" strike="noStrike" cap="none">
                <a:solidFill>
                  <a:srgbClr val="050505"/>
                </a:solidFill>
                <a:highlight>
                  <a:srgbClr val="FFFFFF"/>
                </a:highlight>
                <a:latin typeface="Calibri"/>
                <a:ea typeface="Calibri"/>
                <a:cs typeface="Calibri"/>
                <a:sym typeface="Calibri"/>
              </a:rPr>
              <a:t> oszczędne w użytkowaniu</a:t>
            </a:r>
            <a:r>
              <a:rPr lang="pl-PL" sz="1500" b="0" i="0" u="none" strike="noStrike" cap="none">
                <a:solidFill>
                  <a:srgbClr val="050505"/>
                </a:solidFill>
                <a:highlight>
                  <a:srgbClr val="FFFFFF"/>
                </a:highlight>
                <a:latin typeface="Calibri"/>
                <a:ea typeface="Calibri"/>
                <a:cs typeface="Calibri"/>
                <a:sym typeface="Calibri"/>
              </a:rPr>
              <a:t> przez klientów,</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1" i="0" u="none" strike="noStrike" cap="none">
                <a:solidFill>
                  <a:srgbClr val="050505"/>
                </a:solidFill>
                <a:highlight>
                  <a:srgbClr val="FFFFFF"/>
                </a:highlight>
                <a:latin typeface="Calibri"/>
                <a:ea typeface="Calibri"/>
                <a:cs typeface="Calibri"/>
                <a:sym typeface="Calibri"/>
              </a:rPr>
              <a:t>Optymalizacja </a:t>
            </a:r>
            <a:r>
              <a:rPr lang="pl-PL" sz="1500" b="0" i="0" u="none" strike="noStrike" cap="none">
                <a:solidFill>
                  <a:srgbClr val="050505"/>
                </a:solidFill>
                <a:highlight>
                  <a:srgbClr val="FFFFFF"/>
                </a:highlight>
                <a:latin typeface="Calibri"/>
                <a:ea typeface="Calibri"/>
                <a:cs typeface="Calibri"/>
                <a:sym typeface="Calibri"/>
              </a:rPr>
              <a:t>funkcji produktów i zapewnienie odpowiedniej </a:t>
            </a:r>
            <a:r>
              <a:rPr lang="pl-PL" sz="1500" b="1" i="0" u="none" strike="noStrike" cap="none">
                <a:solidFill>
                  <a:srgbClr val="050505"/>
                </a:solidFill>
                <a:highlight>
                  <a:srgbClr val="FFFFFF"/>
                </a:highlight>
                <a:latin typeface="Calibri"/>
                <a:ea typeface="Calibri"/>
                <a:cs typeface="Calibri"/>
                <a:sym typeface="Calibri"/>
              </a:rPr>
              <a:t>trwałości </a:t>
            </a:r>
            <a:r>
              <a:rPr lang="pl-PL" sz="1500" b="0" i="0" u="none" strike="noStrike" cap="none">
                <a:solidFill>
                  <a:srgbClr val="050505"/>
                </a:solidFill>
                <a:highlight>
                  <a:srgbClr val="FFFFFF"/>
                </a:highlight>
                <a:latin typeface="Calibri"/>
                <a:ea typeface="Calibri"/>
                <a:cs typeface="Calibri"/>
                <a:sym typeface="Calibri"/>
              </a:rPr>
              <a:t>eksploatacyjnej,</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Ułatwianie </a:t>
            </a:r>
            <a:r>
              <a:rPr lang="pl-PL" sz="1500" b="1" i="0" u="none" strike="noStrike" cap="none">
                <a:solidFill>
                  <a:srgbClr val="050505"/>
                </a:solidFill>
                <a:highlight>
                  <a:srgbClr val="FFFFFF"/>
                </a:highlight>
                <a:latin typeface="Calibri"/>
                <a:ea typeface="Calibri"/>
                <a:cs typeface="Calibri"/>
                <a:sym typeface="Calibri"/>
              </a:rPr>
              <a:t>ponownego wykorzystywania </a:t>
            </a:r>
            <a:r>
              <a:rPr lang="pl-PL" sz="1500" b="0" i="0" u="none" strike="noStrike" cap="none">
                <a:solidFill>
                  <a:srgbClr val="050505"/>
                </a:solidFill>
                <a:highlight>
                  <a:srgbClr val="FFFFFF"/>
                </a:highlight>
                <a:latin typeface="Calibri"/>
                <a:ea typeface="Calibri"/>
                <a:cs typeface="Calibri"/>
                <a:sym typeface="Calibri"/>
              </a:rPr>
              <a:t>produktu,</a:t>
            </a:r>
            <a:endParaRPr sz="1500" b="0" i="0" u="none" strike="noStrike" cap="none">
              <a:solidFill>
                <a:srgbClr val="050505"/>
              </a:solidFill>
              <a:highlight>
                <a:srgbClr val="FFFFFF"/>
              </a:highlight>
              <a:latin typeface="Calibri"/>
              <a:ea typeface="Calibri"/>
              <a:cs typeface="Calibri"/>
              <a:sym typeface="Calibri"/>
            </a:endParaRPr>
          </a:p>
          <a:p>
            <a:pPr marL="609600" marR="0" lvl="0" indent="-400050" algn="l" rtl="0">
              <a:lnSpc>
                <a:spcPct val="169565"/>
              </a:lnSpc>
              <a:spcBef>
                <a:spcPts val="0"/>
              </a:spcBef>
              <a:spcAft>
                <a:spcPts val="0"/>
              </a:spcAft>
              <a:buClr>
                <a:srgbClr val="050505"/>
              </a:buClr>
              <a:buSzPts val="1500"/>
              <a:buFont typeface="Open Sans"/>
              <a:buChar char="●"/>
            </a:pPr>
            <a:r>
              <a:rPr lang="pl-PL" sz="1500" b="0" i="0" u="none" strike="noStrike" cap="none">
                <a:solidFill>
                  <a:srgbClr val="050505"/>
                </a:solidFill>
                <a:highlight>
                  <a:srgbClr val="FFFFFF"/>
                </a:highlight>
                <a:latin typeface="Calibri"/>
                <a:ea typeface="Calibri"/>
                <a:cs typeface="Calibri"/>
                <a:sym typeface="Calibri"/>
              </a:rPr>
              <a:t>Dążenie do zmniejszenia wpływu</a:t>
            </a:r>
            <a:r>
              <a:rPr lang="pl-PL" sz="1500" b="1" i="0" u="none" strike="noStrike" cap="none">
                <a:solidFill>
                  <a:srgbClr val="050505"/>
                </a:solidFill>
                <a:highlight>
                  <a:srgbClr val="FFFFFF"/>
                </a:highlight>
                <a:latin typeface="Calibri"/>
                <a:ea typeface="Calibri"/>
                <a:cs typeface="Calibri"/>
                <a:sym typeface="Calibri"/>
              </a:rPr>
              <a:t> utylizacji odpadów po produkcie na środowisko.</a:t>
            </a:r>
            <a:endParaRPr sz="1500" b="1" i="0" u="none" strike="noStrike" cap="none">
              <a:solidFill>
                <a:srgbClr val="050505"/>
              </a:solidFill>
              <a:highlight>
                <a:srgbClr val="FFFFFF"/>
              </a:highlight>
              <a:latin typeface="Calibri"/>
              <a:ea typeface="Calibri"/>
              <a:cs typeface="Calibri"/>
              <a:sym typeface="Calibri"/>
            </a:endParaRPr>
          </a:p>
        </p:txBody>
      </p:sp>
      <p:sp>
        <p:nvSpPr>
          <p:cNvPr id="936" name="Google Shape;936;g38c77ee70df_0_365"/>
          <p:cNvSpPr txBox="1"/>
          <p:nvPr/>
        </p:nvSpPr>
        <p:spPr>
          <a:xfrm>
            <a:off x="7705733" y="6373700"/>
            <a:ext cx="75183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Light"/>
                <a:ea typeface="Lato Light"/>
                <a:cs typeface="Lato Light"/>
                <a:sym typeface="Lato Light"/>
              </a:rPr>
              <a:t>https://gozwpraktyce.pl/slownik/ekoprojektowanie/</a:t>
            </a:r>
            <a:endParaRPr sz="1300" b="0" i="0" u="none" strike="noStrike" cap="none">
              <a:solidFill>
                <a:srgbClr val="000000"/>
              </a:solidFill>
              <a:latin typeface="Lato Light"/>
              <a:ea typeface="Lato Light"/>
              <a:cs typeface="Lato Light"/>
              <a:sym typeface="Lato Light"/>
            </a:endParaRPr>
          </a:p>
        </p:txBody>
      </p:sp>
      <p:sp>
        <p:nvSpPr>
          <p:cNvPr id="937" name="Google Shape;937;g38c77ee70df_0_365"/>
          <p:cNvSpPr txBox="1">
            <a:spLocks noGrp="1"/>
          </p:cNvSpPr>
          <p:nvPr>
            <p:ph type="title" idx="4294967295"/>
          </p:nvPr>
        </p:nvSpPr>
        <p:spPr>
          <a:xfrm>
            <a:off x="811900" y="592925"/>
            <a:ext cx="10415700" cy="754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700" b="0" i="0" u="none" strike="noStrike" kern="0" cap="none" spc="0" normalizeH="0" baseline="0" noProof="0" dirty="0" err="1">
                <a:ln>
                  <a:noFill/>
                </a:ln>
                <a:solidFill>
                  <a:srgbClr val="050505"/>
                </a:solidFill>
                <a:effectLst/>
                <a:uLnTx/>
                <a:uFillTx/>
                <a:latin typeface="Calibri"/>
                <a:ea typeface="Calibri"/>
                <a:cs typeface="Calibri"/>
                <a:sym typeface="Calibri"/>
              </a:rPr>
              <a:t>Ekoprojektowanie</a:t>
            </a:r>
            <a:endParaRPr kumimoji="0" lang="pl-PL" sz="37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
        <p:nvSpPr>
          <p:cNvPr id="938" name="Google Shape;938;g38c77ee70df_0_3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3a690705c04_0_14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2400"/>
              </a:spcBef>
              <a:spcAft>
                <a:spcPts val="600"/>
              </a:spcAft>
              <a:buSzPts val="1800"/>
              <a:buNone/>
            </a:pPr>
            <a:r>
              <a:rPr lang="pl-PL" sz="3800" dirty="0"/>
              <a:t>Co oznacza „wdrożenie </a:t>
            </a:r>
            <a:r>
              <a:rPr lang="pl-PL" sz="3800" dirty="0" err="1"/>
              <a:t>eco</a:t>
            </a:r>
            <a:r>
              <a:rPr lang="pl-PL" sz="3800" dirty="0"/>
              <a:t>-design” w praktyce </a:t>
            </a:r>
            <a:br>
              <a:rPr lang="pl-PL" sz="3800" dirty="0"/>
            </a:br>
            <a:r>
              <a:rPr lang="pl-PL" sz="3800" dirty="0"/>
              <a:t>(w kategorii </a:t>
            </a:r>
            <a:r>
              <a:rPr lang="pl-PL" sz="3800" dirty="0" err="1"/>
              <a:t>eco-innovation</a:t>
            </a:r>
            <a:r>
              <a:rPr lang="pl-PL" sz="3800" dirty="0"/>
              <a:t> </a:t>
            </a:r>
            <a:r>
              <a:rPr lang="pl-PL" sz="3800" dirty="0" err="1"/>
              <a:t>activities</a:t>
            </a:r>
            <a:r>
              <a:rPr lang="pl-PL" sz="3800" dirty="0"/>
              <a:t>)?</a:t>
            </a:r>
            <a:endParaRPr sz="3800" dirty="0"/>
          </a:p>
        </p:txBody>
      </p:sp>
      <p:sp>
        <p:nvSpPr>
          <p:cNvPr id="945" name="Google Shape;945;g3a690705c04_0_1440"/>
          <p:cNvSpPr txBox="1">
            <a:spLocks noGrp="1"/>
          </p:cNvSpPr>
          <p:nvPr>
            <p:ph type="body" idx="1"/>
          </p:nvPr>
        </p:nvSpPr>
        <p:spPr>
          <a:xfrm>
            <a:off x="877900" y="2360825"/>
            <a:ext cx="4641300" cy="4351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400"/>
              </a:spcBef>
              <a:spcAft>
                <a:spcPts val="0"/>
              </a:spcAft>
              <a:buSzPts val="275"/>
              <a:buNone/>
            </a:pPr>
            <a:r>
              <a:rPr lang="pl-PL" sz="1125" b="1"/>
              <a:t>1️⃣ Wprowadzenie procedur eco-design w firmie</a:t>
            </a:r>
            <a:endParaRPr sz="1125" b="1"/>
          </a:p>
          <a:p>
            <a:pPr marL="457200" lvl="0" indent="-296862" algn="l" rtl="0">
              <a:lnSpc>
                <a:spcPct val="95000"/>
              </a:lnSpc>
              <a:spcBef>
                <a:spcPts val="1200"/>
              </a:spcBef>
              <a:spcAft>
                <a:spcPts val="0"/>
              </a:spcAft>
              <a:buSzPts val="1075"/>
              <a:buFont typeface="Calibri"/>
              <a:buChar char="●"/>
            </a:pPr>
            <a:r>
              <a:rPr lang="pl-PL" sz="1075"/>
              <a:t>formalna polityka ekoprojektowania,</a:t>
            </a:r>
            <a:endParaRPr sz="1075"/>
          </a:p>
          <a:p>
            <a:pPr marL="457200" lvl="0" indent="-296862" algn="l" rtl="0">
              <a:lnSpc>
                <a:spcPct val="95000"/>
              </a:lnSpc>
              <a:spcBef>
                <a:spcPts val="0"/>
              </a:spcBef>
              <a:spcAft>
                <a:spcPts val="0"/>
              </a:spcAft>
              <a:buSzPts val="1075"/>
              <a:buFont typeface="Calibri"/>
              <a:buChar char="●"/>
            </a:pPr>
            <a:r>
              <a:rPr lang="pl-PL" sz="1075"/>
              <a:t>proces projektowania zgodny z ISO 14006,</a:t>
            </a:r>
            <a:endParaRPr sz="1075"/>
          </a:p>
          <a:p>
            <a:pPr marL="457200" lvl="0" indent="-296862" algn="l" rtl="0">
              <a:lnSpc>
                <a:spcPct val="95000"/>
              </a:lnSpc>
              <a:spcBef>
                <a:spcPts val="0"/>
              </a:spcBef>
              <a:spcAft>
                <a:spcPts val="0"/>
              </a:spcAft>
              <a:buSzPts val="1075"/>
              <a:buFont typeface="Calibri"/>
              <a:buChar char="●"/>
            </a:pPr>
            <a:r>
              <a:rPr lang="pl-PL" sz="1075"/>
              <a:t>eco-karty produktowe,</a:t>
            </a:r>
            <a:endParaRPr sz="1075"/>
          </a:p>
          <a:p>
            <a:pPr marL="457200" lvl="0" indent="-296862" algn="l" rtl="0">
              <a:lnSpc>
                <a:spcPct val="95000"/>
              </a:lnSpc>
              <a:spcBef>
                <a:spcPts val="0"/>
              </a:spcBef>
              <a:spcAft>
                <a:spcPts val="0"/>
              </a:spcAft>
              <a:buSzPts val="1075"/>
              <a:buFont typeface="Calibri"/>
              <a:buChar char="●"/>
            </a:pPr>
            <a:r>
              <a:rPr lang="pl-PL" sz="1075"/>
              <a:t>włączenie LCA do procesu projektowego.</a:t>
            </a:r>
            <a:endParaRPr sz="1075"/>
          </a:p>
          <a:p>
            <a:pPr marL="0" lvl="0" indent="0" algn="l" rtl="0">
              <a:lnSpc>
                <a:spcPct val="95000"/>
              </a:lnSpc>
              <a:spcBef>
                <a:spcPts val="1400"/>
              </a:spcBef>
              <a:spcAft>
                <a:spcPts val="0"/>
              </a:spcAft>
              <a:buSzPts val="275"/>
              <a:buNone/>
            </a:pPr>
            <a:r>
              <a:rPr lang="pl-PL" sz="1125" b="1"/>
              <a:t>2️⃣ Projektowanie produktów zgodnie z zasadami eco-design</a:t>
            </a:r>
            <a:r>
              <a:rPr lang="pl-PL" sz="1075"/>
              <a:t>:</a:t>
            </a:r>
            <a:endParaRPr sz="1075"/>
          </a:p>
          <a:p>
            <a:pPr marL="457200" lvl="0" indent="-296862" algn="l" rtl="0">
              <a:lnSpc>
                <a:spcPct val="95000"/>
              </a:lnSpc>
              <a:spcBef>
                <a:spcPts val="1200"/>
              </a:spcBef>
              <a:spcAft>
                <a:spcPts val="0"/>
              </a:spcAft>
              <a:buSzPts val="1075"/>
              <a:buFont typeface="Calibri"/>
              <a:buChar char="●"/>
            </a:pPr>
            <a:r>
              <a:rPr lang="pl-PL" sz="1075"/>
              <a:t>projektowanie do recyklingu (Design for Recycling),</a:t>
            </a:r>
            <a:endParaRPr sz="1075"/>
          </a:p>
          <a:p>
            <a:pPr marL="457200" lvl="0" indent="-296862" algn="l" rtl="0">
              <a:lnSpc>
                <a:spcPct val="95000"/>
              </a:lnSpc>
              <a:spcBef>
                <a:spcPts val="0"/>
              </a:spcBef>
              <a:spcAft>
                <a:spcPts val="0"/>
              </a:spcAft>
              <a:buSzPts val="1075"/>
              <a:buFont typeface="Calibri"/>
              <a:buChar char="●"/>
            </a:pPr>
            <a:r>
              <a:rPr lang="pl-PL" sz="1075"/>
              <a:t>projektowanie do rozłożenia (Design for Disassembly),</a:t>
            </a:r>
            <a:endParaRPr sz="1075"/>
          </a:p>
          <a:p>
            <a:pPr marL="457200" lvl="0" indent="-296862" algn="l" rtl="0">
              <a:lnSpc>
                <a:spcPct val="95000"/>
              </a:lnSpc>
              <a:spcBef>
                <a:spcPts val="0"/>
              </a:spcBef>
              <a:spcAft>
                <a:spcPts val="0"/>
              </a:spcAft>
              <a:buSzPts val="1075"/>
              <a:buFont typeface="Calibri"/>
              <a:buChar char="●"/>
            </a:pPr>
            <a:r>
              <a:rPr lang="pl-PL" sz="1075"/>
              <a:t>projektowanie do naprawy (Right-to-Repair),</a:t>
            </a:r>
            <a:endParaRPr sz="1075"/>
          </a:p>
          <a:p>
            <a:pPr marL="457200" lvl="0" indent="-296862" algn="l" rtl="0">
              <a:lnSpc>
                <a:spcPct val="95000"/>
              </a:lnSpc>
              <a:spcBef>
                <a:spcPts val="0"/>
              </a:spcBef>
              <a:spcAft>
                <a:spcPts val="0"/>
              </a:spcAft>
              <a:buSzPts val="1075"/>
              <a:buFont typeface="Calibri"/>
              <a:buChar char="●"/>
            </a:pPr>
            <a:r>
              <a:rPr lang="pl-PL" sz="1075"/>
              <a:t>projektowanie modułowe,</a:t>
            </a:r>
            <a:endParaRPr sz="1075"/>
          </a:p>
          <a:p>
            <a:pPr marL="457200" lvl="0" indent="-296862" algn="l" rtl="0">
              <a:lnSpc>
                <a:spcPct val="95000"/>
              </a:lnSpc>
              <a:spcBef>
                <a:spcPts val="0"/>
              </a:spcBef>
              <a:spcAft>
                <a:spcPts val="0"/>
              </a:spcAft>
              <a:buSzPts val="1075"/>
              <a:buFont typeface="Calibri"/>
              <a:buChar char="●"/>
            </a:pPr>
            <a:r>
              <a:rPr lang="pl-PL" sz="1075"/>
              <a:t>redukcja liczby materiałów i elementów,</a:t>
            </a:r>
            <a:endParaRPr sz="1075"/>
          </a:p>
          <a:p>
            <a:pPr marL="457200" lvl="0" indent="-296862" algn="l" rtl="0">
              <a:lnSpc>
                <a:spcPct val="95000"/>
              </a:lnSpc>
              <a:spcBef>
                <a:spcPts val="0"/>
              </a:spcBef>
              <a:spcAft>
                <a:spcPts val="0"/>
              </a:spcAft>
              <a:buSzPts val="1075"/>
              <a:buFont typeface="Calibri"/>
              <a:buChar char="●"/>
            </a:pPr>
            <a:r>
              <a:rPr lang="pl-PL" sz="1075"/>
              <a:t>zastępowanie materiałów pierwotnych recyklatami.</a:t>
            </a:r>
            <a:endParaRPr sz="1075"/>
          </a:p>
          <a:p>
            <a:pPr marL="0" lvl="0" indent="0" algn="l" rtl="0">
              <a:lnSpc>
                <a:spcPct val="95000"/>
              </a:lnSpc>
              <a:spcBef>
                <a:spcPts val="1400"/>
              </a:spcBef>
              <a:spcAft>
                <a:spcPts val="0"/>
              </a:spcAft>
              <a:buSzPts val="275"/>
              <a:buNone/>
            </a:pPr>
            <a:r>
              <a:rPr lang="pl-PL" sz="1125" b="1"/>
              <a:t>3️⃣ Zastosowanie narzędzi eco-design</a:t>
            </a:r>
            <a:endParaRPr sz="1125" b="1"/>
          </a:p>
          <a:p>
            <a:pPr marL="457200" lvl="0" indent="-296862" algn="l" rtl="0">
              <a:lnSpc>
                <a:spcPct val="95000"/>
              </a:lnSpc>
              <a:spcBef>
                <a:spcPts val="1200"/>
              </a:spcBef>
              <a:spcAft>
                <a:spcPts val="0"/>
              </a:spcAft>
              <a:buSzPts val="1075"/>
              <a:buFont typeface="Calibri"/>
              <a:buChar char="●"/>
            </a:pPr>
            <a:r>
              <a:rPr lang="pl-PL" sz="1075"/>
              <a:t>oceny cyklu życia (LCA),</a:t>
            </a:r>
            <a:endParaRPr sz="1075"/>
          </a:p>
          <a:p>
            <a:pPr marL="457200" lvl="0" indent="-296862" algn="l" rtl="0">
              <a:lnSpc>
                <a:spcPct val="95000"/>
              </a:lnSpc>
              <a:spcBef>
                <a:spcPts val="0"/>
              </a:spcBef>
              <a:spcAft>
                <a:spcPts val="0"/>
              </a:spcAft>
              <a:buSzPts val="1075"/>
              <a:buFont typeface="Calibri"/>
              <a:buChar char="●"/>
            </a:pPr>
            <a:r>
              <a:rPr lang="pl-PL" sz="1075"/>
              <a:t>EcoDesign Checklist,</a:t>
            </a:r>
            <a:endParaRPr sz="1075"/>
          </a:p>
          <a:p>
            <a:pPr marL="457200" lvl="0" indent="-296862" algn="l" rtl="0">
              <a:lnSpc>
                <a:spcPct val="95000"/>
              </a:lnSpc>
              <a:spcBef>
                <a:spcPts val="0"/>
              </a:spcBef>
              <a:spcAft>
                <a:spcPts val="0"/>
              </a:spcAft>
              <a:buSzPts val="1075"/>
              <a:buFont typeface="Calibri"/>
              <a:buChar char="●"/>
            </a:pPr>
            <a:r>
              <a:rPr lang="pl-PL" sz="1075"/>
              <a:t>Circular Design Toolkit,</a:t>
            </a:r>
            <a:endParaRPr sz="1075"/>
          </a:p>
          <a:p>
            <a:pPr marL="457200" lvl="0" indent="-296862" algn="l" rtl="0">
              <a:lnSpc>
                <a:spcPct val="95000"/>
              </a:lnSpc>
              <a:spcBef>
                <a:spcPts val="0"/>
              </a:spcBef>
              <a:spcAft>
                <a:spcPts val="0"/>
              </a:spcAft>
              <a:buSzPts val="1075"/>
              <a:buFont typeface="Calibri"/>
              <a:buChar char="●"/>
            </a:pPr>
            <a:r>
              <a:rPr lang="pl-PL" sz="1075"/>
              <a:t>EcoCanvas,</a:t>
            </a:r>
            <a:endParaRPr sz="1075"/>
          </a:p>
          <a:p>
            <a:pPr marL="457200" lvl="0" indent="-296862" algn="l" rtl="0">
              <a:lnSpc>
                <a:spcPct val="95000"/>
              </a:lnSpc>
              <a:spcBef>
                <a:spcPts val="0"/>
              </a:spcBef>
              <a:spcAft>
                <a:spcPts val="0"/>
              </a:spcAft>
              <a:buSzPts val="1075"/>
              <a:buFont typeface="Calibri"/>
              <a:buChar char="●"/>
            </a:pPr>
            <a:r>
              <a:rPr lang="pl-PL" sz="1075"/>
              <a:t>analiza przepływów materiałowych (MFA),</a:t>
            </a:r>
            <a:endParaRPr sz="1075"/>
          </a:p>
          <a:p>
            <a:pPr marL="457200" lvl="0" indent="-296862" algn="l" rtl="0">
              <a:lnSpc>
                <a:spcPct val="95000"/>
              </a:lnSpc>
              <a:spcBef>
                <a:spcPts val="0"/>
              </a:spcBef>
              <a:spcAft>
                <a:spcPts val="0"/>
              </a:spcAft>
              <a:buSzPts val="1075"/>
              <a:buFont typeface="Calibri"/>
              <a:buChar char="●"/>
            </a:pPr>
            <a:r>
              <a:rPr lang="pl-PL" sz="1075"/>
              <a:t>analiza śladu węglowego (Carbon Footprint) jako element projektowy.</a:t>
            </a:r>
            <a:endParaRPr sz="1500"/>
          </a:p>
        </p:txBody>
      </p:sp>
      <p:sp>
        <p:nvSpPr>
          <p:cNvPr id="946" name="Google Shape;946;g3a690705c04_0_14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64</a:t>
            </a:fld>
            <a:endParaRPr/>
          </a:p>
        </p:txBody>
      </p:sp>
      <p:sp>
        <p:nvSpPr>
          <p:cNvPr id="947" name="Google Shape;947;g3a690705c04_0_1440"/>
          <p:cNvSpPr txBox="1"/>
          <p:nvPr/>
        </p:nvSpPr>
        <p:spPr>
          <a:xfrm>
            <a:off x="5532090" y="2360825"/>
            <a:ext cx="3551700" cy="38160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4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4️⃣ Tworzenie prototypów ekologicznych</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produkty z niską emisją CO₂,</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produkty zero-waste,</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cyfrowe bliźniaki wspierające optymalizację środowiskową.</a:t>
            </a:r>
            <a:br>
              <a:rPr lang="pl-PL" sz="1075" b="0" i="0" u="none" strike="noStrike" cap="none">
                <a:solidFill>
                  <a:schemeClr val="dk1"/>
                </a:solidFill>
                <a:latin typeface="Calibri"/>
                <a:ea typeface="Calibri"/>
                <a:cs typeface="Calibri"/>
                <a:sym typeface="Calibri"/>
              </a:rPr>
            </a:br>
            <a:endParaRPr sz="1075" b="0" i="0" u="none" strike="noStrike" cap="none">
              <a:solidFill>
                <a:schemeClr val="dk1"/>
              </a:solidFill>
              <a:latin typeface="Calibri"/>
              <a:ea typeface="Calibri"/>
              <a:cs typeface="Calibri"/>
              <a:sym typeface="Calibri"/>
            </a:endParaRPr>
          </a:p>
          <a:p>
            <a:pPr marL="0" marR="0" lvl="0" indent="0" algn="l" rtl="0">
              <a:lnSpc>
                <a:spcPct val="95000"/>
              </a:lnSpc>
              <a:spcBef>
                <a:spcPts val="12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5️⃣ Wdrożenia zmian w produktach już istniejących</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zmiana składników,</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zmniejszenie masy,</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skrócenie procesu produkcji,</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wykorzystanie materiałów przetworzonych,</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zastąpienie komponentów toksycznych.</a:t>
            </a:r>
            <a:endParaRPr sz="1075" b="0" i="0" u="none" strike="noStrike" cap="none">
              <a:solidFill>
                <a:schemeClr val="dk1"/>
              </a:solidFill>
              <a:latin typeface="Calibri"/>
              <a:ea typeface="Calibri"/>
              <a:cs typeface="Calibri"/>
              <a:sym typeface="Calibri"/>
            </a:endParaRPr>
          </a:p>
          <a:p>
            <a:pPr marL="0" marR="0" lvl="0" indent="0" algn="l" rtl="0">
              <a:lnSpc>
                <a:spcPct val="95000"/>
              </a:lnSpc>
              <a:spcBef>
                <a:spcPts val="1400"/>
              </a:spcBef>
              <a:spcAft>
                <a:spcPts val="0"/>
              </a:spcAft>
              <a:buClr>
                <a:srgbClr val="000000"/>
              </a:buClr>
              <a:buSzPts val="1125"/>
              <a:buFont typeface="Arial"/>
              <a:buNone/>
            </a:pPr>
            <a:r>
              <a:rPr lang="pl-PL" sz="1125" b="1" i="0" u="none" strike="noStrike" cap="none">
                <a:solidFill>
                  <a:schemeClr val="dk1"/>
                </a:solidFill>
                <a:latin typeface="Calibri"/>
                <a:ea typeface="Calibri"/>
                <a:cs typeface="Calibri"/>
                <a:sym typeface="Calibri"/>
              </a:rPr>
              <a:t>6️⃣ Eco-design jako element strategii GOZ</a:t>
            </a:r>
            <a:endParaRPr sz="1125" b="1" i="0" u="none" strike="noStrike" cap="none">
              <a:solidFill>
                <a:schemeClr val="dk1"/>
              </a:solidFill>
              <a:latin typeface="Calibri"/>
              <a:ea typeface="Calibri"/>
              <a:cs typeface="Calibri"/>
              <a:sym typeface="Calibri"/>
            </a:endParaRPr>
          </a:p>
          <a:p>
            <a:pPr marL="457200" marR="0" lvl="0" indent="-296862" algn="l" rtl="0">
              <a:lnSpc>
                <a:spcPct val="95000"/>
              </a:lnSpc>
              <a:spcBef>
                <a:spcPts val="120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projektowanie produktów do ponownego użycia,</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systemy zwrotu i odnowy (remanufacturing),</a:t>
            </a:r>
            <a:endParaRPr sz="1075" b="0" i="0" u="none" strike="noStrike" cap="none">
              <a:solidFill>
                <a:schemeClr val="dk1"/>
              </a:solidFill>
              <a:latin typeface="Calibri"/>
              <a:ea typeface="Calibri"/>
              <a:cs typeface="Calibri"/>
              <a:sym typeface="Calibri"/>
            </a:endParaRPr>
          </a:p>
          <a:p>
            <a:pPr marL="457200" marR="0" lvl="0" indent="-296862" algn="l" rtl="0">
              <a:lnSpc>
                <a:spcPct val="95000"/>
              </a:lnSpc>
              <a:spcBef>
                <a:spcPts val="0"/>
              </a:spcBef>
              <a:spcAft>
                <a:spcPts val="0"/>
              </a:spcAft>
              <a:buClr>
                <a:schemeClr val="dk1"/>
              </a:buClr>
              <a:buSzPts val="1075"/>
              <a:buFont typeface="Calibri"/>
              <a:buChar char="●"/>
            </a:pPr>
            <a:r>
              <a:rPr lang="pl-PL" sz="1075" b="0" i="0" u="none" strike="noStrike" cap="none">
                <a:solidFill>
                  <a:schemeClr val="dk1"/>
                </a:solidFill>
                <a:latin typeface="Calibri"/>
                <a:ea typeface="Calibri"/>
                <a:cs typeface="Calibri"/>
                <a:sym typeface="Calibri"/>
              </a:rPr>
              <a:t>projektowanie usług jako substytutu produktów (servitization).</a:t>
            </a:r>
            <a:endParaRPr sz="1800" b="0" i="0" u="none" strike="noStrike" cap="none">
              <a:solidFill>
                <a:srgbClr val="000000"/>
              </a:solidFill>
              <a:latin typeface="Calibri"/>
              <a:ea typeface="Calibri"/>
              <a:cs typeface="Calibri"/>
              <a:sym typeface="Calibri"/>
            </a:endParaRPr>
          </a:p>
        </p:txBody>
      </p:sp>
      <p:sp>
        <p:nvSpPr>
          <p:cNvPr id="948" name="Google Shape;948;g3a690705c04_0_1440"/>
          <p:cNvSpPr txBox="1"/>
          <p:nvPr/>
        </p:nvSpPr>
        <p:spPr>
          <a:xfrm>
            <a:off x="9464750" y="3220075"/>
            <a:ext cx="2232600" cy="1377600"/>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000"/>
              <a:buFont typeface="Arial"/>
              <a:buNone/>
            </a:pPr>
            <a:r>
              <a:rPr lang="pl-PL" sz="1000" b="1" i="0" u="none" strike="noStrike" cap="none">
                <a:solidFill>
                  <a:schemeClr val="lt1"/>
                </a:solidFill>
                <a:latin typeface="Calibri"/>
                <a:ea typeface="Calibri"/>
                <a:cs typeface="Calibri"/>
                <a:sym typeface="Calibri"/>
              </a:rPr>
              <a:t>Eco-Innovation Observatory (EIO) – metodologia Eco-Innovation Index</a:t>
            </a:r>
            <a:endParaRPr sz="1000" b="1"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000"/>
              <a:buFont typeface="Arial"/>
              <a:buNone/>
            </a:pPr>
            <a:r>
              <a:rPr lang="pl-PL" sz="1000" b="0" i="0" u="none" strike="noStrike" cap="none">
                <a:solidFill>
                  <a:schemeClr val="lt1"/>
                </a:solidFill>
                <a:latin typeface="Calibri"/>
                <a:ea typeface="Calibri"/>
                <a:cs typeface="Calibri"/>
                <a:sym typeface="Calibri"/>
              </a:rPr>
              <a:t>W metodologii Eco-Innovation Index (oficjalnej dla UE) eco-design pojawia się formalnie jako </a:t>
            </a:r>
            <a:r>
              <a:rPr lang="pl-PL" sz="1000" b="1" i="0" u="none" strike="noStrike" cap="none">
                <a:solidFill>
                  <a:schemeClr val="lt1"/>
                </a:solidFill>
                <a:latin typeface="Calibri"/>
                <a:ea typeface="Calibri"/>
                <a:cs typeface="Calibri"/>
                <a:sym typeface="Calibri"/>
              </a:rPr>
              <a:t>„eco-innovation activity”</a:t>
            </a:r>
            <a:r>
              <a:rPr lang="pl-PL" sz="10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949" name="Google Shape;949;g3a690705c04_0_1440"/>
          <p:cNvSpPr txBox="1"/>
          <p:nvPr/>
        </p:nvSpPr>
        <p:spPr>
          <a:xfrm>
            <a:off x="940125" y="1839225"/>
            <a:ext cx="9155100" cy="3732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800"/>
              </a:spcBef>
              <a:spcAft>
                <a:spcPts val="400"/>
              </a:spcAft>
              <a:buClr>
                <a:srgbClr val="000000"/>
              </a:buClr>
              <a:buSzPts val="1225"/>
              <a:buFont typeface="Arial"/>
              <a:buNone/>
            </a:pPr>
            <a:r>
              <a:rPr lang="pl-PL" sz="1225" b="1" i="0" u="none" strike="noStrike" cap="none">
                <a:solidFill>
                  <a:schemeClr val="dk1"/>
                </a:solidFill>
                <a:latin typeface="Calibri"/>
                <a:ea typeface="Calibri"/>
                <a:cs typeface="Calibri"/>
                <a:sym typeface="Calibri"/>
              </a:rPr>
              <a:t>To są konkretne działania i praktyki, które można zmierzyć i udokumentować.</a:t>
            </a:r>
            <a:endParaRPr sz="1225" b="1" i="0" u="none" strike="noStrike" cap="non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3a690705c04_0_947"/>
          <p:cNvSpPr txBox="1"/>
          <p:nvPr/>
        </p:nvSpPr>
        <p:spPr>
          <a:xfrm>
            <a:off x="811899" y="2856973"/>
            <a:ext cx="9958500" cy="3807000"/>
          </a:xfrm>
          <a:prstGeom prst="rect">
            <a:avLst/>
          </a:prstGeom>
          <a:noFill/>
          <a:ln>
            <a:noFill/>
          </a:ln>
        </p:spPr>
        <p:txBody>
          <a:bodyPr spcFirstLastPara="1" wrap="square" lIns="121900" tIns="121900" rIns="121900" bIns="1219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pl-PL" sz="1200" b="0" i="0" u="none" strike="noStrike" cap="none">
                <a:solidFill>
                  <a:srgbClr val="050505"/>
                </a:solidFill>
                <a:highlight>
                  <a:srgbClr val="FFFFFF"/>
                </a:highlight>
                <a:latin typeface="Calibri"/>
                <a:ea typeface="Calibri"/>
                <a:cs typeface="Calibri"/>
                <a:sym typeface="Calibri"/>
              </a:rPr>
              <a:t>I. EKOPROJEKTOWANIE</a:t>
            </a:r>
            <a:endParaRPr sz="12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50000"/>
              </a:lnSpc>
              <a:spcBef>
                <a:spcPts val="1100"/>
              </a:spcBef>
              <a:spcAft>
                <a:spcPts val="0"/>
              </a:spcAft>
              <a:buClr>
                <a:srgbClr val="000000"/>
              </a:buClr>
              <a:buSzPts val="1400"/>
              <a:buFont typeface="Arial"/>
              <a:buNone/>
            </a:pPr>
            <a:r>
              <a:rPr lang="pl-PL" sz="1200" b="0" i="0" u="none" strike="noStrike" cap="none">
                <a:solidFill>
                  <a:srgbClr val="050505"/>
                </a:solidFill>
                <a:highlight>
                  <a:srgbClr val="FFFFFF"/>
                </a:highlight>
                <a:latin typeface="Calibri"/>
                <a:ea typeface="Calibri"/>
                <a:cs typeface="Calibri"/>
                <a:sym typeface="Calibri"/>
              </a:rPr>
              <a:t>1. Opracowanie efektywnych materiałowo i energetycznie technologii oraz wyrobów nowych, ulepszonych, przerobionych lub odnowionych, w tym z wykorzystaniem zasobów odnawialnych</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2. Opracowanie wyrobów z zastosowaniem surowców odzyskanych z odpadów, ścieków i odcieków składowiskowych</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3. Zwiększenie trwałości i wydłużenie okresu eksploatacji wyrobów</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4. Zapewnienie zamienników substancji niebezpiecznych, uciążliwych i wymagających skomplikowanego procesu przetwarzania/wytwarzania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5. Rozwój zamienników surowców korzystniejszych dla środowiska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6. Zapewnienie nowego zastosowania i/lub ponownego wykorzystania wyrobów, ich części oraz materiałów</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7. Uwzględnianie oceny oddziaływania wyrobu na środowisko w całym jego cyklu życia</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8. Projektowanie wyrobów, które będą zgodne z jedną z zasad 6R oraz modelami GOZ (np. RESOLVE)</a:t>
            </a:r>
            <a:br>
              <a:rPr lang="pl-PL" sz="1200" b="0" i="0" u="none" strike="noStrike" cap="none">
                <a:solidFill>
                  <a:srgbClr val="050505"/>
                </a:solidFill>
                <a:highlight>
                  <a:srgbClr val="FFFFFF"/>
                </a:highlight>
                <a:latin typeface="Calibri"/>
                <a:ea typeface="Calibri"/>
                <a:cs typeface="Calibri"/>
                <a:sym typeface="Calibri"/>
              </a:rPr>
            </a:br>
            <a:r>
              <a:rPr lang="pl-PL" sz="1200" b="0" i="0" u="none" strike="noStrike" cap="none">
                <a:solidFill>
                  <a:srgbClr val="050505"/>
                </a:solidFill>
                <a:highlight>
                  <a:srgbClr val="FFFFFF"/>
                </a:highlight>
                <a:latin typeface="Calibri"/>
                <a:ea typeface="Calibri"/>
                <a:cs typeface="Calibri"/>
                <a:sym typeface="Calibri"/>
              </a:rPr>
              <a:t>9. Opracowanie standardów jakości odzyskiwanych surowców, które mogą być kierowane do kolejnych procesów wytwórczych</a:t>
            </a:r>
            <a:endParaRPr sz="12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1100"/>
              </a:spcBef>
              <a:spcAft>
                <a:spcPts val="0"/>
              </a:spcAft>
              <a:buClr>
                <a:srgbClr val="000000"/>
              </a:buClr>
              <a:buSzPts val="1500"/>
              <a:buFont typeface="Arial"/>
              <a:buNone/>
            </a:pPr>
            <a:endParaRPr sz="1500" b="0" i="0" u="none" strike="noStrike" cap="none">
              <a:solidFill>
                <a:srgbClr val="050505"/>
              </a:solidFill>
              <a:latin typeface="Calibri"/>
              <a:ea typeface="Calibri"/>
              <a:cs typeface="Calibri"/>
              <a:sym typeface="Calibri"/>
            </a:endParaRPr>
          </a:p>
        </p:txBody>
      </p:sp>
      <p:sp>
        <p:nvSpPr>
          <p:cNvPr id="955" name="Google Shape;955;g3a690705c04_0_947"/>
          <p:cNvSpPr txBox="1">
            <a:spLocks noGrp="1"/>
          </p:cNvSpPr>
          <p:nvPr>
            <p:ph type="title" idx="4294967295"/>
          </p:nvPr>
        </p:nvSpPr>
        <p:spPr>
          <a:xfrm>
            <a:off x="811900" y="592925"/>
            <a:ext cx="10415700" cy="1539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Ekoprojektowanie</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w ramach Krajowych Inteligentnych Specjalizacji</a:t>
            </a:r>
          </a:p>
        </p:txBody>
      </p:sp>
      <p:sp>
        <p:nvSpPr>
          <p:cNvPr id="956" name="Google Shape;956;g3a690705c04_0_947"/>
          <p:cNvSpPr txBox="1"/>
          <p:nvPr/>
        </p:nvSpPr>
        <p:spPr>
          <a:xfrm>
            <a:off x="811892" y="2162037"/>
            <a:ext cx="9566400" cy="763500"/>
          </a:xfrm>
          <a:prstGeom prst="rect">
            <a:avLst/>
          </a:prstGeom>
          <a:noFill/>
          <a:ln>
            <a:noFill/>
          </a:ln>
        </p:spPr>
        <p:txBody>
          <a:bodyPr spcFirstLastPara="1" wrap="square" lIns="121900" tIns="121900" rIns="121900" bIns="121900" anchor="t" anchorCtr="0">
            <a:spAutoFit/>
          </a:bodyPr>
          <a:lstStyle/>
          <a:p>
            <a:pPr marL="0" marR="0" lvl="0" indent="0" algn="l" rtl="0">
              <a:lnSpc>
                <a:spcPct val="110000"/>
              </a:lnSpc>
              <a:spcBef>
                <a:spcPts val="2000"/>
              </a:spcBef>
              <a:spcAft>
                <a:spcPts val="1100"/>
              </a:spcAft>
              <a:buClr>
                <a:srgbClr val="000000"/>
              </a:buClr>
              <a:buSzPts val="1600"/>
              <a:buFont typeface="Arial"/>
              <a:buNone/>
            </a:pPr>
            <a:r>
              <a:rPr lang="pl-PL" sz="1600" b="1" i="0" u="none" strike="noStrike" cap="none">
                <a:solidFill>
                  <a:srgbClr val="C5521C"/>
                </a:solidFill>
                <a:highlight>
                  <a:srgbClr val="FFFFFF"/>
                </a:highlight>
                <a:latin typeface="Calibri"/>
                <a:ea typeface="Calibri"/>
                <a:cs typeface="Calibri"/>
                <a:sym typeface="Calibri"/>
              </a:rPr>
              <a:t>KIS 7. GOSPODARKA O OBIEGU ZAMKNIĘTYM </a:t>
            </a:r>
            <a:r>
              <a:rPr lang="pl-PL" sz="1600" b="0" i="0" u="none" strike="noStrike" cap="none">
                <a:solidFill>
                  <a:srgbClr val="050505"/>
                </a:solidFill>
                <a:highlight>
                  <a:srgbClr val="FFFFFF"/>
                </a:highlight>
                <a:latin typeface="Calibri"/>
                <a:ea typeface="Calibri"/>
                <a:cs typeface="Calibri"/>
                <a:sym typeface="Calibri"/>
              </a:rPr>
              <a:t>preferencyjne obszary wsparcia innowacyjnych prac badawczych, rozwojowych i wdrożeniowych (B+R+W), w tym:</a:t>
            </a:r>
            <a:endParaRPr sz="1600" b="0" i="0" u="none" strike="noStrike" cap="none">
              <a:solidFill>
                <a:srgbClr val="050505"/>
              </a:solidFill>
              <a:highlight>
                <a:srgbClr val="FFFFFF"/>
              </a:highlight>
              <a:latin typeface="Calibri"/>
              <a:ea typeface="Calibri"/>
              <a:cs typeface="Calibri"/>
              <a:sym typeface="Calibri"/>
            </a:endParaRPr>
          </a:p>
        </p:txBody>
      </p:sp>
      <p:sp>
        <p:nvSpPr>
          <p:cNvPr id="957" name="Google Shape;957;g3a690705c04_0_947"/>
          <p:cNvSpPr txBox="1"/>
          <p:nvPr/>
        </p:nvSpPr>
        <p:spPr>
          <a:xfrm>
            <a:off x="813203" y="6315825"/>
            <a:ext cx="11192100" cy="400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000" b="0" i="0" u="none" strike="noStrike" cap="none">
                <a:solidFill>
                  <a:srgbClr val="000000"/>
                </a:solidFill>
                <a:latin typeface="Calibri"/>
                <a:ea typeface="Calibri"/>
                <a:cs typeface="Calibri"/>
                <a:sym typeface="Calibri"/>
              </a:rPr>
              <a:t>https://krajoweinteligentnespecjalizacje.pl/gospodarka-o-obiegu-zamknietym-woda-surowce-kopalne-odpady/kis-7-gospodarka-o-obiegu-zamknietym-woda-surowce-kopalne-odpady/</a:t>
            </a: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368e3dab612_0_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Life </a:t>
            </a:r>
            <a:r>
              <a:rPr lang="pl-PL" dirty="0" err="1"/>
              <a:t>cycle</a:t>
            </a:r>
            <a:r>
              <a:rPr lang="pl-PL" dirty="0"/>
              <a:t> </a:t>
            </a:r>
            <a:r>
              <a:rPr lang="pl-PL" dirty="0" err="1"/>
              <a:t>thinking</a:t>
            </a:r>
            <a:endParaRPr dirty="0"/>
          </a:p>
        </p:txBody>
      </p:sp>
      <p:sp>
        <p:nvSpPr>
          <p:cNvPr id="964" name="Google Shape;964;g368e3dab612_0_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Myślenie cyklem życia</a:t>
            </a:r>
            <a:endParaRPr/>
          </a:p>
        </p:txBody>
      </p:sp>
      <p:sp>
        <p:nvSpPr>
          <p:cNvPr id="965" name="Google Shape;965;g368e3dab612_0_3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
        <p:nvSpPr>
          <p:cNvPr id="966" name="Google Shape;966;g368e3dab612_0_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3a690705c04_0_2008"/>
          <p:cNvSpPr txBox="1"/>
          <p:nvPr/>
        </p:nvSpPr>
        <p:spPr>
          <a:xfrm>
            <a:off x="811899" y="2460733"/>
            <a:ext cx="9958500" cy="42000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Myślenie w cyklu życia oznacza uwzględnianie istotnych aspektów środowiskowych związanych z produktem </a:t>
            </a:r>
            <a:r>
              <a:rPr lang="pl-PL" sz="1200" b="1" i="0" u="none" strike="noStrike" cap="none">
                <a:solidFill>
                  <a:srgbClr val="000000"/>
                </a:solidFill>
                <a:latin typeface="Calibri"/>
                <a:ea typeface="Calibri"/>
                <a:cs typeface="Calibri"/>
                <a:sym typeface="Calibri"/>
              </a:rPr>
              <a:t>na wszystkich etapach jego cyklu życia</a:t>
            </a:r>
            <a:r>
              <a:rPr lang="pl-PL" sz="1200" b="0" i="0" u="none" strike="noStrike" cap="none">
                <a:solidFill>
                  <a:srgbClr val="000000"/>
                </a:solidFill>
                <a:latin typeface="Calibri"/>
                <a:ea typeface="Calibri"/>
                <a:cs typeface="Calibri"/>
                <a:sym typeface="Calibri"/>
              </a:rPr>
              <a:t>. Obejmuje to rozważenie kolejnych i wzajemnie powiązanych faz, takich jak:</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 pozyskanie materiałów,</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projektowanie i rozwój,</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wytwarzanie,</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dostawa i instalacja,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użytkowanie (w tym ponowne użycie, konserwacja, naprawa, regeneracja, odnowienie i modernizacja),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przetwarzanie po zakończeniu użytkowania,</a:t>
            </a:r>
            <a:br>
              <a:rPr lang="pl-PL" sz="1200" b="0" i="0" u="none" strike="noStrike" cap="none">
                <a:solidFill>
                  <a:srgbClr val="000000"/>
                </a:solidFill>
                <a:latin typeface="Calibri"/>
                <a:ea typeface="Calibri"/>
                <a:cs typeface="Calibri"/>
                <a:sym typeface="Calibri"/>
              </a:rPr>
            </a:br>
            <a:r>
              <a:rPr lang="pl-PL" sz="1200" b="0" i="0" u="none" strike="noStrike" cap="none">
                <a:solidFill>
                  <a:srgbClr val="000000"/>
                </a:solidFill>
                <a:latin typeface="Calibri"/>
                <a:ea typeface="Calibri"/>
                <a:cs typeface="Calibri"/>
                <a:sym typeface="Calibri"/>
              </a:rPr>
              <a:t> — unieszkodliwianie.</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rgbClr val="000000"/>
                </a:solidFill>
                <a:latin typeface="Calibri"/>
                <a:ea typeface="Calibri"/>
                <a:cs typeface="Calibri"/>
                <a:sym typeface="Calibri"/>
              </a:rPr>
              <a:t>Kompromisy (Trade-offs)</a:t>
            </a:r>
            <a:endParaRPr sz="1200" b="1"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Ekoprojektowanie nieodłącznie wiąże się z kompromisami. W normie oznacza to konieczność </a:t>
            </a:r>
            <a:r>
              <a:rPr lang="pl-PL" sz="1200" b="1" i="0" u="none" strike="noStrike" cap="none">
                <a:solidFill>
                  <a:srgbClr val="000000"/>
                </a:solidFill>
                <a:latin typeface="Calibri"/>
                <a:ea typeface="Calibri"/>
                <a:cs typeface="Calibri"/>
                <a:sym typeface="Calibri"/>
              </a:rPr>
              <a:t>równoważenia zalet i wad</a:t>
            </a:r>
            <a:r>
              <a:rPr lang="pl-PL" sz="1200" b="0" i="0" u="none" strike="noStrike" cap="none">
                <a:solidFill>
                  <a:srgbClr val="000000"/>
                </a:solidFill>
                <a:latin typeface="Calibri"/>
                <a:ea typeface="Calibri"/>
                <a:cs typeface="Calibri"/>
                <a:sym typeface="Calibri"/>
              </a:rPr>
              <a:t> pomiędzy różnymi środowiskowymi wymaganiami dotyczącymi produktu i alternatywnymi rozwiązaniami projektowymi, tak aby podejmować świadome decyzje </a:t>
            </a:r>
            <a:r>
              <a:rPr lang="pl-PL" sz="1200" b="1" i="0" u="none" strike="noStrike" cap="none">
                <a:solidFill>
                  <a:srgbClr val="000000"/>
                </a:solidFill>
                <a:latin typeface="Calibri"/>
                <a:ea typeface="Calibri"/>
                <a:cs typeface="Calibri"/>
                <a:sym typeface="Calibri"/>
              </a:rPr>
              <a:t>na podstawie netto-korzyści dla zainteresowanych stron</a:t>
            </a:r>
            <a:r>
              <a:rPr lang="pl-PL" sz="1200" b="0" i="0" u="none" strike="noStrike" cap="none">
                <a:solidFill>
                  <a:srgbClr val="000000"/>
                </a:solidFill>
                <a:latin typeface="Calibri"/>
                <a:ea typeface="Calibri"/>
                <a:cs typeface="Calibri"/>
                <a:sym typeface="Calibri"/>
              </a:rPr>
              <a:t>.</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endParaRPr sz="1200" b="0" i="0" u="none" strike="noStrike" cap="none">
              <a:solidFill>
                <a:srgbClr val="050505"/>
              </a:solidFill>
              <a:highlight>
                <a:srgbClr val="FFFFFF"/>
              </a:highlight>
              <a:latin typeface="Calibri"/>
              <a:ea typeface="Calibri"/>
              <a:cs typeface="Calibri"/>
              <a:sym typeface="Calibri"/>
            </a:endParaRPr>
          </a:p>
        </p:txBody>
      </p:sp>
      <p:sp>
        <p:nvSpPr>
          <p:cNvPr id="972" name="Google Shape;972;g3a690705c04_0_2008"/>
          <p:cNvSpPr txBox="1">
            <a:spLocks noGrp="1"/>
          </p:cNvSpPr>
          <p:nvPr>
            <p:ph type="title" idx="4294967295"/>
          </p:nvPr>
        </p:nvSpPr>
        <p:spPr>
          <a:xfrm>
            <a:off x="811900" y="592925"/>
            <a:ext cx="10415700" cy="86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Life </a:t>
            </a: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Cycle</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a:t>
            </a:r>
            <a:r>
              <a:rPr kumimoji="0" lang="pl-PL" sz="4400" b="0" i="0" u="none" strike="noStrike" kern="0" cap="none" spc="0" normalizeH="0" baseline="0" noProof="0" dirty="0" err="1">
                <a:ln>
                  <a:noFill/>
                </a:ln>
                <a:solidFill>
                  <a:srgbClr val="050505"/>
                </a:solidFill>
                <a:effectLst/>
                <a:uLnTx/>
                <a:uFillTx/>
                <a:latin typeface="Calibri"/>
                <a:ea typeface="Calibri"/>
                <a:cs typeface="Calibri"/>
                <a:sym typeface="Calibri"/>
              </a:rPr>
              <a:t>Thinking</a:t>
            </a: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 </a:t>
            </a:r>
          </a:p>
        </p:txBody>
      </p:sp>
      <p:sp>
        <p:nvSpPr>
          <p:cNvPr id="973" name="Google Shape;973;g3a690705c04_0_2008"/>
          <p:cNvSpPr txBox="1"/>
          <p:nvPr/>
        </p:nvSpPr>
        <p:spPr>
          <a:xfrm>
            <a:off x="813192" y="1887722"/>
            <a:ext cx="9566400" cy="973800"/>
          </a:xfrm>
          <a:prstGeom prst="rect">
            <a:avLst/>
          </a:prstGeom>
          <a:noFill/>
          <a:ln>
            <a:noFill/>
          </a:ln>
        </p:spPr>
        <p:txBody>
          <a:bodyPr spcFirstLastPara="1" wrap="square" lIns="121900" tIns="121900" rIns="121900" bIns="12190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pl-PL" sz="1400" b="1" i="0" u="none" strike="noStrike" cap="none">
                <a:solidFill>
                  <a:srgbClr val="404040"/>
                </a:solidFill>
                <a:highlight>
                  <a:srgbClr val="FFFFFF"/>
                </a:highlight>
                <a:latin typeface="Calibri"/>
                <a:ea typeface="Calibri"/>
                <a:cs typeface="Calibri"/>
                <a:sym typeface="Calibri"/>
              </a:rPr>
              <a:t>Według normy ISO 14006:2020- </a:t>
            </a:r>
            <a:r>
              <a:rPr lang="pl-PL" sz="1400" b="0" i="0" u="none" strike="noStrike" cap="none">
                <a:solidFill>
                  <a:srgbClr val="404040"/>
                </a:solidFill>
                <a:highlight>
                  <a:srgbClr val="FFFFFF"/>
                </a:highlight>
                <a:latin typeface="Calibri"/>
                <a:ea typeface="Calibri"/>
                <a:cs typeface="Calibri"/>
                <a:sym typeface="Calibri"/>
              </a:rPr>
              <a:t>Environmental management systems — Guidelines for incorporating ecodesign</a:t>
            </a:r>
            <a:endParaRPr sz="1400" b="0" i="0" u="none" strike="noStrike" cap="none">
              <a:solidFill>
                <a:srgbClr val="404040"/>
              </a:solidFill>
              <a:highlight>
                <a:srgbClr val="FFFFFF"/>
              </a:highlight>
              <a:latin typeface="Calibri"/>
              <a:ea typeface="Calibri"/>
              <a:cs typeface="Calibri"/>
              <a:sym typeface="Calibri"/>
            </a:endParaRPr>
          </a:p>
          <a:p>
            <a:pPr marL="0" marR="0" lvl="0" indent="0" algn="l" rtl="0">
              <a:lnSpc>
                <a:spcPct val="110000"/>
              </a:lnSpc>
              <a:spcBef>
                <a:spcPts val="2000"/>
              </a:spcBef>
              <a:spcAft>
                <a:spcPts val="1100"/>
              </a:spcAft>
              <a:buClr>
                <a:srgbClr val="000000"/>
              </a:buClr>
              <a:buSzPts val="1600"/>
              <a:buFont typeface="Arial"/>
              <a:buNone/>
            </a:pPr>
            <a:endParaRPr sz="1100" b="1" i="0" u="none" strike="noStrike" cap="none">
              <a:solidFill>
                <a:srgbClr val="C5521C"/>
              </a:solidFill>
              <a:highlight>
                <a:srgbClr val="FFFFFF"/>
              </a:highlight>
              <a:latin typeface="Calibri"/>
              <a:ea typeface="Calibri"/>
              <a:cs typeface="Calibri"/>
              <a:sym typeface="Calibri"/>
            </a:endParaRPr>
          </a:p>
        </p:txBody>
      </p:sp>
      <p:sp>
        <p:nvSpPr>
          <p:cNvPr id="974" name="Google Shape;974;g3a690705c04_0_2008">
            <a:extLst>
              <a:ext uri="{C183D7F6-B498-43B3-948B-1728B52AA6E4}">
                <adec:decorative xmlns:adec="http://schemas.microsoft.com/office/drawing/2017/decorative" val="1"/>
              </a:ext>
            </a:extLst>
          </p:cNvPr>
          <p:cNvSpPr txBox="1"/>
          <p:nvPr/>
        </p:nvSpPr>
        <p:spPr>
          <a:xfrm>
            <a:off x="813203" y="6315825"/>
            <a:ext cx="11192100" cy="400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g38c77ee70df_0_371" descr="Schemat przedstawia cykl życia produktu od projektowania, przez produkcję, dystrybucję, użytkowanie, aż do końca cyklu życia z zaznaczeniem etapów recyklingu i ponownego wykorzystania materiałów. Kolorowe etykiety i ikony ilustrują kluczowe procesy, takie jak naprawa, przetwarzanie, zbiórka oraz ponowny montaż, podkreślając zrównoważone zarządzanie zasobami."/>
          <p:cNvPicPr preferRelativeResize="0"/>
          <p:nvPr/>
        </p:nvPicPr>
        <p:blipFill rotWithShape="1">
          <a:blip r:embed="rId3">
            <a:alphaModFix/>
          </a:blip>
          <a:srcRect/>
          <a:stretch/>
        </p:blipFill>
        <p:spPr>
          <a:xfrm>
            <a:off x="1454900" y="1401933"/>
            <a:ext cx="9231533" cy="5409801"/>
          </a:xfrm>
          <a:prstGeom prst="rect">
            <a:avLst/>
          </a:prstGeom>
          <a:noFill/>
          <a:ln>
            <a:noFill/>
          </a:ln>
        </p:spPr>
      </p:pic>
      <p:sp>
        <p:nvSpPr>
          <p:cNvPr id="980" name="Google Shape;980;g38c77ee70df_0_371"/>
          <p:cNvSpPr txBox="1">
            <a:spLocks noGrp="1"/>
          </p:cNvSpPr>
          <p:nvPr>
            <p:ph type="title" idx="4294967295"/>
          </p:nvPr>
        </p:nvSpPr>
        <p:spPr>
          <a:xfrm>
            <a:off x="2735267" y="516633"/>
            <a:ext cx="6850500" cy="769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pl-PL" sz="3400" b="0" i="0" u="none" strike="noStrike" kern="0" cap="none" spc="0" normalizeH="0" baseline="0" noProof="0" dirty="0">
                <a:ln>
                  <a:noFill/>
                </a:ln>
                <a:solidFill>
                  <a:srgbClr val="050505"/>
                </a:solidFill>
                <a:effectLst/>
                <a:uLnTx/>
                <a:uFillTx/>
                <a:latin typeface="Calibri"/>
                <a:ea typeface="Calibri"/>
                <a:cs typeface="Calibri"/>
                <a:sym typeface="Calibri"/>
              </a:rPr>
              <a:t>CYRKULARNY CYKL ŻYCIA PRODUKTU</a:t>
            </a:r>
          </a:p>
        </p:txBody>
      </p:sp>
      <p:sp>
        <p:nvSpPr>
          <p:cNvPr id="981" name="Google Shape;981;g38c77ee70df_0_3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38b2317d490_0_774"/>
          <p:cNvSpPr txBox="1">
            <a:spLocks noGrp="1"/>
          </p:cNvSpPr>
          <p:nvPr>
            <p:ph type="title"/>
          </p:nvPr>
        </p:nvSpPr>
        <p:spPr>
          <a:xfrm>
            <a:off x="838200" y="215356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Metody środowiskowej oceny </a:t>
            </a:r>
            <a:br>
              <a:rPr lang="pl-PL" sz="6000"/>
            </a:br>
            <a:r>
              <a:rPr lang="pl-PL" sz="6000"/>
              <a:t>w procesach ekoprojekowania </a:t>
            </a:r>
            <a:endParaRPr sz="6000"/>
          </a:p>
        </p:txBody>
      </p:sp>
      <p:grpSp>
        <p:nvGrpSpPr>
          <p:cNvPr id="988" name="Google Shape;988;g38b2317d490_0_774">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989" name="Google Shape;989;g38b2317d490_0_77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990" name="Google Shape;990;g38b2317d490_0_774"/>
            <p:cNvGrpSpPr/>
            <p:nvPr/>
          </p:nvGrpSpPr>
          <p:grpSpPr>
            <a:xfrm>
              <a:off x="6227813" y="299542"/>
              <a:ext cx="5675781" cy="1798500"/>
              <a:chOff x="1469644" y="187882"/>
              <a:chExt cx="5675781" cy="1798500"/>
            </a:xfrm>
          </p:grpSpPr>
          <p:sp>
            <p:nvSpPr>
              <p:cNvPr id="991" name="Google Shape;991;g38b2317d490_0_77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92" name="Google Shape;992;g38b2317d490_0_77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993" name="Google Shape;993;g38b2317d490_0_77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994" name="Google Shape;994;g38b2317d490_0_77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995" name="Google Shape;995;g38b2317d490_0_77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996" name="Google Shape;996;g38b2317d490_0_7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70f90ccf1acd7478_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 co na uczelni </a:t>
            </a:r>
            <a:r>
              <a:rPr lang="pl-PL" dirty="0" err="1"/>
              <a:t>ekoinnowacje</a:t>
            </a:r>
            <a:r>
              <a:rPr lang="pl-PL" dirty="0"/>
              <a:t>? </a:t>
            </a:r>
            <a:endParaRPr dirty="0"/>
          </a:p>
        </p:txBody>
      </p:sp>
      <p:sp>
        <p:nvSpPr>
          <p:cNvPr id="327" name="Google Shape;327;g70f90ccf1acd7478_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a:t>
            </a:fld>
            <a:endParaRPr/>
          </a:p>
        </p:txBody>
      </p:sp>
      <p:sp>
        <p:nvSpPr>
          <p:cNvPr id="328" name="Google Shape;328;g70f90ccf1acd7478_31">
            <a:extLst>
              <a:ext uri="{C183D7F6-B498-43B3-948B-1728B52AA6E4}">
                <adec:decorative xmlns:adec="http://schemas.microsoft.com/office/drawing/2017/decorative" val="1"/>
              </a:ext>
            </a:extLst>
          </p:cNvPr>
          <p:cNvSpPr txBox="1"/>
          <p:nvPr/>
        </p:nvSpPr>
        <p:spPr>
          <a:xfrm>
            <a:off x="10208300" y="1825625"/>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329" name="Google Shape;329;g70f90ccf1acd7478_31"/>
          <p:cNvSpPr txBox="1"/>
          <p:nvPr/>
        </p:nvSpPr>
        <p:spPr>
          <a:xfrm>
            <a:off x="858750" y="1638375"/>
            <a:ext cx="10747500" cy="4745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1. Uczelnie kształtują kompetencji przyszłości</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To, czego dziś nauczy studentów kadra akademicka, zadecyduje, czy jutro rynek będzie miał specjalistów zdolnych projektować produkty i usługi zgodne z GOZ, śladem węglowym, zasadami SDG, cyrkularnością i ekoprojektowaniem. Bez świadomej kadry — nie będzie świadomych absolwentów. i liderów zmian.</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2. Ekoprojektowanie jest już standardem w przemyśle, nie „trendową ciekawostką”</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W związku z rozszerzającą się legislajcą w obszarze zrównoważonego rozwoju i zielonej transformacji coraz więcej firm ale już musi lub będzie podlegąć wymogom zrównoważonego projektowania (m.inn ESPR, Taksonomia, Product Passport, LCA, EPD). Akademicy potrzebują wiedzy, aby ich programy kształcenia nie stały się przestarzałe wobec wymogów realnego rynku.</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3. Ekoinnowacje to język polityk publicznych UE</a:t>
            </a:r>
            <a:br>
              <a:rPr lang="pl-PL" sz="1400" b="1" i="0" u="none" strike="noStrike" cap="none">
                <a:solidFill>
                  <a:schemeClr val="accent2"/>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Unia Europejska buduje system finansowania badań, projektów i infrastruktury wokół ekoinnowacji i GOZ: Horyzont Europa, FENG, EIC Accelerator, FEPW, Interreg.</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Kadra naukowa, która nie rozumie tego języka, traci możliwość skutecznego aplikowania o środki badawcze.</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4. Zrównoważony projekt ≠ „zielony temat”, ale nowa metodyka dydaktyczna</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Ekoprojektowanie uczy: analizy cyklu życia (LCA),myślenia systemowego, wielokryterialnego podejmowania decyzji, pracy projektowej, interdyscyplinarności.</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To są kompetencje horyzontalne, potrzebne w każdej dyscyplinie.</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5. Ekoinnowacje otwierają uczelni drogę do współpracy z biznesem</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Świadoma kadra może tworzyć projekty badawczo-rozwojowe, konsorcja,laboratoria tematyczne, projekty edukacyjne, wdrożenia. To buduje wizerunek uczelni jako partnera innowacji, a nie instytucji teoretycznej.</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chemeClr val="dk1"/>
              </a:buClr>
              <a:buSzPts val="1100"/>
              <a:buFont typeface="Arial"/>
              <a:buNone/>
            </a:pPr>
            <a:r>
              <a:rPr lang="pl-PL" sz="1400" b="1" i="0" u="none" strike="noStrike" cap="none">
                <a:solidFill>
                  <a:schemeClr val="accent2"/>
                </a:solidFill>
                <a:latin typeface="Calibri"/>
                <a:ea typeface="Calibri"/>
                <a:cs typeface="Calibri"/>
                <a:sym typeface="Calibri"/>
              </a:rPr>
              <a:t>6. To szansa na ciekawe i wartościowe projekty.</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3a690705c04_0_462"/>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1200"/>
              </a:spcBef>
              <a:spcAft>
                <a:spcPts val="1200"/>
              </a:spcAft>
              <a:buClr>
                <a:schemeClr val="dk1"/>
              </a:buClr>
              <a:buSzPts val="1100"/>
              <a:buFont typeface="Arial"/>
              <a:buNone/>
            </a:pPr>
            <a:r>
              <a:rPr lang="pl-PL" sz="4200"/>
              <a:t>Narzędzia wspierające eco-design</a:t>
            </a:r>
            <a:endParaRPr sz="4200"/>
          </a:p>
        </p:txBody>
      </p:sp>
      <p:grpSp>
        <p:nvGrpSpPr>
          <p:cNvPr id="1003" name="Google Shape;1003;g3a690705c04_0_462">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004" name="Google Shape;1004;g3a690705c04_0_462"/>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005" name="Google Shape;1005;g3a690705c04_0_462"/>
            <p:cNvGrpSpPr/>
            <p:nvPr/>
          </p:nvGrpSpPr>
          <p:grpSpPr>
            <a:xfrm>
              <a:off x="6227813" y="299542"/>
              <a:ext cx="5675781" cy="1798500"/>
              <a:chOff x="1469644" y="187882"/>
              <a:chExt cx="5675781" cy="1798500"/>
            </a:xfrm>
          </p:grpSpPr>
          <p:sp>
            <p:nvSpPr>
              <p:cNvPr id="1006" name="Google Shape;1006;g3a690705c04_0_462"/>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07" name="Google Shape;1007;g3a690705c04_0_462"/>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08" name="Google Shape;1008;g3a690705c04_0_462"/>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009" name="Google Shape;1009;g3a690705c04_0_462"/>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010" name="Google Shape;1010;g3a690705c04_0_462"/>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011" name="Google Shape;1011;g3a690705c04_0_4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cxnSp>
        <p:nvCxnSpPr>
          <p:cNvPr id="1016" name="Google Shape;1016;g3a690705c04_0_475">
            <a:extLst>
              <a:ext uri="{C183D7F6-B498-43B3-948B-1728B52AA6E4}">
                <adec:decorative xmlns:adec="http://schemas.microsoft.com/office/drawing/2017/decorative" val="1"/>
              </a:ext>
            </a:extLst>
          </p:cNvPr>
          <p:cNvCxnSpPr/>
          <p:nvPr/>
        </p:nvCxnSpPr>
        <p:spPr>
          <a:xfrm>
            <a:off x="685789" y="6153251"/>
            <a:ext cx="7907100" cy="18900"/>
          </a:xfrm>
          <a:prstGeom prst="straightConnector1">
            <a:avLst/>
          </a:prstGeom>
          <a:noFill/>
          <a:ln w="28575" cap="flat" cmpd="sng">
            <a:solidFill>
              <a:srgbClr val="FFFFFF"/>
            </a:solidFill>
            <a:prstDash val="solid"/>
            <a:round/>
            <a:headEnd type="none" w="sm" len="sm"/>
            <a:tailEnd type="none" w="sm" len="sm"/>
          </a:ln>
        </p:spPr>
      </p:cxnSp>
      <p:sp>
        <p:nvSpPr>
          <p:cNvPr id="1017" name="Google Shape;1017;g3a690705c04_0_475"/>
          <p:cNvSpPr txBox="1"/>
          <p:nvPr/>
        </p:nvSpPr>
        <p:spPr>
          <a:xfrm>
            <a:off x="900008" y="1473242"/>
            <a:ext cx="9852600" cy="4680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3399"/>
              </a:buClr>
              <a:buSzPts val="1867"/>
              <a:buFont typeface="Open Sans"/>
              <a:buNone/>
            </a:pPr>
            <a:r>
              <a:rPr lang="pl-PL" sz="1867" b="1" i="0" u="none" strike="noStrike" cap="none">
                <a:solidFill>
                  <a:srgbClr val="003399"/>
                </a:solidFill>
                <a:latin typeface="Calibri"/>
                <a:ea typeface="Calibri"/>
                <a:cs typeface="Calibri"/>
                <a:sym typeface="Calibri"/>
              </a:rPr>
              <a:t>LCA (Life Cycle Assessment)</a:t>
            </a:r>
            <a:r>
              <a:rPr lang="pl-PL" sz="1867" b="0" i="0" u="none" strike="noStrike" cap="none">
                <a:solidFill>
                  <a:srgbClr val="003399"/>
                </a:solidFill>
                <a:latin typeface="Calibri"/>
                <a:ea typeface="Calibri"/>
                <a:cs typeface="Calibri"/>
                <a:sym typeface="Calibri"/>
              </a:rPr>
              <a:t>, </a:t>
            </a:r>
            <a:r>
              <a:rPr lang="pl-PL" sz="1867" b="0" i="0" u="none" strike="noStrike" cap="none">
                <a:solidFill>
                  <a:srgbClr val="000000"/>
                </a:solidFill>
                <a:latin typeface="Calibri"/>
                <a:ea typeface="Calibri"/>
                <a:cs typeface="Calibri"/>
                <a:sym typeface="Calibri"/>
              </a:rPr>
              <a:t>inaczej </a:t>
            </a:r>
            <a:r>
              <a:rPr lang="pl-PL" sz="1867" b="1" i="0" u="none" strike="noStrike" cap="none">
                <a:solidFill>
                  <a:srgbClr val="000000"/>
                </a:solidFill>
                <a:latin typeface="Calibri"/>
                <a:ea typeface="Calibri"/>
                <a:cs typeface="Calibri"/>
                <a:sym typeface="Calibri"/>
              </a:rPr>
              <a:t>analiza cyklu życia</a:t>
            </a:r>
            <a:r>
              <a:rPr lang="pl-PL" sz="1867" b="0" i="0" u="none" strike="noStrike" cap="none">
                <a:solidFill>
                  <a:srgbClr val="000000"/>
                </a:solidFill>
                <a:latin typeface="Calibri"/>
                <a:ea typeface="Calibri"/>
                <a:cs typeface="Calibri"/>
                <a:sym typeface="Calibri"/>
              </a:rPr>
              <a:t>, to metoda służąca do oceny </a:t>
            </a:r>
            <a:r>
              <a:rPr lang="pl-PL" sz="1867" b="1" i="0" u="none" strike="noStrike" cap="none">
                <a:solidFill>
                  <a:srgbClr val="000000"/>
                </a:solidFill>
                <a:latin typeface="Calibri"/>
                <a:ea typeface="Calibri"/>
                <a:cs typeface="Calibri"/>
                <a:sym typeface="Calibri"/>
              </a:rPr>
              <a:t>wpływu produktów, usług lub procesów </a:t>
            </a:r>
            <a:r>
              <a:rPr lang="pl-PL" sz="1867" b="0" i="0" u="none" strike="noStrike" cap="none">
                <a:solidFill>
                  <a:srgbClr val="000000"/>
                </a:solidFill>
                <a:latin typeface="Calibri"/>
                <a:ea typeface="Calibri"/>
                <a:cs typeface="Calibri"/>
                <a:sym typeface="Calibri"/>
              </a:rPr>
              <a:t>na środowisko naturalne na przestrzeni </a:t>
            </a:r>
            <a:r>
              <a:rPr lang="pl-PL" sz="1867" b="1" i="0" u="none" strike="noStrike" cap="none">
                <a:solidFill>
                  <a:srgbClr val="000000"/>
                </a:solidFill>
                <a:latin typeface="Calibri"/>
                <a:ea typeface="Calibri"/>
                <a:cs typeface="Calibri"/>
                <a:sym typeface="Calibri"/>
              </a:rPr>
              <a:t>całego ich cyklu życia </a:t>
            </a:r>
            <a:r>
              <a:rPr lang="pl-PL" sz="1867" b="0" i="0" u="none" strike="noStrike" cap="none">
                <a:solidFill>
                  <a:srgbClr val="000000"/>
                </a:solidFill>
                <a:latin typeface="Calibri"/>
                <a:ea typeface="Calibri"/>
                <a:cs typeface="Calibri"/>
                <a:sym typeface="Calibri"/>
              </a:rPr>
              <a:t>- od </a:t>
            </a:r>
            <a:r>
              <a:rPr lang="pl-PL" sz="1867" b="1" i="0" u="none" strike="noStrike" cap="none">
                <a:solidFill>
                  <a:srgbClr val="000000"/>
                </a:solidFill>
                <a:latin typeface="Calibri"/>
                <a:ea typeface="Calibri"/>
                <a:cs typeface="Calibri"/>
                <a:sym typeface="Calibri"/>
              </a:rPr>
              <a:t>pozyskania surowców</a:t>
            </a:r>
            <a:r>
              <a:rPr lang="pl-PL" sz="1867" b="0" i="0" u="none" strike="noStrike" cap="none">
                <a:solidFill>
                  <a:srgbClr val="000000"/>
                </a:solidFill>
                <a:latin typeface="Calibri"/>
                <a:ea typeface="Calibri"/>
                <a:cs typeface="Calibri"/>
                <a:sym typeface="Calibri"/>
              </a:rPr>
              <a:t>, przez </a:t>
            </a:r>
            <a:r>
              <a:rPr lang="pl-PL" sz="1867" b="1" i="0" u="none" strike="noStrike" cap="none">
                <a:solidFill>
                  <a:srgbClr val="000000"/>
                </a:solidFill>
                <a:latin typeface="Calibri"/>
                <a:ea typeface="Calibri"/>
                <a:cs typeface="Calibri"/>
                <a:sym typeface="Calibri"/>
              </a:rPr>
              <a:t>produkcję, użytkowanie</a:t>
            </a:r>
            <a:r>
              <a:rPr lang="pl-PL" sz="1867" b="0" i="0" u="none" strike="noStrike" cap="none">
                <a:solidFill>
                  <a:srgbClr val="000000"/>
                </a:solidFill>
                <a:latin typeface="Calibri"/>
                <a:ea typeface="Calibri"/>
                <a:cs typeface="Calibri"/>
                <a:sym typeface="Calibri"/>
              </a:rPr>
              <a:t>, aż po </a:t>
            </a:r>
            <a:r>
              <a:rPr lang="pl-PL" sz="1867" b="1" i="0" u="none" strike="noStrike" cap="none">
                <a:solidFill>
                  <a:srgbClr val="000000"/>
                </a:solidFill>
                <a:latin typeface="Calibri"/>
                <a:ea typeface="Calibri"/>
                <a:cs typeface="Calibri"/>
                <a:sym typeface="Calibri"/>
              </a:rPr>
              <a:t>utylizację</a:t>
            </a:r>
            <a:r>
              <a:rPr lang="pl-PL" sz="1867" b="0" i="0" u="none" strike="noStrike" cap="none">
                <a:solidFill>
                  <a:srgbClr val="000000"/>
                </a:solidFill>
                <a:latin typeface="Calibri"/>
                <a:ea typeface="Calibri"/>
                <a:cs typeface="Calibri"/>
                <a:sym typeface="Calibri"/>
              </a:rPr>
              <a:t>. </a:t>
            </a:r>
            <a:endParaRPr sz="1867" b="0"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67"/>
              <a:buFont typeface="Open Sans"/>
              <a:buNone/>
            </a:pPr>
            <a:r>
              <a:rPr lang="pl-PL" sz="1867" b="1" i="0" u="none" strike="noStrike" cap="none">
                <a:solidFill>
                  <a:srgbClr val="000000"/>
                </a:solidFill>
                <a:latin typeface="Calibri"/>
                <a:ea typeface="Calibri"/>
                <a:cs typeface="Calibri"/>
                <a:sym typeface="Calibri"/>
              </a:rPr>
              <a:t>Analiza cyklu życia </a:t>
            </a:r>
            <a:r>
              <a:rPr lang="pl-PL" sz="1867" b="0" i="0" u="none" strike="noStrike" cap="none">
                <a:solidFill>
                  <a:srgbClr val="000000"/>
                </a:solidFill>
                <a:latin typeface="Calibri"/>
                <a:ea typeface="Calibri"/>
                <a:cs typeface="Calibri"/>
                <a:sym typeface="Calibri"/>
              </a:rPr>
              <a:t>jest </a:t>
            </a:r>
            <a:r>
              <a:rPr lang="pl-PL" sz="1867" b="1" i="0" u="none" strike="noStrike" cap="none">
                <a:solidFill>
                  <a:srgbClr val="000000"/>
                </a:solidFill>
                <a:latin typeface="Calibri"/>
                <a:ea typeface="Calibri"/>
                <a:cs typeface="Calibri"/>
                <a:sym typeface="Calibri"/>
              </a:rPr>
              <a:t>oparta na wieloletnich badaniach naukowych </a:t>
            </a:r>
            <a:endParaRPr sz="1867" b="1"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67"/>
              <a:buFont typeface="Open Sans"/>
              <a:buNone/>
            </a:pPr>
            <a:r>
              <a:rPr lang="pl-PL" sz="1867" b="0" i="0" u="none" strike="noStrike" cap="none">
                <a:solidFill>
                  <a:srgbClr val="000000"/>
                </a:solidFill>
                <a:latin typeface="Calibri"/>
                <a:ea typeface="Calibri"/>
                <a:cs typeface="Calibri"/>
                <a:sym typeface="Calibri"/>
              </a:rPr>
              <a:t>i jest stosowana do oceny różnych </a:t>
            </a:r>
            <a:r>
              <a:rPr lang="pl-PL" sz="1867" b="1" i="0" u="none" strike="noStrike" cap="none">
                <a:solidFill>
                  <a:srgbClr val="000000"/>
                </a:solidFill>
                <a:latin typeface="Calibri"/>
                <a:ea typeface="Calibri"/>
                <a:cs typeface="Calibri"/>
                <a:sym typeface="Calibri"/>
              </a:rPr>
              <a:t>aspektów środowiskowych</a:t>
            </a:r>
            <a:r>
              <a:rPr lang="pl-PL" sz="1867" b="0" i="0" u="none" strike="noStrike" cap="none">
                <a:solidFill>
                  <a:srgbClr val="000000"/>
                </a:solidFill>
                <a:latin typeface="Calibri"/>
                <a:ea typeface="Calibri"/>
                <a:cs typeface="Calibri"/>
                <a:sym typeface="Calibri"/>
              </a:rPr>
              <a:t>, takich jak:</a:t>
            </a:r>
            <a:endParaRPr sz="1400"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emisje gazów cieplarnianych,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zużycie zasobów naturalnych,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zanieczyszczenia powietrza i wody, </a:t>
            </a:r>
            <a:endParaRPr sz="1867" b="0" i="0" u="none" strike="noStrike" cap="none">
              <a:solidFill>
                <a:srgbClr val="000000"/>
              </a:solidFill>
              <a:latin typeface="Calibri"/>
              <a:ea typeface="Calibri"/>
              <a:cs typeface="Calibri"/>
              <a:sym typeface="Calibri"/>
            </a:endParaRPr>
          </a:p>
          <a:p>
            <a:pPr marL="228596" marR="0" lvl="0" indent="-219704" algn="l" rtl="0">
              <a:lnSpc>
                <a:spcPct val="150000"/>
              </a:lnSpc>
              <a:spcBef>
                <a:spcPts val="1000"/>
              </a:spcBef>
              <a:spcAft>
                <a:spcPts val="0"/>
              </a:spcAft>
              <a:buClr>
                <a:srgbClr val="003399"/>
              </a:buClr>
              <a:buSzPts val="1867"/>
              <a:buFont typeface="Calibri"/>
              <a:buChar char="•"/>
            </a:pPr>
            <a:r>
              <a:rPr lang="pl-PL" sz="1867" b="0" i="0" u="none" strike="noStrike" cap="none">
                <a:solidFill>
                  <a:srgbClr val="000000"/>
                </a:solidFill>
                <a:latin typeface="Calibri"/>
                <a:ea typeface="Calibri"/>
                <a:cs typeface="Calibri"/>
                <a:sym typeface="Calibri"/>
              </a:rPr>
              <a:t>wpływ na bioróżnorodność i inne. </a:t>
            </a:r>
            <a:endParaRPr sz="1867" b="0"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67"/>
              <a:buFont typeface="Arial"/>
              <a:buNone/>
            </a:pPr>
            <a:endParaRPr sz="1867" b="1" i="0" u="none" strike="noStrike" cap="none">
              <a:solidFill>
                <a:srgbClr val="000000"/>
              </a:solidFill>
              <a:latin typeface="Calibri"/>
              <a:ea typeface="Calibri"/>
              <a:cs typeface="Calibri"/>
              <a:sym typeface="Calibri"/>
            </a:endParaRPr>
          </a:p>
        </p:txBody>
      </p:sp>
      <p:sp>
        <p:nvSpPr>
          <p:cNvPr id="1018" name="Google Shape;1018;g3a690705c04_0_475">
            <a:extLst>
              <a:ext uri="{C183D7F6-B498-43B3-948B-1728B52AA6E4}">
                <adec:decorative xmlns:adec="http://schemas.microsoft.com/office/drawing/2017/decorative" val="1"/>
              </a:ext>
            </a:extLst>
          </p:cNvPr>
          <p:cNvSpPr/>
          <p:nvPr/>
        </p:nvSpPr>
        <p:spPr>
          <a:xfrm>
            <a:off x="9597580" y="4965171"/>
            <a:ext cx="1426130" cy="1426130"/>
          </a:xfrm>
          <a:custGeom>
            <a:avLst/>
            <a:gdLst/>
            <a:ahLst/>
            <a:cxnLst/>
            <a:rect l="l" t="t" r="r" b="b"/>
            <a:pathLst>
              <a:path w="2136524" h="2136524" extrusionOk="0">
                <a:moveTo>
                  <a:pt x="0" y="0"/>
                </a:moveTo>
                <a:lnTo>
                  <a:pt x="2136524" y="0"/>
                </a:lnTo>
                <a:lnTo>
                  <a:pt x="2136524" y="2136524"/>
                </a:lnTo>
                <a:lnTo>
                  <a:pt x="0" y="2136524"/>
                </a:lnTo>
                <a:lnTo>
                  <a:pt x="0" y="0"/>
                </a:lnTo>
                <a:close/>
              </a:path>
            </a:pathLst>
          </a:custGeom>
          <a:blipFill rotWithShape="1">
            <a:blip r:embed="rId3">
              <a:alphaModFix/>
            </a:blip>
            <a:stretch>
              <a:fillRect/>
            </a:stretch>
          </a:blipFill>
          <a:ln>
            <a:noFill/>
          </a:ln>
        </p:spPr>
        <p:txBody>
          <a:bodyPr spcFirstLastPara="1" wrap="square" lIns="60925" tIns="30450" rIns="60925" bIns="3045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019" name="Google Shape;1019;g3a690705c04_0_475"/>
          <p:cNvSpPr txBox="1">
            <a:spLocks noGrp="1"/>
          </p:cNvSpPr>
          <p:nvPr>
            <p:ph type="title"/>
          </p:nvPr>
        </p:nvSpPr>
        <p:spPr>
          <a:xfrm>
            <a:off x="899994" y="663917"/>
            <a:ext cx="9852600" cy="5964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a:t>LCA – ANG. LIFE CYCLE ASSESSMENT</a:t>
            </a:r>
            <a:br>
              <a:rPr lang="pl-PL" sz="4200"/>
            </a:br>
            <a:br>
              <a:rPr lang="pl-PL" sz="4200"/>
            </a:br>
            <a:endParaRPr sz="4200"/>
          </a:p>
        </p:txBody>
      </p:sp>
      <p:sp>
        <p:nvSpPr>
          <p:cNvPr id="1020" name="Google Shape;1020;g3a690705c04_0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g3a690705c04_0_517"/>
          <p:cNvSpPr txBox="1">
            <a:spLocks noGrp="1"/>
          </p:cNvSpPr>
          <p:nvPr>
            <p:ph type="body" idx="4294967295"/>
          </p:nvPr>
        </p:nvSpPr>
        <p:spPr>
          <a:xfrm>
            <a:off x="435025" y="1066175"/>
            <a:ext cx="9988500" cy="458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67"/>
              </a:spcBef>
              <a:spcAft>
                <a:spcPts val="0"/>
              </a:spcAft>
              <a:buClr>
                <a:srgbClr val="0D0D0D"/>
              </a:buClr>
              <a:buSzPts val="1100"/>
              <a:buNone/>
            </a:pP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Projektowanie produktów: </a:t>
            </a:r>
            <a:r>
              <a:rPr lang="pl-PL" sz="2000">
                <a:solidFill>
                  <a:srgbClr val="0D0D0D"/>
                </a:solidFill>
                <a:highlight>
                  <a:srgbClr val="FFFFFF"/>
                </a:highlight>
              </a:rPr>
              <a:t>Ocena wpływu różnych materiałów, procesów i rozwiązań projektowych na środowisko.</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Rozwój nowych technologii:</a:t>
            </a:r>
            <a:r>
              <a:rPr lang="pl-PL" sz="2000" b="1">
                <a:solidFill>
                  <a:srgbClr val="0D0D0D"/>
                </a:solidFill>
                <a:highlight>
                  <a:srgbClr val="FFFFFF"/>
                </a:highlight>
              </a:rPr>
              <a:t> </a:t>
            </a:r>
            <a:r>
              <a:rPr lang="pl-PL" sz="2000">
                <a:solidFill>
                  <a:srgbClr val="0D0D0D"/>
                </a:solidFill>
                <a:highlight>
                  <a:srgbClr val="FFFFFF"/>
                </a:highlight>
              </a:rPr>
              <a:t>Analiza potencjalnych korzyści środowiskowych innowacyjnych technologii.</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Zarządzanie łańcuchem dostaw: </a:t>
            </a:r>
            <a:r>
              <a:rPr lang="pl-PL" sz="2000">
                <a:solidFill>
                  <a:srgbClr val="0D0D0D"/>
                </a:solidFill>
                <a:highlight>
                  <a:srgbClr val="FFFFFF"/>
                </a:highlight>
              </a:rPr>
              <a:t>Identyfikacja "gorących punktów" w łańcuchu dostaw i współpraca z dostawcami w celu zmniejszenia wpływu.</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Marketing i komunikacja:</a:t>
            </a:r>
            <a:r>
              <a:rPr lang="pl-PL" sz="2000" b="1">
                <a:solidFill>
                  <a:srgbClr val="0D0D0D"/>
                </a:solidFill>
                <a:highlight>
                  <a:srgbClr val="FFFFFF"/>
                </a:highlight>
              </a:rPr>
              <a:t> </a:t>
            </a:r>
            <a:r>
              <a:rPr lang="pl-PL" sz="2000">
                <a:solidFill>
                  <a:srgbClr val="0D0D0D"/>
                </a:solidFill>
                <a:highlight>
                  <a:srgbClr val="FFFFFF"/>
                </a:highlight>
              </a:rPr>
              <a:t>Dostarczanie wiarygodnych danych na temat zrównoważonego charakteru produktów i usług.</a:t>
            </a:r>
            <a:endParaRPr sz="2000">
              <a:solidFill>
                <a:srgbClr val="0D0D0D"/>
              </a:solidFill>
              <a:highlight>
                <a:srgbClr val="FFFFFF"/>
              </a:highlight>
            </a:endParaRPr>
          </a:p>
          <a:p>
            <a:pPr marL="694249" lvl="0" indent="-304793" algn="l" rtl="0">
              <a:lnSpc>
                <a:spcPct val="100000"/>
              </a:lnSpc>
              <a:spcBef>
                <a:spcPts val="1067"/>
              </a:spcBef>
              <a:spcAft>
                <a:spcPts val="0"/>
              </a:spcAft>
              <a:buClr>
                <a:srgbClr val="0D0D0D"/>
              </a:buClr>
              <a:buSzPts val="2000"/>
              <a:buFont typeface="Open Sans Light"/>
              <a:buChar char="•"/>
            </a:pPr>
            <a:r>
              <a:rPr lang="pl-PL" sz="2000" b="1">
                <a:solidFill>
                  <a:schemeClr val="accent1"/>
                </a:solidFill>
                <a:highlight>
                  <a:srgbClr val="FFFFFF"/>
                </a:highlight>
              </a:rPr>
              <a:t>Polityka i regulacje: </a:t>
            </a:r>
            <a:r>
              <a:rPr lang="pl-PL" sz="2000">
                <a:solidFill>
                  <a:srgbClr val="0D0D0D"/>
                </a:solidFill>
                <a:highlight>
                  <a:srgbClr val="FFFFFF"/>
                </a:highlight>
              </a:rPr>
              <a:t>Wspieranie decyzji politycznych i tworzenie przepisów opartych na obiektywnych danych środowiskowych.</a:t>
            </a:r>
            <a:endParaRPr sz="2000">
              <a:solidFill>
                <a:srgbClr val="0D0D0D"/>
              </a:solidFill>
              <a:highlight>
                <a:schemeClr val="lt1"/>
              </a:highlight>
            </a:endParaRPr>
          </a:p>
        </p:txBody>
      </p:sp>
      <p:sp>
        <p:nvSpPr>
          <p:cNvPr id="1027" name="Google Shape;1027;g3a690705c04_0_517">
            <a:extLst>
              <a:ext uri="{C183D7F6-B498-43B3-948B-1728B52AA6E4}">
                <adec:decorative xmlns:adec="http://schemas.microsoft.com/office/drawing/2017/decorative" val="1"/>
              </a:ext>
            </a:extLst>
          </p:cNvPr>
          <p:cNvSpPr/>
          <p:nvPr/>
        </p:nvSpPr>
        <p:spPr>
          <a:xfrm>
            <a:off x="10607100" y="6613400"/>
            <a:ext cx="1584900" cy="35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028" name="Google Shape;1028;g3a690705c04_0_517"/>
          <p:cNvSpPr txBox="1">
            <a:spLocks noGrp="1"/>
          </p:cNvSpPr>
          <p:nvPr>
            <p:ph type="title" idx="4294967295"/>
          </p:nvPr>
        </p:nvSpPr>
        <p:spPr>
          <a:xfrm>
            <a:off x="943345" y="511504"/>
            <a:ext cx="9852900" cy="438900"/>
          </a:xfrm>
          <a:prstGeom prst="rect">
            <a:avLst/>
          </a:prstGeom>
          <a:noFill/>
          <a:ln>
            <a:noFill/>
          </a:ln>
        </p:spPr>
        <p:txBody>
          <a:bodyPr spcFirstLastPara="1" wrap="square" lIns="0" tIns="0" rIns="0" bIns="0" anchor="t" anchorCtr="0">
            <a:noAutofit/>
          </a:bodyPr>
          <a:lstStyle/>
          <a:p>
            <a:pPr marL="0" marR="0" lvl="0" indent="0" algn="l" rtl="0">
              <a:lnSpc>
                <a:spcPct val="128894"/>
              </a:lnSpc>
              <a:spcBef>
                <a:spcPts val="0"/>
              </a:spcBef>
              <a:spcAft>
                <a:spcPts val="0"/>
              </a:spcAft>
              <a:buClr>
                <a:srgbClr val="000000"/>
              </a:buClr>
              <a:buSzPts val="2500"/>
              <a:buFont typeface="Arial"/>
              <a:buNone/>
            </a:pPr>
            <a:r>
              <a:rPr lang="pl-PL" sz="3704" dirty="0"/>
              <a:t>LCA – ZASTOSOWANIE</a:t>
            </a:r>
            <a:br>
              <a:rPr lang="pl-PL" sz="4033" dirty="0"/>
            </a:br>
            <a:endParaRPr sz="4033" dirty="0"/>
          </a:p>
        </p:txBody>
      </p:sp>
      <p:sp>
        <p:nvSpPr>
          <p:cNvPr id="1029" name="Google Shape;1029;g3a690705c04_0_5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cxnSp>
        <p:nvCxnSpPr>
          <p:cNvPr id="1034" name="Google Shape;1034;g3a690705c04_0_482">
            <a:extLst>
              <a:ext uri="{C183D7F6-B498-43B3-948B-1728B52AA6E4}">
                <adec:decorative xmlns:adec="http://schemas.microsoft.com/office/drawing/2017/decorative" val="1"/>
              </a:ext>
            </a:extLst>
          </p:cNvPr>
          <p:cNvCxnSpPr/>
          <p:nvPr/>
        </p:nvCxnSpPr>
        <p:spPr>
          <a:xfrm>
            <a:off x="0" y="6342756"/>
            <a:ext cx="1767900" cy="9600"/>
          </a:xfrm>
          <a:prstGeom prst="straightConnector1">
            <a:avLst/>
          </a:prstGeom>
          <a:noFill/>
          <a:ln w="28575" cap="flat" cmpd="sng">
            <a:solidFill>
              <a:srgbClr val="FFFFFF"/>
            </a:solidFill>
            <a:prstDash val="solid"/>
            <a:round/>
            <a:headEnd type="none" w="sm" len="sm"/>
            <a:tailEnd type="none" w="sm" len="sm"/>
          </a:ln>
        </p:spPr>
      </p:cxnSp>
      <p:sp>
        <p:nvSpPr>
          <p:cNvPr id="1035" name="Google Shape;1035;g3a690705c04_0_482">
            <a:extLst>
              <a:ext uri="{C183D7F6-B498-43B3-948B-1728B52AA6E4}">
                <adec:decorative xmlns:adec="http://schemas.microsoft.com/office/drawing/2017/decorative" val="1"/>
              </a:ext>
            </a:extLst>
          </p:cNvPr>
          <p:cNvSpPr/>
          <p:nvPr/>
        </p:nvSpPr>
        <p:spPr>
          <a:xfrm>
            <a:off x="2886617" y="2997484"/>
            <a:ext cx="792300" cy="492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36" name="Google Shape;1036;g3a690705c04_0_482">
            <a:extLst>
              <a:ext uri="{C183D7F6-B498-43B3-948B-1728B52AA6E4}">
                <adec:decorative xmlns:adec="http://schemas.microsoft.com/office/drawing/2017/decorative" val="1"/>
              </a:ext>
            </a:extLst>
          </p:cNvPr>
          <p:cNvSpPr/>
          <p:nvPr/>
        </p:nvSpPr>
        <p:spPr>
          <a:xfrm>
            <a:off x="1535848" y="2609533"/>
            <a:ext cx="792300" cy="792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37" name="Google Shape;1037;g3a690705c04_0_482"/>
          <p:cNvSpPr txBox="1"/>
          <p:nvPr/>
        </p:nvSpPr>
        <p:spPr>
          <a:xfrm>
            <a:off x="1640848" y="2824432"/>
            <a:ext cx="582300" cy="428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1</a:t>
            </a:r>
            <a:endParaRPr sz="1300" b="1" i="0" u="none" strike="noStrike" cap="none">
              <a:solidFill>
                <a:schemeClr val="accent1"/>
              </a:solidFill>
              <a:latin typeface="Open Sans"/>
              <a:ea typeface="Open Sans"/>
              <a:cs typeface="Open Sans"/>
              <a:sym typeface="Open Sans"/>
            </a:endParaRPr>
          </a:p>
        </p:txBody>
      </p:sp>
      <p:sp>
        <p:nvSpPr>
          <p:cNvPr id="1038" name="Google Shape;1038;g3a690705c04_0_482"/>
          <p:cNvSpPr txBox="1"/>
          <p:nvPr/>
        </p:nvSpPr>
        <p:spPr>
          <a:xfrm>
            <a:off x="792651" y="3547900"/>
            <a:ext cx="2278800" cy="5952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Definiowanie celu </a:t>
            </a:r>
            <a:br>
              <a:rPr lang="pl-PL" sz="1300" b="1" i="0" u="none" strike="noStrike" cap="none">
                <a:solidFill>
                  <a:schemeClr val="accent1"/>
                </a:solidFill>
                <a:latin typeface="Open Sans"/>
                <a:ea typeface="Open Sans"/>
                <a:cs typeface="Open Sans"/>
                <a:sym typeface="Open Sans"/>
              </a:rPr>
            </a:br>
            <a:r>
              <a:rPr lang="pl-PL" sz="1300" b="1" i="0" u="none" strike="noStrike" cap="none">
                <a:solidFill>
                  <a:schemeClr val="accent1"/>
                </a:solidFill>
                <a:latin typeface="Open Sans"/>
                <a:ea typeface="Open Sans"/>
                <a:cs typeface="Open Sans"/>
                <a:sym typeface="Open Sans"/>
              </a:rPr>
              <a:t>i zakresu badań</a:t>
            </a:r>
            <a:endParaRPr sz="1300" b="1" i="0" u="none" strike="noStrike" cap="none">
              <a:solidFill>
                <a:schemeClr val="accent1"/>
              </a:solidFill>
              <a:latin typeface="Open Sans"/>
              <a:ea typeface="Open Sans"/>
              <a:cs typeface="Open Sans"/>
              <a:sym typeface="Open Sans"/>
            </a:endParaRPr>
          </a:p>
        </p:txBody>
      </p:sp>
      <p:sp>
        <p:nvSpPr>
          <p:cNvPr id="1039" name="Google Shape;1039;g3a690705c04_0_482">
            <a:extLst>
              <a:ext uri="{C183D7F6-B498-43B3-948B-1728B52AA6E4}">
                <adec:decorative xmlns:adec="http://schemas.microsoft.com/office/drawing/2017/decorative" val="1"/>
              </a:ext>
            </a:extLst>
          </p:cNvPr>
          <p:cNvSpPr/>
          <p:nvPr/>
        </p:nvSpPr>
        <p:spPr>
          <a:xfrm>
            <a:off x="4342432" y="2609533"/>
            <a:ext cx="792300" cy="792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0" name="Google Shape;1040;g3a690705c04_0_482"/>
          <p:cNvSpPr txBox="1"/>
          <p:nvPr/>
        </p:nvSpPr>
        <p:spPr>
          <a:xfrm>
            <a:off x="3599235" y="3547900"/>
            <a:ext cx="2278800" cy="5952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Inwentaryzacja cyklu życia (LCI)</a:t>
            </a:r>
            <a:endParaRPr sz="1300" b="1" i="0" u="none" strike="noStrike" cap="none">
              <a:solidFill>
                <a:schemeClr val="accent1"/>
              </a:solidFill>
              <a:latin typeface="Open Sans"/>
              <a:ea typeface="Open Sans"/>
              <a:cs typeface="Open Sans"/>
              <a:sym typeface="Open Sans"/>
            </a:endParaRPr>
          </a:p>
        </p:txBody>
      </p:sp>
      <p:sp>
        <p:nvSpPr>
          <p:cNvPr id="1041" name="Google Shape;1041;g3a690705c04_0_482"/>
          <p:cNvSpPr txBox="1"/>
          <p:nvPr/>
        </p:nvSpPr>
        <p:spPr>
          <a:xfrm>
            <a:off x="4447432" y="2824432"/>
            <a:ext cx="582300" cy="428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chemeClr val="accent1"/>
                </a:solidFill>
                <a:latin typeface="Open Sans"/>
                <a:ea typeface="Open Sans"/>
                <a:cs typeface="Open Sans"/>
                <a:sym typeface="Open Sans"/>
              </a:rPr>
              <a:t>2</a:t>
            </a:r>
            <a:endParaRPr sz="1300" b="1" i="0" u="none" strike="noStrike" cap="none">
              <a:solidFill>
                <a:schemeClr val="accent1"/>
              </a:solidFill>
              <a:latin typeface="Open Sans"/>
              <a:ea typeface="Open Sans"/>
              <a:cs typeface="Open Sans"/>
              <a:sym typeface="Open Sans"/>
            </a:endParaRPr>
          </a:p>
        </p:txBody>
      </p:sp>
      <p:grpSp>
        <p:nvGrpSpPr>
          <p:cNvPr id="1042" name="Google Shape;1042;g3a690705c04_0_482">
            <a:extLst>
              <a:ext uri="{C183D7F6-B498-43B3-948B-1728B52AA6E4}">
                <adec:decorative xmlns:adec="http://schemas.microsoft.com/office/drawing/2017/decorative" val="1"/>
              </a:ext>
            </a:extLst>
          </p:cNvPr>
          <p:cNvGrpSpPr/>
          <p:nvPr/>
        </p:nvGrpSpPr>
        <p:grpSpPr>
          <a:xfrm>
            <a:off x="6375059" y="2609469"/>
            <a:ext cx="2278743" cy="1533528"/>
            <a:chOff x="4781413" y="1957150"/>
            <a:chExt cx="1709100" cy="1150175"/>
          </a:xfrm>
        </p:grpSpPr>
        <p:sp>
          <p:nvSpPr>
            <p:cNvPr id="1043" name="Google Shape;1043;g3a690705c04_0_482"/>
            <p:cNvSpPr/>
            <p:nvPr/>
          </p:nvSpPr>
          <p:spPr>
            <a:xfrm>
              <a:off x="5338808"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4" name="Google Shape;1044;g3a690705c04_0_482"/>
            <p:cNvSpPr txBox="1"/>
            <p:nvPr/>
          </p:nvSpPr>
          <p:spPr>
            <a:xfrm>
              <a:off x="4781413" y="2660925"/>
              <a:ext cx="17091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Ocena wpływu cyklu życia (LCIA)</a:t>
              </a:r>
              <a:endParaRPr sz="1300" b="1" i="0" u="none" strike="noStrike" cap="none">
                <a:solidFill>
                  <a:srgbClr val="858585"/>
                </a:solidFill>
                <a:latin typeface="Open Sans"/>
                <a:ea typeface="Open Sans"/>
                <a:cs typeface="Open Sans"/>
                <a:sym typeface="Open Sans"/>
              </a:endParaRPr>
            </a:p>
          </p:txBody>
        </p:sp>
        <p:sp>
          <p:nvSpPr>
            <p:cNvPr id="1045" name="Google Shape;1045;g3a690705c04_0_482"/>
            <p:cNvSpPr txBox="1"/>
            <p:nvPr/>
          </p:nvSpPr>
          <p:spPr>
            <a:xfrm>
              <a:off x="5417558" y="2118324"/>
              <a:ext cx="436800" cy="321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3</a:t>
              </a:r>
              <a:endParaRPr sz="1300" b="1" i="0" u="none" strike="noStrike" cap="none">
                <a:solidFill>
                  <a:srgbClr val="858585"/>
                </a:solidFill>
                <a:latin typeface="Open Sans"/>
                <a:ea typeface="Open Sans"/>
                <a:cs typeface="Open Sans"/>
                <a:sym typeface="Open Sans"/>
              </a:endParaRPr>
            </a:p>
          </p:txBody>
        </p:sp>
      </p:grpSp>
      <p:grpSp>
        <p:nvGrpSpPr>
          <p:cNvPr id="1046" name="Google Shape;1046;g3a690705c04_0_482">
            <a:extLst>
              <a:ext uri="{C183D7F6-B498-43B3-948B-1728B52AA6E4}">
                <adec:decorative xmlns:adec="http://schemas.microsoft.com/office/drawing/2017/decorative" val="1"/>
              </a:ext>
            </a:extLst>
          </p:cNvPr>
          <p:cNvGrpSpPr/>
          <p:nvPr/>
        </p:nvGrpSpPr>
        <p:grpSpPr>
          <a:xfrm>
            <a:off x="9150955" y="2609469"/>
            <a:ext cx="2278743" cy="1533528"/>
            <a:chOff x="6863388" y="1957150"/>
            <a:chExt cx="1709100" cy="1150175"/>
          </a:xfrm>
        </p:grpSpPr>
        <p:sp>
          <p:nvSpPr>
            <p:cNvPr id="1047" name="Google Shape;1047;g3a690705c04_0_482"/>
            <p:cNvSpPr/>
            <p:nvPr/>
          </p:nvSpPr>
          <p:spPr>
            <a:xfrm>
              <a:off x="7420786" y="1957150"/>
              <a:ext cx="594300" cy="594300"/>
            </a:xfrm>
            <a:prstGeom prst="ellipse">
              <a:avLst/>
            </a:prstGeom>
            <a:no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48" name="Google Shape;1048;g3a690705c04_0_482"/>
            <p:cNvSpPr txBox="1"/>
            <p:nvPr/>
          </p:nvSpPr>
          <p:spPr>
            <a:xfrm>
              <a:off x="6863388" y="2660925"/>
              <a:ext cx="1709100" cy="446400"/>
            </a:xfrm>
            <a:prstGeom prst="rect">
              <a:avLst/>
            </a:prstGeom>
            <a:noFill/>
            <a:ln>
              <a:noFill/>
            </a:ln>
          </p:spPr>
          <p:txBody>
            <a:bodyPr spcFirstLastPara="1" wrap="square" lIns="121900" tIns="121900" rIns="121900" bIns="121900" anchor="b" anchorCtr="0">
              <a:noAutofit/>
            </a:bodyPr>
            <a:lstStyle/>
            <a:p>
              <a:pPr marL="0" marR="0" lvl="0" indent="0" algn="ctr" rtl="0">
                <a:lnSpc>
                  <a:spcPct val="115000"/>
                </a:lnSpc>
                <a:spcBef>
                  <a:spcPts val="0"/>
                </a:spcBef>
                <a:spcAft>
                  <a:spcPts val="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Interpretacja wyników</a:t>
              </a:r>
              <a:endParaRPr sz="1300" b="1" i="0" u="none" strike="noStrike" cap="none">
                <a:solidFill>
                  <a:srgbClr val="858585"/>
                </a:solidFill>
                <a:latin typeface="Open Sans"/>
                <a:ea typeface="Open Sans"/>
                <a:cs typeface="Open Sans"/>
                <a:sym typeface="Open Sans"/>
              </a:endParaRPr>
            </a:p>
          </p:txBody>
        </p:sp>
        <p:sp>
          <p:nvSpPr>
            <p:cNvPr id="1049" name="Google Shape;1049;g3a690705c04_0_482"/>
            <p:cNvSpPr txBox="1"/>
            <p:nvPr/>
          </p:nvSpPr>
          <p:spPr>
            <a:xfrm>
              <a:off x="7499536" y="2118324"/>
              <a:ext cx="436800" cy="321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300"/>
                <a:buFont typeface="Arial"/>
                <a:buNone/>
              </a:pPr>
              <a:r>
                <a:rPr lang="pl-PL" sz="1300" b="1" i="0" u="none" strike="noStrike" cap="none">
                  <a:solidFill>
                    <a:srgbClr val="858585"/>
                  </a:solidFill>
                  <a:latin typeface="Open Sans"/>
                  <a:ea typeface="Open Sans"/>
                  <a:cs typeface="Open Sans"/>
                  <a:sym typeface="Open Sans"/>
                </a:rPr>
                <a:t>4</a:t>
              </a:r>
              <a:endParaRPr sz="1300" b="1" i="0" u="none" strike="noStrike" cap="none">
                <a:solidFill>
                  <a:srgbClr val="858585"/>
                </a:solidFill>
                <a:latin typeface="Open Sans"/>
                <a:ea typeface="Open Sans"/>
                <a:cs typeface="Open Sans"/>
                <a:sym typeface="Open Sans"/>
              </a:endParaRPr>
            </a:p>
          </p:txBody>
        </p:sp>
      </p:grpSp>
      <p:sp>
        <p:nvSpPr>
          <p:cNvPr id="1050" name="Google Shape;1050;g3a690705c04_0_482">
            <a:extLst>
              <a:ext uri="{C183D7F6-B498-43B3-948B-1728B52AA6E4}">
                <adec:decorative xmlns:adec="http://schemas.microsoft.com/office/drawing/2017/decorative" val="1"/>
              </a:ext>
            </a:extLst>
          </p:cNvPr>
          <p:cNvSpPr/>
          <p:nvPr/>
        </p:nvSpPr>
        <p:spPr>
          <a:xfrm>
            <a:off x="5782900" y="2997484"/>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51" name="Google Shape;1051;g3a690705c04_0_482">
            <a:extLst>
              <a:ext uri="{C183D7F6-B498-43B3-948B-1728B52AA6E4}">
                <adec:decorative xmlns:adec="http://schemas.microsoft.com/office/drawing/2017/decorative" val="1"/>
              </a:ext>
            </a:extLst>
          </p:cNvPr>
          <p:cNvSpPr/>
          <p:nvPr/>
        </p:nvSpPr>
        <p:spPr>
          <a:xfrm>
            <a:off x="8558867" y="2997484"/>
            <a:ext cx="792300" cy="49200"/>
          </a:xfrm>
          <a:prstGeom prst="roundRect">
            <a:avLst>
              <a:gd name="adj" fmla="val 50000"/>
            </a:avLst>
          </a:prstGeom>
          <a:solidFill>
            <a:srgbClr val="85858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Open Sans"/>
              <a:ea typeface="Open Sans"/>
              <a:cs typeface="Open Sans"/>
              <a:sym typeface="Open Sans"/>
            </a:endParaRPr>
          </a:p>
        </p:txBody>
      </p:sp>
      <p:sp>
        <p:nvSpPr>
          <p:cNvPr id="1052" name="Google Shape;1052;g3a690705c04_0_482"/>
          <p:cNvSpPr txBox="1">
            <a:spLocks noGrp="1"/>
          </p:cNvSpPr>
          <p:nvPr>
            <p:ph type="title"/>
          </p:nvPr>
        </p:nvSpPr>
        <p:spPr>
          <a:xfrm>
            <a:off x="958550" y="607071"/>
            <a:ext cx="13136700" cy="13065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Clr>
                <a:schemeClr val="dk2"/>
              </a:buClr>
              <a:buSzPts val="2500"/>
              <a:buFont typeface="Open Sans"/>
              <a:buNone/>
            </a:pPr>
            <a:r>
              <a:rPr lang="pl-PL" sz="4200" dirty="0"/>
              <a:t>FAZY LCA</a:t>
            </a:r>
            <a:endParaRPr sz="4200" dirty="0"/>
          </a:p>
        </p:txBody>
      </p:sp>
      <p:sp>
        <p:nvSpPr>
          <p:cNvPr id="1053" name="Google Shape;1053;g3a690705c04_0_482"/>
          <p:cNvSpPr txBox="1">
            <a:spLocks noGrp="1"/>
          </p:cNvSpPr>
          <p:nvPr>
            <p:ph type="sldNum" idx="12"/>
          </p:nvPr>
        </p:nvSpPr>
        <p:spPr>
          <a:xfrm>
            <a:off x="13053073" y="8491024"/>
            <a:ext cx="1641900" cy="217500"/>
          </a:xfrm>
          <a:prstGeom prst="rect">
            <a:avLst/>
          </a:prstGeom>
          <a:noFill/>
          <a:ln>
            <a:noFill/>
          </a:ln>
        </p:spPr>
        <p:txBody>
          <a:bodyPr spcFirstLastPara="1" wrap="square" lIns="0" tIns="96000" rIns="0" bIns="960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73</a:t>
            </a:fld>
            <a:endParaRPr/>
          </a:p>
        </p:txBody>
      </p:sp>
      <p:sp>
        <p:nvSpPr>
          <p:cNvPr id="1054" name="Google Shape;1054;g3a690705c04_0_482"/>
          <p:cNvSpPr txBox="1"/>
          <p:nvPr/>
        </p:nvSpPr>
        <p:spPr>
          <a:xfrm>
            <a:off x="958550" y="4314725"/>
            <a:ext cx="22353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Na tym etapie ustala się, co dokładnie będzie przedmiotem analizy LCA, jakie informacje są potrzebne i dla kogo będą przeznaczone wyniki.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Granice systemu</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Jednostka funkcjonalna</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Cel…</a:t>
            </a:r>
            <a:endParaRPr sz="1200" b="0" i="0" u="none" strike="noStrike" cap="none">
              <a:solidFill>
                <a:srgbClr val="000000"/>
              </a:solidFill>
              <a:latin typeface="Calibri"/>
              <a:ea typeface="Calibri"/>
              <a:cs typeface="Calibri"/>
              <a:sym typeface="Calibri"/>
            </a:endParaRPr>
          </a:p>
        </p:txBody>
      </p:sp>
      <p:sp>
        <p:nvSpPr>
          <p:cNvPr id="1055" name="Google Shape;1055;g3a690705c04_0_482"/>
          <p:cNvSpPr txBox="1"/>
          <p:nvPr/>
        </p:nvSpPr>
        <p:spPr>
          <a:xfrm>
            <a:off x="3678925" y="4326285"/>
            <a:ext cx="23919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Jest to etap zbierania danych o wszystkich strumieniach wejściowych (np. surowce, energia) i wyjściowych (np. emisje, odpady) w cyklu życia produktu.</a:t>
            </a:r>
            <a:br>
              <a:rPr lang="pl-PL" sz="1200" b="0" i="0" u="none" strike="noStrike" cap="none">
                <a:solidFill>
                  <a:srgbClr val="000000"/>
                </a:solidFill>
                <a:latin typeface="Calibri"/>
                <a:ea typeface="Calibri"/>
                <a:cs typeface="Calibri"/>
                <a:sym typeface="Calibri"/>
              </a:rPr>
            </a:b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Zbieranie danych - pracochłonne zazwyczaj.</a:t>
            </a:r>
            <a:endParaRPr sz="1200" b="0" i="0" u="none" strike="noStrike" cap="none">
              <a:solidFill>
                <a:srgbClr val="000000"/>
              </a:solidFill>
              <a:latin typeface="Calibri"/>
              <a:ea typeface="Calibri"/>
              <a:cs typeface="Calibri"/>
              <a:sym typeface="Calibri"/>
            </a:endParaRPr>
          </a:p>
        </p:txBody>
      </p:sp>
      <p:sp>
        <p:nvSpPr>
          <p:cNvPr id="1056" name="Google Shape;1056;g3a690705c04_0_482"/>
          <p:cNvSpPr txBox="1"/>
          <p:nvPr/>
        </p:nvSpPr>
        <p:spPr>
          <a:xfrm>
            <a:off x="6640673" y="4272669"/>
            <a:ext cx="23919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Etap analizy potencjalnego wpływ zebranych danych na środowisko </a:t>
            </a:r>
            <a:r>
              <a:rPr lang="pl-PL" sz="1200" b="1" i="0" u="none" strike="noStrike" cap="none">
                <a:solidFill>
                  <a:srgbClr val="000000"/>
                </a:solidFill>
                <a:latin typeface="Calibri"/>
                <a:ea typeface="Calibri"/>
                <a:cs typeface="Calibri"/>
                <a:sym typeface="Calibri"/>
              </a:rPr>
              <a:t>według kategorii wpływu</a:t>
            </a:r>
            <a:r>
              <a:rPr lang="pl-PL" sz="1200" b="0" i="0" u="none" strike="noStrike" cap="none">
                <a:solidFill>
                  <a:srgbClr val="000000"/>
                </a:solidFill>
                <a:latin typeface="Calibri"/>
                <a:ea typeface="Calibri"/>
                <a:cs typeface="Calibri"/>
                <a:sym typeface="Calibri"/>
              </a:rPr>
              <a:t>, np.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zmiany klimatu,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zanieczyszczenie wody,</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zakwaszenie gleby,</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wyczerpywanie się zasobów, </a:t>
            </a:r>
            <a:endParaRPr sz="1200" b="0" i="0" u="none" strike="noStrike" cap="none">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utratę bioróżnorodności.</a:t>
            </a:r>
            <a:endParaRPr sz="1200" b="0" i="0" u="none" strike="noStrike" cap="none">
              <a:solidFill>
                <a:srgbClr val="000000"/>
              </a:solidFill>
              <a:latin typeface="Calibri"/>
              <a:ea typeface="Calibri"/>
              <a:cs typeface="Calibri"/>
              <a:sym typeface="Calibri"/>
            </a:endParaRPr>
          </a:p>
        </p:txBody>
      </p:sp>
      <p:sp>
        <p:nvSpPr>
          <p:cNvPr id="1057" name="Google Shape;1057;g3a690705c04_0_482"/>
          <p:cNvSpPr txBox="1"/>
          <p:nvPr/>
        </p:nvSpPr>
        <p:spPr>
          <a:xfrm>
            <a:off x="9311754" y="4284044"/>
            <a:ext cx="2391900" cy="164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Etap analizy wyników LCA i wyciągnięcia wniosków (znaczące kwestie), które mogą pomóc w podejmowaniu decyzji dotyczących projektowania produktów, procesów czy usług w bardziej zrównoważony sposób.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3a7e0c8d99a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74</a:t>
            </a:fld>
            <a:endParaRPr/>
          </a:p>
        </p:txBody>
      </p:sp>
      <p:pic>
        <p:nvPicPr>
          <p:cNvPr id="1064" name="Google Shape;1064;g3a7e0c8d99a_0_0" descr="Tabela przedstawiająca informacje oceny środowiskowej dla różnych etapów cyklu życia produktu, takich jak surowce, produkcja, użytkowanie i koniec życia. Kolumny oznaczone kodami (np. A2, B1, C3) zawierają oceny modułów (MA, MNA) oraz wskazują korzyści i obciążenia poza granicami systemu, z podziałem na procesy takie jak transport, konserwacja, utylizacja."/>
          <p:cNvPicPr preferRelativeResize="0"/>
          <p:nvPr/>
        </p:nvPicPr>
        <p:blipFill rotWithShape="1">
          <a:blip r:embed="rId3">
            <a:alphaModFix/>
          </a:blip>
          <a:srcRect t="4269"/>
          <a:stretch/>
        </p:blipFill>
        <p:spPr>
          <a:xfrm>
            <a:off x="2287550" y="2152699"/>
            <a:ext cx="7715250" cy="2671725"/>
          </a:xfrm>
          <a:prstGeom prst="rect">
            <a:avLst/>
          </a:prstGeom>
          <a:noFill/>
          <a:ln>
            <a:noFill/>
          </a:ln>
        </p:spPr>
      </p:pic>
      <p:sp>
        <p:nvSpPr>
          <p:cNvPr id="1065" name="Google Shape;1065;g3a7e0c8d99a_0_0"/>
          <p:cNvSpPr txBox="1">
            <a:spLocks noGrp="1"/>
          </p:cNvSpPr>
          <p:nvPr>
            <p:ph type="title" idx="4294967295"/>
          </p:nvPr>
        </p:nvSpPr>
        <p:spPr>
          <a:xfrm>
            <a:off x="4659900" y="5044375"/>
            <a:ext cx="10644600" cy="431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rPr>
              <a:t>Fragment EPD </a:t>
            </a:r>
            <a:r>
              <a:rPr kumimoji="0" lang="pl-PL" sz="1600" b="0" i="0" u="none" strike="noStrike" kern="0" cap="none" spc="0" normalizeH="0" baseline="0" noProof="0" dirty="0" err="1">
                <a:ln>
                  <a:noFill/>
                </a:ln>
                <a:solidFill>
                  <a:srgbClr val="000000"/>
                </a:solidFill>
                <a:effectLst/>
                <a:uLnTx/>
                <a:uFillTx/>
                <a:latin typeface="Calibri"/>
                <a:ea typeface="Calibri"/>
                <a:cs typeface="Calibri"/>
                <a:sym typeface="Calibri"/>
              </a:rPr>
              <a:t>Rockwool</a:t>
            </a:r>
            <a:endParaRPr kumimoji="0" lang="pl-P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3a690705c04_0_524">
            <a:extLst>
              <a:ext uri="{C183D7F6-B498-43B3-948B-1728B52AA6E4}">
                <adec:decorative xmlns:adec="http://schemas.microsoft.com/office/drawing/2017/decorative" val="1"/>
              </a:ext>
            </a:extLst>
          </p:cNvPr>
          <p:cNvSpPr txBox="1">
            <a:spLocks noGrp="1"/>
          </p:cNvSpPr>
          <p:nvPr>
            <p:ph type="body" idx="4294967295"/>
          </p:nvPr>
        </p:nvSpPr>
        <p:spPr>
          <a:xfrm>
            <a:off x="435033" y="730904"/>
            <a:ext cx="10587300" cy="458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67"/>
              </a:spcBef>
              <a:spcAft>
                <a:spcPts val="0"/>
              </a:spcAft>
              <a:buSzPts val="1225"/>
              <a:buNone/>
            </a:pPr>
            <a:endParaRPr sz="1600" dirty="0">
              <a:solidFill>
                <a:srgbClr val="0D0D0D"/>
              </a:solidFill>
              <a:highlight>
                <a:schemeClr val="lt1"/>
              </a:highlight>
              <a:latin typeface="Open Sans Light"/>
              <a:ea typeface="Open Sans Light"/>
              <a:cs typeface="Open Sans Light"/>
              <a:sym typeface="Open Sans Light"/>
            </a:endParaRPr>
          </a:p>
        </p:txBody>
      </p:sp>
      <p:sp>
        <p:nvSpPr>
          <p:cNvPr id="1072" name="Google Shape;1072;g3a690705c04_0_524">
            <a:extLst>
              <a:ext uri="{C183D7F6-B498-43B3-948B-1728B52AA6E4}">
                <adec:decorative xmlns:adec="http://schemas.microsoft.com/office/drawing/2017/decorative" val="1"/>
              </a:ext>
            </a:extLst>
          </p:cNvPr>
          <p:cNvSpPr/>
          <p:nvPr/>
        </p:nvSpPr>
        <p:spPr>
          <a:xfrm>
            <a:off x="10349400" y="6281800"/>
            <a:ext cx="1584900" cy="35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p:txBody>
      </p:sp>
      <p:sp>
        <p:nvSpPr>
          <p:cNvPr id="1073" name="Google Shape;1073;g3a690705c04_0_524">
            <a:extLst>
              <a:ext uri="{C183D7F6-B498-43B3-948B-1728B52AA6E4}">
                <adec:decorative xmlns:adec="http://schemas.microsoft.com/office/drawing/2017/decorative" val="0"/>
              </a:ext>
            </a:extLst>
          </p:cNvPr>
          <p:cNvSpPr txBox="1">
            <a:spLocks noGrp="1"/>
          </p:cNvSpPr>
          <p:nvPr>
            <p:ph type="title" idx="4294967295"/>
          </p:nvPr>
        </p:nvSpPr>
        <p:spPr>
          <a:xfrm>
            <a:off x="900008" y="702839"/>
            <a:ext cx="9852900" cy="4389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dirty="0"/>
              <a:t>PRZYKŁADY NARZĘDZI LCA:</a:t>
            </a:r>
            <a:endParaRPr sz="4200" dirty="0"/>
          </a:p>
        </p:txBody>
      </p:sp>
      <p:sp>
        <p:nvSpPr>
          <p:cNvPr id="1074" name="Google Shape;1074;g3a690705c04_0_524"/>
          <p:cNvSpPr txBox="1">
            <a:spLocks noGrp="1"/>
          </p:cNvSpPr>
          <p:nvPr>
            <p:ph type="sldNum" idx="12"/>
          </p:nvPr>
        </p:nvSpPr>
        <p:spPr>
          <a:xfrm>
            <a:off x="9638200" y="6388783"/>
            <a:ext cx="1422300" cy="2433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75</a:t>
            </a:fld>
            <a:endParaRPr/>
          </a:p>
        </p:txBody>
      </p:sp>
      <p:sp>
        <p:nvSpPr>
          <p:cNvPr id="1075" name="Google Shape;1075;g3a690705c04_0_524">
            <a:extLst>
              <a:ext uri="{C183D7F6-B498-43B3-948B-1728B52AA6E4}">
                <adec:decorative xmlns:adec="http://schemas.microsoft.com/office/drawing/2017/decorative" val="1"/>
              </a:ext>
            </a:extLst>
          </p:cNvPr>
          <p:cNvSpPr/>
          <p:nvPr/>
        </p:nvSpPr>
        <p:spPr>
          <a:xfrm>
            <a:off x="10273200" y="6281800"/>
            <a:ext cx="1584900" cy="35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g3a690705c04_0_524" descr="Logo firmy SimaPro przedstawione zielonymi literami z dwoma liśćmi nad literą &quot;i&quot;. Projekt symbolizuje zrównoważony rozwój i ekologiczne podejście marki."/>
          <p:cNvPicPr preferRelativeResize="0"/>
          <p:nvPr/>
        </p:nvPicPr>
        <p:blipFill rotWithShape="1">
          <a:blip r:embed="rId3">
            <a:alphaModFix/>
          </a:blip>
          <a:srcRect/>
          <a:stretch/>
        </p:blipFill>
        <p:spPr>
          <a:xfrm>
            <a:off x="777250" y="1441615"/>
            <a:ext cx="3086100" cy="1476375"/>
          </a:xfrm>
          <a:prstGeom prst="rect">
            <a:avLst/>
          </a:prstGeom>
          <a:noFill/>
          <a:ln>
            <a:noFill/>
          </a:ln>
        </p:spPr>
      </p:pic>
      <p:pic>
        <p:nvPicPr>
          <p:cNvPr id="1077" name="Google Shape;1077;g3a690705c04_0_524" descr="Logo firmy Umberto z hasłem &quot;know the flow&quot; w zielonym kolorze na białym tle. Prosty i czytelny znak graficzny reprezentujący markę specjalizującą się w analizie przepływów."/>
          <p:cNvPicPr preferRelativeResize="0"/>
          <p:nvPr/>
        </p:nvPicPr>
        <p:blipFill rotWithShape="1">
          <a:blip r:embed="rId4">
            <a:alphaModFix/>
          </a:blip>
          <a:srcRect/>
          <a:stretch/>
        </p:blipFill>
        <p:spPr>
          <a:xfrm>
            <a:off x="4700350" y="1441627"/>
            <a:ext cx="2962275" cy="1543050"/>
          </a:xfrm>
          <a:prstGeom prst="rect">
            <a:avLst/>
          </a:prstGeom>
          <a:noFill/>
          <a:ln>
            <a:noFill/>
          </a:ln>
        </p:spPr>
      </p:pic>
      <p:pic>
        <p:nvPicPr>
          <p:cNvPr id="1078" name="Google Shape;1078;g3a690705c04_0_524" descr="Logo firmy thinkstep GaBi składa się z okrągłego symbolu złożonego z poziomych pasów w kolorach żółtym, jasnoniebieskim i niebieskim oraz napisu „thinkstep GaBi” obok symbolu. "/>
          <p:cNvPicPr preferRelativeResize="0"/>
          <p:nvPr/>
        </p:nvPicPr>
        <p:blipFill rotWithShape="1">
          <a:blip r:embed="rId5">
            <a:alphaModFix/>
          </a:blip>
          <a:srcRect/>
          <a:stretch/>
        </p:blipFill>
        <p:spPr>
          <a:xfrm>
            <a:off x="8086250" y="1713077"/>
            <a:ext cx="2857500" cy="933450"/>
          </a:xfrm>
          <a:prstGeom prst="rect">
            <a:avLst/>
          </a:prstGeom>
          <a:noFill/>
          <a:ln>
            <a:noFill/>
          </a:ln>
        </p:spPr>
      </p:pic>
      <p:pic>
        <p:nvPicPr>
          <p:cNvPr id="1079" name="Google Shape;1079;g3a690705c04_0_524" descr="Logo OpenLca Nexus przedstawione w fioletowo-niebieskiej kolorystyce z półokrągłymi liniami tworzącymi okrąg wokół tekstu. Grafika symbolizuje platformę lub narzędzie związane z analizą cyklu życia (LCA) i integracją danych."/>
          <p:cNvPicPr preferRelativeResize="0"/>
          <p:nvPr/>
        </p:nvPicPr>
        <p:blipFill rotWithShape="1">
          <a:blip r:embed="rId6">
            <a:alphaModFix/>
          </a:blip>
          <a:srcRect/>
          <a:stretch/>
        </p:blipFill>
        <p:spPr>
          <a:xfrm>
            <a:off x="1031800" y="3157600"/>
            <a:ext cx="2556800" cy="1389200"/>
          </a:xfrm>
          <a:prstGeom prst="rect">
            <a:avLst/>
          </a:prstGeom>
          <a:noFill/>
          <a:ln>
            <a:noFill/>
          </a:ln>
        </p:spPr>
      </p:pic>
      <p:pic>
        <p:nvPicPr>
          <p:cNvPr id="1080" name="Google Shape;1080;g3a690705c04_0_524" descr="Logo firmy ecoinvent przedstawione czarno-białym napisem z charakterystycznym wzorem w literze &quot;o&quot;. Projekt ma na celu identyfikację marki związanej z danymi środowiskowymi lub ekologicznymi.&#10;"/>
          <p:cNvPicPr preferRelativeResize="0"/>
          <p:nvPr/>
        </p:nvPicPr>
        <p:blipFill rotWithShape="1">
          <a:blip r:embed="rId7">
            <a:alphaModFix/>
          </a:blip>
          <a:srcRect/>
          <a:stretch/>
        </p:blipFill>
        <p:spPr>
          <a:xfrm>
            <a:off x="4598775" y="2712762"/>
            <a:ext cx="2301250" cy="2301250"/>
          </a:xfrm>
          <a:prstGeom prst="rect">
            <a:avLst/>
          </a:prstGeom>
          <a:noFill/>
          <a:ln>
            <a:noFill/>
          </a:ln>
        </p:spPr>
      </p:pic>
      <p:pic>
        <p:nvPicPr>
          <p:cNvPr id="1081" name="Google Shape;1081;g3a690705c04_0_524" descr="Logo przedstawia napis &quot;LCA Calculator&quot; z podtytułem &quot;the sustainable design tool&quot; oraz grafikę koła z zielonymi i szarymi segmentami symbolizującą narzędzie do oceny cyklu życia produktów. Grafika podkreśla ekologiczne i zrównoważone podejście do projektowania."/>
          <p:cNvPicPr preferRelativeResize="0"/>
          <p:nvPr/>
        </p:nvPicPr>
        <p:blipFill rotWithShape="1">
          <a:blip r:embed="rId8">
            <a:alphaModFix/>
          </a:blip>
          <a:srcRect/>
          <a:stretch/>
        </p:blipFill>
        <p:spPr>
          <a:xfrm>
            <a:off x="8760625" y="2851351"/>
            <a:ext cx="2024075" cy="2024075"/>
          </a:xfrm>
          <a:prstGeom prst="rect">
            <a:avLst/>
          </a:prstGeom>
          <a:noFill/>
          <a:ln>
            <a:noFill/>
          </a:ln>
        </p:spPr>
      </p:pic>
      <p:pic>
        <p:nvPicPr>
          <p:cNvPr id="1082" name="Google Shape;1082;g3a690705c04_0_524" descr="Logo firmy Sustainable Minds przedstawiające stylizowany, kolorowy symbol w odcieniach zieleni i niebieskiego obok nazwy firmy w czarnym, prostym kroju pisma. "/>
          <p:cNvPicPr preferRelativeResize="0"/>
          <p:nvPr/>
        </p:nvPicPr>
        <p:blipFill rotWithShape="1">
          <a:blip r:embed="rId9">
            <a:alphaModFix/>
          </a:blip>
          <a:srcRect/>
          <a:stretch/>
        </p:blipFill>
        <p:spPr>
          <a:xfrm>
            <a:off x="4343400" y="4689676"/>
            <a:ext cx="3191400" cy="1595700"/>
          </a:xfrm>
          <a:prstGeom prst="rect">
            <a:avLst/>
          </a:prstGeom>
          <a:noFill/>
          <a:ln>
            <a:noFill/>
          </a:ln>
        </p:spPr>
      </p:pic>
      <p:sp>
        <p:nvSpPr>
          <p:cNvPr id="1083" name="Google Shape;1083;g3a690705c04_0_524"/>
          <p:cNvSpPr txBox="1"/>
          <p:nvPr/>
        </p:nvSpPr>
        <p:spPr>
          <a:xfrm>
            <a:off x="10332415" y="6566817"/>
            <a:ext cx="1231500" cy="163200"/>
          </a:xfrm>
          <a:prstGeom prst="rect">
            <a:avLst/>
          </a:prstGeom>
          <a:noFill/>
          <a:ln>
            <a:noFill/>
          </a:ln>
        </p:spPr>
        <p:txBody>
          <a:bodyPr spcFirstLastPara="1" wrap="square" lIns="0" tIns="96000" rIns="0" bIns="96000" anchor="ctr" anchorCtr="0">
            <a:noAutofit/>
          </a:bodyPr>
          <a:lstStyle/>
          <a:p>
            <a:pPr marL="0" marR="0" lvl="0" indent="0" algn="r" rtl="0">
              <a:lnSpc>
                <a:spcPct val="100000"/>
              </a:lnSpc>
              <a:spcBef>
                <a:spcPts val="0"/>
              </a:spcBef>
              <a:spcAft>
                <a:spcPts val="0"/>
              </a:spcAft>
              <a:buClr>
                <a:srgbClr val="000000"/>
              </a:buClr>
              <a:buSzPts val="900"/>
              <a:buFont typeface="Open Sans"/>
              <a:buNone/>
            </a:pPr>
            <a:fld id="{00000000-1234-1234-1234-123412341234}" type="slidenum">
              <a:rPr lang="pl-PL" sz="907" b="0" i="0" u="none" strike="noStrike" cap="none">
                <a:solidFill>
                  <a:srgbClr val="002073"/>
                </a:solidFill>
                <a:latin typeface="Open Sans"/>
                <a:ea typeface="Open Sans"/>
                <a:cs typeface="Open Sans"/>
                <a:sym typeface="Open Sans"/>
              </a:rPr>
              <a:t>75</a:t>
            </a:fld>
            <a:endParaRPr sz="907" b="0" i="0" u="none" strike="noStrike" cap="none">
              <a:solidFill>
                <a:srgbClr val="002073"/>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g70f90ccf1acd7478_159"/>
          <p:cNvSpPr txBox="1">
            <a:spLocks noGrp="1"/>
          </p:cNvSpPr>
          <p:nvPr>
            <p:ph type="title"/>
          </p:nvPr>
        </p:nvSpPr>
        <p:spPr>
          <a:xfrm>
            <a:off x="1025200" y="593367"/>
            <a:ext cx="38892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KORZYŚCI LCA</a:t>
            </a:r>
            <a:endParaRPr/>
          </a:p>
        </p:txBody>
      </p:sp>
      <p:sp>
        <p:nvSpPr>
          <p:cNvPr id="1089" name="Google Shape;1089;g70f90ccf1acd7478_159"/>
          <p:cNvSpPr txBox="1">
            <a:spLocks noGrp="1"/>
          </p:cNvSpPr>
          <p:nvPr>
            <p:ph type="body" idx="1"/>
          </p:nvPr>
        </p:nvSpPr>
        <p:spPr>
          <a:xfrm>
            <a:off x="822000" y="1536633"/>
            <a:ext cx="5252700" cy="4555200"/>
          </a:xfrm>
          <a:prstGeom prst="rect">
            <a:avLst/>
          </a:prstGeom>
          <a:noFill/>
          <a:ln>
            <a:noFill/>
          </a:ln>
        </p:spPr>
        <p:txBody>
          <a:bodyPr spcFirstLastPara="1" wrap="square" lIns="91425" tIns="45700" rIns="91425" bIns="45700" anchor="t" anchorCtr="0">
            <a:noAutofit/>
          </a:bodyPr>
          <a:lstStyle/>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Rzetelne porównanie dwóch lub więcej produktów (wariantów produktów) w zakresie ich wpływu na środowisko</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b="1">
                <a:solidFill>
                  <a:schemeClr val="dk1"/>
                </a:solidFill>
              </a:rPr>
              <a:t>Możliwość uzyskania deklaracji środowiskowych (III typu) - EPD - En</a:t>
            </a:r>
            <a:r>
              <a:rPr lang="pl-PL" sz="2000" b="1"/>
              <a:t>vironmental Product Declaration</a:t>
            </a:r>
            <a:endParaRPr sz="2000" b="1">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Obliczanie śladu środowiskowego, węglowego</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Ułatwienie decyzji w procesach ekoprojektowania i ekoinnowacje</a:t>
            </a:r>
            <a:endParaRPr sz="2000">
              <a:solidFill>
                <a:schemeClr val="dk1"/>
              </a:solidFill>
            </a:endParaRPr>
          </a:p>
          <a:p>
            <a:pPr marL="609600" lvl="0" indent="-431800" algn="l" rtl="0">
              <a:lnSpc>
                <a:spcPct val="115000"/>
              </a:lnSpc>
              <a:spcBef>
                <a:spcPts val="1000"/>
              </a:spcBef>
              <a:spcAft>
                <a:spcPts val="0"/>
              </a:spcAft>
              <a:buClr>
                <a:schemeClr val="dk1"/>
              </a:buClr>
              <a:buSzPts val="2000"/>
              <a:buFont typeface="Calibri"/>
              <a:buChar char="+"/>
            </a:pPr>
            <a:r>
              <a:rPr lang="pl-PL" sz="2000">
                <a:solidFill>
                  <a:schemeClr val="dk1"/>
                </a:solidFill>
              </a:rPr>
              <a:t>Spełnienie wymagań regulacyjnych dotyczące raportowania</a:t>
            </a:r>
            <a:endParaRPr sz="2000">
              <a:solidFill>
                <a:schemeClr val="dk1"/>
              </a:solidFill>
            </a:endParaRPr>
          </a:p>
        </p:txBody>
      </p:sp>
      <p:sp>
        <p:nvSpPr>
          <p:cNvPr id="1090" name="Google Shape;1090;g70f90ccf1acd7478_159"/>
          <p:cNvSpPr txBox="1">
            <a:spLocks noGrp="1"/>
          </p:cNvSpPr>
          <p:nvPr>
            <p:ph type="title"/>
          </p:nvPr>
        </p:nvSpPr>
        <p:spPr>
          <a:xfrm>
            <a:off x="6384367" y="593367"/>
            <a:ext cx="5519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OGRANICZENIA</a:t>
            </a:r>
            <a:endParaRPr/>
          </a:p>
        </p:txBody>
      </p:sp>
      <p:sp>
        <p:nvSpPr>
          <p:cNvPr id="1091" name="Google Shape;1091;g70f90ccf1acd7478_159"/>
          <p:cNvSpPr txBox="1">
            <a:spLocks noGrp="1"/>
          </p:cNvSpPr>
          <p:nvPr>
            <p:ph type="body" idx="1"/>
          </p:nvPr>
        </p:nvSpPr>
        <p:spPr>
          <a:xfrm>
            <a:off x="6299200" y="1536633"/>
            <a:ext cx="5094300" cy="4555200"/>
          </a:xfrm>
          <a:prstGeom prst="rect">
            <a:avLst/>
          </a:prstGeom>
          <a:noFill/>
          <a:ln>
            <a:noFill/>
          </a:ln>
        </p:spPr>
        <p:txBody>
          <a:bodyPr spcFirstLastPara="1" wrap="square" lIns="91425" tIns="45700" rIns="91425" bIns="45700" anchor="t" anchorCtr="0">
            <a:normAutofit/>
          </a:bodyPr>
          <a:lstStyle/>
          <a:p>
            <a:pPr marL="609600" marR="0" lvl="0" indent="-431800" algn="l" rtl="0">
              <a:lnSpc>
                <a:spcPct val="115000"/>
              </a:lnSpc>
              <a:spcBef>
                <a:spcPts val="0"/>
              </a:spcBef>
              <a:spcAft>
                <a:spcPts val="0"/>
              </a:spcAft>
              <a:buClr>
                <a:schemeClr val="dk1"/>
              </a:buClr>
              <a:buSzPts val="2000"/>
              <a:buFont typeface="Calibri"/>
              <a:buChar char="-"/>
            </a:pPr>
            <a:r>
              <a:rPr lang="pl-PL" sz="2000">
                <a:solidFill>
                  <a:schemeClr val="dk1"/>
                </a:solidFill>
              </a:rPr>
              <a:t>dostępność danych do inwentaryzacji</a:t>
            </a:r>
            <a:endParaRPr sz="2000">
              <a:solidFill>
                <a:schemeClr val="dk1"/>
              </a:solidFill>
            </a:endParaRPr>
          </a:p>
          <a:p>
            <a:pPr marL="609600" marR="0" lvl="0" indent="-431800" algn="l" rtl="0">
              <a:lnSpc>
                <a:spcPct val="115000"/>
              </a:lnSpc>
              <a:spcBef>
                <a:spcPts val="1600"/>
              </a:spcBef>
              <a:spcAft>
                <a:spcPts val="0"/>
              </a:spcAft>
              <a:buClr>
                <a:schemeClr val="dk1"/>
              </a:buClr>
              <a:buSzPts val="2000"/>
              <a:buFont typeface="Calibri"/>
              <a:buChar char="-"/>
            </a:pPr>
            <a:r>
              <a:rPr lang="pl-PL" sz="2000">
                <a:solidFill>
                  <a:schemeClr val="dk1"/>
                </a:solidFill>
              </a:rPr>
              <a:t>czasochłonność</a:t>
            </a:r>
            <a:endParaRPr sz="2000">
              <a:solidFill>
                <a:schemeClr val="dk1"/>
              </a:solidFill>
            </a:endParaRPr>
          </a:p>
          <a:p>
            <a:pPr marL="609600" lvl="0" indent="-431800" algn="l" rtl="0">
              <a:lnSpc>
                <a:spcPct val="115000"/>
              </a:lnSpc>
              <a:spcBef>
                <a:spcPts val="1600"/>
              </a:spcBef>
              <a:spcAft>
                <a:spcPts val="0"/>
              </a:spcAft>
              <a:buClr>
                <a:schemeClr val="dk1"/>
              </a:buClr>
              <a:buSzPts val="2000"/>
              <a:buFont typeface="Calibri"/>
              <a:buChar char="-"/>
            </a:pPr>
            <a:r>
              <a:rPr lang="pl-PL" sz="2000">
                <a:solidFill>
                  <a:schemeClr val="dk1"/>
                </a:solidFill>
              </a:rPr>
              <a:t>brak porównywalności (zależne od zakresu, celu, wybranych kategorii wpływu …)</a:t>
            </a:r>
            <a:endParaRPr sz="2000">
              <a:solidFill>
                <a:schemeClr val="dk1"/>
              </a:solidFill>
            </a:endParaRPr>
          </a:p>
        </p:txBody>
      </p:sp>
      <p:sp>
        <p:nvSpPr>
          <p:cNvPr id="1092" name="Google Shape;1092;g70f90ccf1acd7478_159"/>
          <p:cNvSpPr txBox="1"/>
          <p:nvPr/>
        </p:nvSpPr>
        <p:spPr>
          <a:xfrm>
            <a:off x="6489733" y="4662333"/>
            <a:ext cx="5252700" cy="16623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1" u="none" strike="noStrike" cap="none">
                <a:solidFill>
                  <a:schemeClr val="accent2"/>
                </a:solidFill>
                <a:latin typeface="Calibri"/>
                <a:ea typeface="Calibri"/>
                <a:cs typeface="Calibri"/>
                <a:sym typeface="Calibri"/>
              </a:rPr>
              <a:t>! Porównywalność</a:t>
            </a:r>
            <a:r>
              <a:rPr lang="pl-PL" sz="2300" b="0" i="1" u="none" strike="noStrike" cap="none">
                <a:solidFill>
                  <a:schemeClr val="accent2"/>
                </a:solidFill>
                <a:latin typeface="Calibri"/>
                <a:ea typeface="Calibri"/>
                <a:cs typeface="Calibri"/>
                <a:sym typeface="Calibri"/>
              </a:rPr>
              <a:t> możliwa w ramach </a:t>
            </a:r>
            <a:r>
              <a:rPr lang="pl-PL" sz="2300" b="1" i="1" u="none" strike="noStrike" cap="none">
                <a:solidFill>
                  <a:schemeClr val="accent2"/>
                </a:solidFill>
                <a:latin typeface="Calibri"/>
                <a:ea typeface="Calibri"/>
                <a:cs typeface="Calibri"/>
                <a:sym typeface="Calibri"/>
              </a:rPr>
              <a:t>PCR (Product Category Rules) </a:t>
            </a:r>
            <a:r>
              <a:rPr lang="pl-PL" sz="2300" b="0" i="1" u="none" strike="noStrike" cap="none">
                <a:solidFill>
                  <a:schemeClr val="accent2"/>
                </a:solidFill>
                <a:latin typeface="Calibri"/>
                <a:ea typeface="Calibri"/>
                <a:cs typeface="Calibri"/>
                <a:sym typeface="Calibri"/>
              </a:rPr>
              <a:t>- narzucone ramy analizy dla danej kategorii produktowej.</a:t>
            </a:r>
            <a:endParaRPr sz="2300" b="0" i="1" u="none" strike="noStrike" cap="none">
              <a:solidFill>
                <a:schemeClr val="accent2"/>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3a690705c04_0_5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Ślad węglowy, wodny, materiałowy</a:t>
            </a:r>
            <a:endParaRPr dirty="0"/>
          </a:p>
        </p:txBody>
      </p:sp>
      <p:sp>
        <p:nvSpPr>
          <p:cNvPr id="1099" name="Google Shape;1099;g3a690705c04_0_5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77</a:t>
            </a:fld>
            <a:endParaRPr/>
          </a:p>
        </p:txBody>
      </p:sp>
      <p:sp>
        <p:nvSpPr>
          <p:cNvPr id="1100" name="Google Shape;1100;g3a690705c04_0_548"/>
          <p:cNvSpPr txBox="1"/>
          <p:nvPr/>
        </p:nvSpPr>
        <p:spPr>
          <a:xfrm>
            <a:off x="838200" y="1825625"/>
            <a:ext cx="3384000" cy="4183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węglowy (Carbon Footprint)</a:t>
            </a:r>
            <a:br>
              <a:rPr lang="pl-PL" sz="1400" b="1" i="0" u="none" strike="noStrike" cap="none">
                <a:solidFill>
                  <a:schemeClr val="accent2"/>
                </a:solidFill>
                <a:latin typeface="Calibri"/>
                <a:ea typeface="Calibri"/>
                <a:cs typeface="Calibri"/>
                <a:sym typeface="Calibri"/>
              </a:rPr>
            </a:b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Co mierzy:</a:t>
            </a:r>
            <a:br>
              <a:rPr lang="pl-PL" sz="1200" b="1"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Całkowitą emisję gazów cieplarnianych (GHG) wyrażoną w </a:t>
            </a:r>
            <a:r>
              <a:rPr lang="pl-PL" sz="1200" b="0" i="1" u="none" strike="noStrike" cap="none">
                <a:solidFill>
                  <a:schemeClr val="dk1"/>
                </a:solidFill>
                <a:latin typeface="Calibri"/>
                <a:ea typeface="Calibri"/>
                <a:cs typeface="Calibri"/>
                <a:sym typeface="Calibri"/>
              </a:rPr>
              <a:t>CO₂eq</a:t>
            </a:r>
            <a:r>
              <a:rPr lang="pl-PL" sz="1200" b="0" i="0" u="none" strike="noStrike" cap="none">
                <a:solidFill>
                  <a:schemeClr val="dk1"/>
                </a:solidFill>
                <a:latin typeface="Calibri"/>
                <a:ea typeface="Calibri"/>
                <a:cs typeface="Calibri"/>
                <a:sym typeface="Calibri"/>
              </a:rPr>
              <a:t> powstałą w całym cyklu życia produktu/usługi/organizacji.</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Dlaczego ważny: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kluczowy wskaźnik neutralności klimatycznej,</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wymagany przez: Green Deal, Taxonomy, Horizon Europe, FENG, NCBR, raportowanie ESG.</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Normy/metody: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ISO 14067 (produkt),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GHG Protocol (organizacja – Scopes 1, 2, 3).</a:t>
            </a:r>
            <a:endParaRPr sz="1200" b="0" i="0" u="none" strike="noStrike" cap="none">
              <a:solidFill>
                <a:schemeClr val="dk1"/>
              </a:solidFill>
              <a:latin typeface="Calibri"/>
              <a:ea typeface="Calibri"/>
              <a:cs typeface="Calibri"/>
              <a:sym typeface="Calibri"/>
            </a:endParaRPr>
          </a:p>
        </p:txBody>
      </p:sp>
      <p:sp>
        <p:nvSpPr>
          <p:cNvPr id="1101" name="Google Shape;1101;g3a690705c04_0_548"/>
          <p:cNvSpPr txBox="1"/>
          <p:nvPr/>
        </p:nvSpPr>
        <p:spPr>
          <a:xfrm>
            <a:off x="4312863" y="1790700"/>
            <a:ext cx="3338400" cy="4550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wodny (Water Footprint)</a:t>
            </a:r>
            <a:br>
              <a:rPr lang="pl-PL" sz="1400" b="1" i="0" u="none" strike="noStrike" cap="none">
                <a:solidFill>
                  <a:schemeClr val="accent2"/>
                </a:solidFill>
                <a:latin typeface="Calibri"/>
                <a:ea typeface="Calibri"/>
                <a:cs typeface="Calibri"/>
                <a:sym typeface="Calibri"/>
              </a:rPr>
            </a:b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Co mierzy:</a:t>
            </a:r>
            <a:br>
              <a:rPr lang="pl-PL" sz="1200" b="1"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Całkowite zużycie wody (bezpośrednie i pośrednie) w cyklu życia produktu, obejmjące: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wodę niebieską (blue water),</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wodę zieloną (green),</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woda do rozcieńczania zanieczyszczeń  wody (grey).</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Dlaczego ważny: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krytyczny w rolnictwie, przemyśle, tekstyliach, energetyce,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wymagany w wielu projektach GOZ, LCA, EIA.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Normy/metody:</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ISO 14046 (Water Footprint).</a:t>
            </a:r>
            <a:endParaRPr sz="1200" b="0" i="0" u="none" strike="noStrike" cap="none">
              <a:solidFill>
                <a:schemeClr val="dk1"/>
              </a:solidFill>
              <a:latin typeface="Calibri"/>
              <a:ea typeface="Calibri"/>
              <a:cs typeface="Calibri"/>
              <a:sym typeface="Calibri"/>
            </a:endParaRPr>
          </a:p>
        </p:txBody>
      </p:sp>
      <p:sp>
        <p:nvSpPr>
          <p:cNvPr id="1102" name="Google Shape;1102;g3a690705c04_0_548"/>
          <p:cNvSpPr txBox="1"/>
          <p:nvPr/>
        </p:nvSpPr>
        <p:spPr>
          <a:xfrm>
            <a:off x="7818125" y="1825625"/>
            <a:ext cx="3711600" cy="469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Ślad materiałowy </a:t>
            </a:r>
            <a:br>
              <a:rPr lang="pl-PL" sz="1400" b="1" i="0" u="none" strike="noStrike" cap="none">
                <a:solidFill>
                  <a:schemeClr val="accent2"/>
                </a:solidFill>
                <a:latin typeface="Calibri"/>
                <a:ea typeface="Calibri"/>
                <a:cs typeface="Calibri"/>
                <a:sym typeface="Calibri"/>
              </a:rPr>
            </a:br>
            <a:r>
              <a:rPr lang="pl-PL" sz="1400" b="1" i="0" u="none" strike="noStrike" cap="none">
                <a:solidFill>
                  <a:schemeClr val="accent2"/>
                </a:solidFill>
                <a:latin typeface="Calibri"/>
                <a:ea typeface="Calibri"/>
                <a:cs typeface="Calibri"/>
                <a:sym typeface="Calibri"/>
              </a:rPr>
              <a:t>(Material Footprint / Material Intensity)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Co mierzy:</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Ilość wszystkich materiałów (kg, t) potrzebnych do wytworzenia i funkcjonowania produktu, w tym: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surowce pierwotne,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surowce wtórne,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materiały krytyczne (CRM),</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materiały towarzyszące (ukryte przepływy surowcowe).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Dlaczego ważny:</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kluczowy w gospodarce o obiegu zamkniętym (GOZ),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pomaga ocenić: materiałochłonność, możliwość demontażu, modularność, recyklowalność.</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Normy/metody:</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MIPS (Material Input per Service Unit),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LCA (ISO 14040/44),</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PEF (Product Environmental Footprint).</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70f90ccf1acd7478_147"/>
          <p:cNvSpPr txBox="1">
            <a:spLocks noGrp="1"/>
          </p:cNvSpPr>
          <p:nvPr>
            <p:ph type="title"/>
          </p:nvPr>
        </p:nvSpPr>
        <p:spPr>
          <a:xfrm>
            <a:off x="877888" y="-1007362"/>
            <a:ext cx="10515600" cy="1325700"/>
          </a:xfrm>
          <a:prstGeom prst="rect">
            <a:avLst/>
          </a:prstGeom>
          <a:noFill/>
          <a:ln>
            <a:noFill/>
          </a:ln>
        </p:spPr>
        <p:txBody>
          <a:bodyPr spcFirstLastPara="1" wrap="square" lIns="91425" tIns="45700" rIns="91425" bIns="45700" anchor="ctr" anchorCtr="0">
            <a:normAutofit/>
          </a:bodyPr>
          <a:lstStyle/>
          <a:p>
            <a:pPr lvl="0"/>
            <a:r>
              <a:rPr lang="pl-PL" dirty="0"/>
              <a:t>Klasyfikacja surowców</a:t>
            </a:r>
            <a:endParaRPr dirty="0"/>
          </a:p>
        </p:txBody>
      </p:sp>
      <p:sp>
        <p:nvSpPr>
          <p:cNvPr id="1109" name="Google Shape;1109;g70f90ccf1acd7478_14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dirty="0"/>
          </a:p>
        </p:txBody>
      </p:sp>
      <p:sp>
        <p:nvSpPr>
          <p:cNvPr id="1110" name="Google Shape;1110;g70f90ccf1acd7478_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78</a:t>
            </a:fld>
            <a:endParaRPr/>
          </a:p>
        </p:txBody>
      </p:sp>
      <p:pic>
        <p:nvPicPr>
          <p:cNvPr id="1111" name="Google Shape;1111;g70f90ccf1acd7478_147" descr="Tabela przedstawia klasyfikację surowców według ich znaczenia dla gospodarki krajowej i UE, z podziałem na surowce strategiczne, krytyczne oraz surowce o wysokim ryzyku niedoboru. Kolorowe kropki (zielone, pomarańczowe, czerwone, niebieskie) oznaczają różne kategorie krytyczności i strategicznego znaczenia dla surowców takich jak aluminium, kobalt, lit, nikiel, ropa naftowa czy węgiel, ułatwiając identyfikację kluczowych materiałów."/>
          <p:cNvPicPr preferRelativeResize="0"/>
          <p:nvPr/>
        </p:nvPicPr>
        <p:blipFill rotWithShape="1">
          <a:blip r:embed="rId3">
            <a:alphaModFix/>
          </a:blip>
          <a:srcRect/>
          <a:stretch/>
        </p:blipFill>
        <p:spPr>
          <a:xfrm>
            <a:off x="1747350" y="136750"/>
            <a:ext cx="8213776" cy="5806774"/>
          </a:xfrm>
          <a:prstGeom prst="rect">
            <a:avLst/>
          </a:prstGeom>
          <a:noFill/>
          <a:ln>
            <a:noFill/>
          </a:ln>
        </p:spPr>
      </p:pic>
      <p:sp>
        <p:nvSpPr>
          <p:cNvPr id="1112" name="Google Shape;1112;g70f90ccf1acd7478_147"/>
          <p:cNvSpPr txBox="1"/>
          <p:nvPr/>
        </p:nvSpPr>
        <p:spPr>
          <a:xfrm>
            <a:off x="3120450" y="6311625"/>
            <a:ext cx="8697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https://www.gov.pl/web/klimat/surowce-strategiczne-i-krytyczne-dla-polski-i-ue</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cxnSp>
        <p:nvCxnSpPr>
          <p:cNvPr id="1117" name="Google Shape;1117;g3a690705c04_0_541">
            <a:extLst>
              <a:ext uri="{C183D7F6-B498-43B3-948B-1728B52AA6E4}">
                <adec:decorative xmlns:adec="http://schemas.microsoft.com/office/drawing/2017/decorative" val="1"/>
              </a:ext>
            </a:extLst>
          </p:cNvPr>
          <p:cNvCxnSpPr/>
          <p:nvPr/>
        </p:nvCxnSpPr>
        <p:spPr>
          <a:xfrm>
            <a:off x="685789" y="6153251"/>
            <a:ext cx="7907100" cy="18900"/>
          </a:xfrm>
          <a:prstGeom prst="straightConnector1">
            <a:avLst/>
          </a:prstGeom>
          <a:noFill/>
          <a:ln w="28575" cap="flat" cmpd="sng">
            <a:solidFill>
              <a:srgbClr val="FFFFFF"/>
            </a:solidFill>
            <a:prstDash val="solid"/>
            <a:round/>
            <a:headEnd type="none" w="sm" len="sm"/>
            <a:tailEnd type="none" w="sm" len="sm"/>
          </a:ln>
        </p:spPr>
      </p:cxnSp>
      <p:sp>
        <p:nvSpPr>
          <p:cNvPr id="1118" name="Google Shape;1118;g3a690705c04_0_541"/>
          <p:cNvSpPr txBox="1"/>
          <p:nvPr/>
        </p:nvSpPr>
        <p:spPr>
          <a:xfrm>
            <a:off x="900008" y="1557062"/>
            <a:ext cx="9852600" cy="4201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2400"/>
              </a:spcBef>
              <a:spcAft>
                <a:spcPts val="0"/>
              </a:spcAft>
              <a:buClr>
                <a:schemeClr val="dk1"/>
              </a:buClr>
              <a:buSzPts val="1100"/>
              <a:buFont typeface="Arial"/>
              <a:buNone/>
            </a:pPr>
            <a:r>
              <a:rPr lang="pl-PL" sz="2700" b="1" i="0" u="none" strike="noStrike" cap="none">
                <a:solidFill>
                  <a:schemeClr val="dk1"/>
                </a:solidFill>
                <a:latin typeface="Calibri"/>
                <a:ea typeface="Calibri"/>
                <a:cs typeface="Calibri"/>
                <a:sym typeface="Calibri"/>
              </a:rPr>
              <a:t>Normy ISO – formalne standardy eco-design</a:t>
            </a:r>
            <a:endParaRPr sz="27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500" b="0" i="0" u="none" strike="noStrike" cap="none">
                <a:solidFill>
                  <a:schemeClr val="dk1"/>
                </a:solidFill>
                <a:latin typeface="Calibri"/>
                <a:ea typeface="Calibri"/>
                <a:cs typeface="Calibri"/>
                <a:sym typeface="Calibri"/>
              </a:rPr>
              <a:t>To oficjalny </a:t>
            </a:r>
            <a:r>
              <a:rPr lang="pl-PL" sz="1500" b="0" i="1" u="none" strike="noStrike" cap="none">
                <a:solidFill>
                  <a:schemeClr val="dk1"/>
                </a:solidFill>
                <a:latin typeface="Calibri"/>
                <a:ea typeface="Calibri"/>
                <a:cs typeface="Calibri"/>
                <a:sym typeface="Calibri"/>
              </a:rPr>
              <a:t>międzynarodowy standard</a:t>
            </a:r>
            <a:r>
              <a:rPr lang="pl-PL" sz="1500" b="0" i="0" u="none" strike="noStrike" cap="none">
                <a:solidFill>
                  <a:schemeClr val="dk1"/>
                </a:solidFill>
                <a:latin typeface="Calibri"/>
                <a:ea typeface="Calibri"/>
                <a:cs typeface="Calibri"/>
                <a:sym typeface="Calibri"/>
              </a:rPr>
              <a:t>, który mówi:</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120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wdrażać system eco-design w organizacji,</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integrować ekoprojektowanie z ISO 14001,</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jak projektować produkty z uwzględnieniem cyklu życia.</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chemeClr val="dk1"/>
              </a:buClr>
              <a:buSzPts val="1100"/>
              <a:buFont typeface="Arial"/>
              <a:buNone/>
            </a:pPr>
            <a:r>
              <a:rPr lang="pl-PL" sz="1700" b="1" i="0" u="none" strike="noStrike" cap="none">
                <a:solidFill>
                  <a:schemeClr val="dk1"/>
                </a:solidFill>
                <a:latin typeface="Calibri"/>
                <a:ea typeface="Calibri"/>
                <a:cs typeface="Calibri"/>
                <a:sym typeface="Calibri"/>
              </a:rPr>
              <a:t>Powiązane normy:</a:t>
            </a:r>
            <a:endParaRPr sz="1700" b="1" i="0" u="none" strike="noStrike" cap="none">
              <a:solidFill>
                <a:schemeClr val="dk1"/>
              </a:solidFill>
              <a:latin typeface="Calibri"/>
              <a:ea typeface="Calibri"/>
              <a:cs typeface="Calibri"/>
              <a:sym typeface="Calibri"/>
            </a:endParaRPr>
          </a:p>
          <a:p>
            <a:pPr marL="457200" marR="0" lvl="0" indent="-323850" algn="l" rtl="0">
              <a:lnSpc>
                <a:spcPct val="115000"/>
              </a:lnSpc>
              <a:spcBef>
                <a:spcPts val="120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14040 / 14044</a:t>
            </a:r>
            <a:r>
              <a:rPr lang="pl-PL" sz="1500" b="0" i="0" u="none" strike="noStrike" cap="none">
                <a:solidFill>
                  <a:schemeClr val="dk1"/>
                </a:solidFill>
                <a:latin typeface="Calibri"/>
                <a:ea typeface="Calibri"/>
                <a:cs typeface="Calibri"/>
                <a:sym typeface="Calibri"/>
              </a:rPr>
              <a:t> – LCA (podstawa metodologiczna eco-design)</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14009</a:t>
            </a:r>
            <a:r>
              <a:rPr lang="pl-PL" sz="1500" b="0" i="0" u="none" strike="noStrike" cap="none">
                <a:solidFill>
                  <a:schemeClr val="dk1"/>
                </a:solidFill>
                <a:latin typeface="Calibri"/>
                <a:ea typeface="Calibri"/>
                <a:cs typeface="Calibri"/>
                <a:sym typeface="Calibri"/>
              </a:rPr>
              <a:t> – „Guidelines for incorporating material circulation in design”</a:t>
            </a:r>
            <a:endParaRPr sz="1500" b="0" i="0" u="none" strike="noStrike" cap="none">
              <a:solidFill>
                <a:schemeClr val="dk1"/>
              </a:solidFill>
              <a:latin typeface="Calibri"/>
              <a:ea typeface="Calibri"/>
              <a:cs typeface="Calibri"/>
              <a:sym typeface="Calibri"/>
            </a:endParaRPr>
          </a:p>
          <a:p>
            <a:pPr marL="457200" marR="0" lvl="0" indent="-323850" algn="l" rtl="0">
              <a:lnSpc>
                <a:spcPct val="115000"/>
              </a:lnSpc>
              <a:spcBef>
                <a:spcPts val="0"/>
              </a:spcBef>
              <a:spcAft>
                <a:spcPts val="0"/>
              </a:spcAft>
              <a:buClr>
                <a:schemeClr val="dk1"/>
              </a:buClr>
              <a:buSzPts val="1500"/>
              <a:buFont typeface="Arial"/>
              <a:buChar char="●"/>
            </a:pPr>
            <a:r>
              <a:rPr lang="pl-PL" sz="1500" b="1" i="0" u="none" strike="noStrike" cap="none">
                <a:solidFill>
                  <a:schemeClr val="dk1"/>
                </a:solidFill>
                <a:latin typeface="Calibri"/>
                <a:ea typeface="Calibri"/>
                <a:cs typeface="Calibri"/>
                <a:sym typeface="Calibri"/>
              </a:rPr>
              <a:t>ISO 14021</a:t>
            </a:r>
            <a:r>
              <a:rPr lang="pl-PL" sz="1500" b="0" i="0" u="none" strike="noStrike" cap="none">
                <a:solidFill>
                  <a:schemeClr val="dk1"/>
                </a:solidFill>
                <a:latin typeface="Calibri"/>
                <a:ea typeface="Calibri"/>
                <a:cs typeface="Calibri"/>
                <a:sym typeface="Calibri"/>
              </a:rPr>
              <a:t> – oznakowanie środowiskowe</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r>
              <a:rPr lang="pl-PL" sz="1500" b="1" i="0" u="none" strike="noStrike" cap="none">
                <a:solidFill>
                  <a:schemeClr val="dk1"/>
                </a:solidFill>
                <a:latin typeface="Calibri"/>
                <a:ea typeface="Calibri"/>
                <a:cs typeface="Calibri"/>
                <a:sym typeface="Calibri"/>
              </a:rPr>
              <a:t>ISO to formalne standardy techniczne potwierdzające metodologię eco-design.</a:t>
            </a:r>
            <a:endParaRPr sz="1500" b="1" i="0" u="none" strike="noStrike" cap="none">
              <a:solidFill>
                <a:schemeClr val="dk1"/>
              </a:solidFill>
              <a:latin typeface="Calibri"/>
              <a:ea typeface="Calibri"/>
              <a:cs typeface="Calibri"/>
              <a:sym typeface="Calibri"/>
            </a:endParaRPr>
          </a:p>
          <a:p>
            <a:pPr marL="0" marR="0" lvl="0" indent="0" algn="l" rtl="0">
              <a:lnSpc>
                <a:spcPct val="150000"/>
              </a:lnSpc>
              <a:spcBef>
                <a:spcPts val="1200"/>
              </a:spcBef>
              <a:spcAft>
                <a:spcPts val="0"/>
              </a:spcAft>
              <a:buClr>
                <a:schemeClr val="dk1"/>
              </a:buClr>
              <a:buSzPts val="1867"/>
              <a:buFont typeface="Arial"/>
              <a:buNone/>
            </a:pPr>
            <a:endParaRPr sz="2267" b="1" i="0" u="none" strike="noStrike" cap="none">
              <a:solidFill>
                <a:srgbClr val="003399"/>
              </a:solidFill>
              <a:latin typeface="Calibri"/>
              <a:ea typeface="Calibri"/>
              <a:cs typeface="Calibri"/>
              <a:sym typeface="Calibri"/>
            </a:endParaRPr>
          </a:p>
        </p:txBody>
      </p:sp>
      <p:sp>
        <p:nvSpPr>
          <p:cNvPr id="1119" name="Google Shape;1119;g3a690705c04_0_541"/>
          <p:cNvSpPr txBox="1">
            <a:spLocks noGrp="1"/>
          </p:cNvSpPr>
          <p:nvPr>
            <p:ph type="title"/>
          </p:nvPr>
        </p:nvSpPr>
        <p:spPr>
          <a:xfrm>
            <a:off x="899994" y="663917"/>
            <a:ext cx="9852600" cy="596400"/>
          </a:xfrm>
          <a:prstGeom prst="rect">
            <a:avLst/>
          </a:prstGeom>
          <a:noFill/>
          <a:ln>
            <a:noFill/>
          </a:ln>
        </p:spPr>
        <p:txBody>
          <a:bodyPr spcFirstLastPara="1" wrap="square" lIns="0" tIns="0" rIns="0" bIns="0" anchor="t" anchorCtr="0">
            <a:noAutofit/>
          </a:bodyPr>
          <a:lstStyle/>
          <a:p>
            <a:pPr marL="0" lvl="0" indent="0" algn="l" rtl="0">
              <a:lnSpc>
                <a:spcPct val="128894"/>
              </a:lnSpc>
              <a:spcBef>
                <a:spcPts val="0"/>
              </a:spcBef>
              <a:spcAft>
                <a:spcPts val="0"/>
              </a:spcAft>
              <a:buSzPts val="1900"/>
              <a:buNone/>
            </a:pPr>
            <a:r>
              <a:rPr lang="pl-PL" sz="4200" dirty="0"/>
              <a:t>Normy ISO </a:t>
            </a:r>
            <a:endParaRPr sz="4200" dirty="0"/>
          </a:p>
        </p:txBody>
      </p:sp>
      <p:sp>
        <p:nvSpPr>
          <p:cNvPr id="1120" name="Google Shape;1120;g3a690705c04_0_5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79</a:t>
            </a:fld>
            <a:endParaRPr/>
          </a:p>
        </p:txBody>
      </p:sp>
      <p:pic>
        <p:nvPicPr>
          <p:cNvPr id="1121" name="Google Shape;1121;g3a690705c04_0_5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96350" y="1831820"/>
            <a:ext cx="3899399" cy="1781800"/>
          </a:xfrm>
          <a:prstGeom prst="rect">
            <a:avLst/>
          </a:prstGeom>
          <a:noFill/>
          <a:ln>
            <a:noFill/>
          </a:ln>
        </p:spPr>
      </p:pic>
      <p:pic>
        <p:nvPicPr>
          <p:cNvPr id="1122" name="Google Shape;1122;g3a690705c04_0_5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424450" y="1831825"/>
            <a:ext cx="371291" cy="3591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68e3dab612_0_2494"/>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1100"/>
              <a:buFont typeface="Arial"/>
              <a:buNone/>
            </a:pPr>
            <a:r>
              <a:rPr lang="pl-PL" sz="6000"/>
              <a:t>Definicja i typologia ekoinnowacji</a:t>
            </a:r>
            <a:endParaRPr sz="6000"/>
          </a:p>
        </p:txBody>
      </p:sp>
      <p:grpSp>
        <p:nvGrpSpPr>
          <p:cNvPr id="336" name="Google Shape;336;g368e3dab612_0_2494">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337" name="Google Shape;337;g368e3dab612_0_24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338" name="Google Shape;338;g368e3dab612_0_2494"/>
            <p:cNvGrpSpPr/>
            <p:nvPr/>
          </p:nvGrpSpPr>
          <p:grpSpPr>
            <a:xfrm>
              <a:off x="6227813" y="299542"/>
              <a:ext cx="5675781" cy="1798500"/>
              <a:chOff x="1469644" y="187882"/>
              <a:chExt cx="5675781" cy="1798500"/>
            </a:xfrm>
          </p:grpSpPr>
          <p:sp>
            <p:nvSpPr>
              <p:cNvPr id="339" name="Google Shape;339;g368e3dab612_0_24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40" name="Google Shape;340;g368e3dab612_0_24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341" name="Google Shape;341;g368e3dab612_0_24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342" name="Google Shape;342;g368e3dab612_0_24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343" name="Google Shape;343;g368e3dab612_0_24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344" name="Google Shape;344;g368e3dab612_0_249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a690705c04_0_5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Checklisty Eco design</a:t>
            </a:r>
            <a:endParaRPr/>
          </a:p>
        </p:txBody>
      </p:sp>
      <p:sp>
        <p:nvSpPr>
          <p:cNvPr id="1129" name="Google Shape;1129;g3a690705c04_0_5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Eco design Checklist</a:t>
            </a:r>
            <a:br>
              <a:rPr lang="pl-PL"/>
            </a:br>
            <a:br>
              <a:rPr lang="pl-PL"/>
            </a:br>
            <a:r>
              <a:rPr lang="pl-PL" u="sng">
                <a:solidFill>
                  <a:schemeClr val="hlink"/>
                </a:solidFill>
                <a:hlinkClick r:id="rId3"/>
              </a:rPr>
              <a:t>https://cushman.host.dartmouth.edu/courses/engs171/EcoDesign_Checklist_DelftUniversity.pdf</a:t>
            </a:r>
            <a:r>
              <a:rPr lang="pl-PL"/>
              <a:t> </a:t>
            </a:r>
            <a:endParaRPr/>
          </a:p>
        </p:txBody>
      </p:sp>
      <p:sp>
        <p:nvSpPr>
          <p:cNvPr id="1130" name="Google Shape;1130;g3a690705c04_0_5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g3a690705c04_0_1466" descr="Tabela oceny Eco Design przedstawia siedem faz procesu projektowania, każda z pytaniami dotyczącymi zrównoważonego rozwoju, surowców, produkcji, dystrybucji, użytkowania, pozytywnego wpływu i modelu biznesowego. Kolumny zawierają oceny punktowe, komentarze oraz sugestie, podkreślając kluczowe aspekty i możliwości poprawy w każdym etapie."/>
          <p:cNvPicPr preferRelativeResize="0"/>
          <p:nvPr/>
        </p:nvPicPr>
        <p:blipFill rotWithShape="1">
          <a:blip r:embed="rId3">
            <a:alphaModFix/>
          </a:blip>
          <a:srcRect t="-2514" b="55776"/>
          <a:stretch/>
        </p:blipFill>
        <p:spPr>
          <a:xfrm>
            <a:off x="377800" y="94265"/>
            <a:ext cx="5179099" cy="5908603"/>
          </a:xfrm>
          <a:prstGeom prst="rect">
            <a:avLst/>
          </a:prstGeom>
          <a:noFill/>
          <a:ln>
            <a:noFill/>
          </a:ln>
        </p:spPr>
      </p:pic>
      <p:pic>
        <p:nvPicPr>
          <p:cNvPr id="1136" name="Google Shape;1136;g3a690705c04_0_1466" descr="Tabela oceny Eco Design przedstawia siedem faz procesu projektowania, każda z pytaniami dotyczącymi zrównoważonego rozwoju i ekologii. Kolumny zawierają oceny, komentarze i sugestie, a kluczowe elementy to pytania o materiały, zużycie energii, dystrybucję i wpływ na środowisko."/>
          <p:cNvPicPr preferRelativeResize="0"/>
          <p:nvPr/>
        </p:nvPicPr>
        <p:blipFill rotWithShape="1">
          <a:blip r:embed="rId3">
            <a:alphaModFix/>
          </a:blip>
          <a:srcRect t="44202"/>
          <a:stretch/>
        </p:blipFill>
        <p:spPr>
          <a:xfrm>
            <a:off x="5657300" y="508233"/>
            <a:ext cx="4730567" cy="6442931"/>
          </a:xfrm>
          <a:prstGeom prst="rect">
            <a:avLst/>
          </a:prstGeom>
          <a:noFill/>
          <a:ln>
            <a:noFill/>
          </a:ln>
        </p:spPr>
      </p:pic>
      <p:sp>
        <p:nvSpPr>
          <p:cNvPr id="1137" name="Google Shape;1137;g3a690705c04_0_1466">
            <a:extLst>
              <a:ext uri="{C183D7F6-B498-43B3-948B-1728B52AA6E4}">
                <adec:decorative xmlns:adec="http://schemas.microsoft.com/office/drawing/2017/decorative" val="1"/>
              </a:ext>
            </a:extLst>
          </p:cNvPr>
          <p:cNvSpPr/>
          <p:nvPr/>
        </p:nvSpPr>
        <p:spPr>
          <a:xfrm>
            <a:off x="10634800" y="5879633"/>
            <a:ext cx="1251600" cy="583200"/>
          </a:xfrm>
          <a:prstGeom prst="rect">
            <a:avLst/>
          </a:prstGeom>
          <a:solidFill>
            <a:schemeClr val="accent2"/>
          </a:solidFill>
          <a:ln w="1270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38" name="Google Shape;1138;g3a690705c04_0_1466"/>
          <p:cNvSpPr txBox="1"/>
          <p:nvPr/>
        </p:nvSpPr>
        <p:spPr>
          <a:xfrm>
            <a:off x="10773267" y="5929200"/>
            <a:ext cx="37425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sng" strike="noStrike" cap="none">
                <a:solidFill>
                  <a:schemeClr val="hlink"/>
                </a:solidFill>
                <a:latin typeface="Lato Light"/>
                <a:ea typeface="Lato Light"/>
                <a:cs typeface="Lato Light"/>
                <a:sym typeface="Lato Light"/>
                <a:hlinkClick r:id="rId4"/>
              </a:rPr>
              <a:t>Pobierz &gt;</a:t>
            </a:r>
            <a:endParaRPr sz="1200" b="0" i="0" u="none" strike="noStrike" cap="none">
              <a:solidFill>
                <a:srgbClr val="000000"/>
              </a:solidFill>
              <a:latin typeface="Lato Light"/>
              <a:ea typeface="Lato Light"/>
              <a:cs typeface="Lato Light"/>
              <a:sym typeface="Lato Light"/>
            </a:endParaRPr>
          </a:p>
        </p:txBody>
      </p:sp>
      <p:sp>
        <p:nvSpPr>
          <p:cNvPr id="1139" name="Google Shape;1139;g3a690705c04_0_1466"/>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200"/>
              <a:buNone/>
            </a:pPr>
            <a:fld id="{00000000-1234-1234-1234-123412341234}" type="slidenum">
              <a:rPr lang="pl-PL"/>
              <a:t>81</a:t>
            </a:fld>
            <a:endParaRPr/>
          </a:p>
        </p:txBody>
      </p:sp>
      <p:sp>
        <p:nvSpPr>
          <p:cNvPr id="2" name="Tytuł 1">
            <a:extLst>
              <a:ext uri="{FF2B5EF4-FFF2-40B4-BE49-F238E27FC236}">
                <a16:creationId xmlns:a16="http://schemas.microsoft.com/office/drawing/2014/main" id="{1CEBD9E9-9CC2-1E73-490A-DEDCBA2F2DDB}"/>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Eco Design </a:t>
            </a:r>
            <a:r>
              <a:rPr lang="pl-PL" dirty="0" err="1"/>
              <a:t>Assessment</a:t>
            </a:r>
            <a:endParaRPr lang="pl-PL"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g3a690705c04_0_14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środowiskowe 1/2</a:t>
            </a:r>
            <a:endParaRPr dirty="0"/>
          </a:p>
        </p:txBody>
      </p:sp>
      <p:sp>
        <p:nvSpPr>
          <p:cNvPr id="1146" name="Google Shape;1146;g3a690705c04_0_1459"/>
          <p:cNvSpPr txBox="1">
            <a:spLocks noGrp="1"/>
          </p:cNvSpPr>
          <p:nvPr>
            <p:ph type="body" idx="1"/>
          </p:nvPr>
        </p:nvSpPr>
        <p:spPr>
          <a:xfrm>
            <a:off x="838200" y="1825625"/>
            <a:ext cx="32469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800"/>
              </a:spcBef>
              <a:spcAft>
                <a:spcPts val="0"/>
              </a:spcAft>
              <a:buClr>
                <a:schemeClr val="dk1"/>
              </a:buClr>
              <a:buSzPts val="1100"/>
              <a:buFont typeface="Arial"/>
              <a:buNone/>
            </a:pPr>
            <a:r>
              <a:rPr lang="pl-PL" sz="1700" b="1" dirty="0">
                <a:solidFill>
                  <a:schemeClr val="accent2"/>
                </a:solidFill>
              </a:rPr>
              <a:t>Certyfikaty produktowe</a:t>
            </a:r>
            <a:endParaRPr sz="1700" b="1" dirty="0">
              <a:solidFill>
                <a:schemeClr val="accent2"/>
              </a:solidFill>
            </a:endParaRPr>
          </a:p>
          <a:p>
            <a:pPr marL="0" lvl="0" indent="0" algn="l" rtl="0">
              <a:lnSpc>
                <a:spcPct val="115000"/>
              </a:lnSpc>
              <a:spcBef>
                <a:spcPts val="1400"/>
              </a:spcBef>
              <a:spcAft>
                <a:spcPts val="0"/>
              </a:spcAft>
              <a:buClr>
                <a:schemeClr val="dk1"/>
              </a:buClr>
              <a:buSzPts val="1100"/>
              <a:buFont typeface="Arial"/>
              <a:buNone/>
            </a:pPr>
            <a:r>
              <a:rPr lang="pl-PL" sz="1300" b="1" dirty="0"/>
              <a:t>EU </a:t>
            </a:r>
            <a:r>
              <a:rPr lang="pl-PL" sz="1300" b="1" dirty="0" err="1"/>
              <a:t>Ecolabel</a:t>
            </a:r>
            <a:r>
              <a:rPr lang="pl-PL" sz="1300" b="1" dirty="0"/>
              <a:t> (UE)</a:t>
            </a:r>
            <a:endParaRPr sz="1300" b="1" dirty="0"/>
          </a:p>
          <a:p>
            <a:pPr marL="457200" lvl="0" indent="-298450" algn="l" rtl="0">
              <a:lnSpc>
                <a:spcPct val="115000"/>
              </a:lnSpc>
              <a:spcBef>
                <a:spcPts val="1200"/>
              </a:spcBef>
              <a:spcAft>
                <a:spcPts val="0"/>
              </a:spcAft>
              <a:buSzPts val="1100"/>
              <a:buFont typeface="Calibri"/>
              <a:buChar char="●"/>
            </a:pPr>
            <a:r>
              <a:rPr lang="pl-PL" sz="1100" dirty="0"/>
              <a:t>Oficjalny znak ekologiczny Unii Europejskiej.</a:t>
            </a:r>
            <a:endParaRPr sz="1100" dirty="0"/>
          </a:p>
          <a:p>
            <a:pPr marL="457200" lvl="0" indent="-298450" algn="l" rtl="0">
              <a:lnSpc>
                <a:spcPct val="115000"/>
              </a:lnSpc>
              <a:spcBef>
                <a:spcPts val="0"/>
              </a:spcBef>
              <a:spcAft>
                <a:spcPts val="0"/>
              </a:spcAft>
              <a:buSzPts val="1100"/>
              <a:buFont typeface="Calibri"/>
              <a:buChar char="●"/>
            </a:pPr>
            <a:r>
              <a:rPr lang="pl-PL" sz="1100" dirty="0"/>
              <a:t>Ocenia: niskie emisje, toksyczność, zużycie zasobów, trwałość.</a:t>
            </a:r>
            <a:endParaRPr sz="1100" dirty="0"/>
          </a:p>
          <a:p>
            <a:pPr marL="457200" lvl="0" indent="-298450" algn="l" rtl="0">
              <a:lnSpc>
                <a:spcPct val="115000"/>
              </a:lnSpc>
              <a:spcBef>
                <a:spcPts val="0"/>
              </a:spcBef>
              <a:spcAft>
                <a:spcPts val="0"/>
              </a:spcAft>
              <a:buSzPts val="1100"/>
              <a:buFont typeface="Calibri"/>
              <a:buChar char="●"/>
            </a:pPr>
            <a:r>
              <a:rPr lang="pl-PL" sz="1100" dirty="0"/>
              <a:t>Stosowany dla: kosmetyków, detergentów, papieru, tekstyliów, mebli, usług turystycznych.</a:t>
            </a:r>
            <a:endParaRPr sz="1100" dirty="0"/>
          </a:p>
          <a:p>
            <a:pPr marL="0" lvl="0" indent="0" algn="l" rtl="0">
              <a:lnSpc>
                <a:spcPct val="90000"/>
              </a:lnSpc>
              <a:spcBef>
                <a:spcPts val="1200"/>
              </a:spcBef>
              <a:spcAft>
                <a:spcPts val="0"/>
              </a:spcAft>
              <a:buSzPts val="1800"/>
              <a:buNone/>
            </a:pPr>
            <a:endParaRPr dirty="0"/>
          </a:p>
        </p:txBody>
      </p:sp>
      <p:sp>
        <p:nvSpPr>
          <p:cNvPr id="1147" name="Google Shape;1147;g3a690705c04_0_14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pl-PL"/>
              <a:t>82</a:t>
            </a:fld>
            <a:endParaRPr/>
          </a:p>
        </p:txBody>
      </p:sp>
      <p:sp>
        <p:nvSpPr>
          <p:cNvPr id="1148" name="Google Shape;1148;g3a690705c04_0_1459"/>
          <p:cNvSpPr txBox="1"/>
          <p:nvPr/>
        </p:nvSpPr>
        <p:spPr>
          <a:xfrm>
            <a:off x="4206250" y="1735800"/>
            <a:ext cx="3000000" cy="305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chemeClr val="dk1"/>
              </a:buClr>
              <a:buSzPts val="1100"/>
              <a:buFont typeface="Arial"/>
              <a:buNone/>
            </a:pPr>
            <a:r>
              <a:rPr lang="pl-PL" sz="1700" b="1" i="0" u="none" strike="noStrike" cap="none">
                <a:solidFill>
                  <a:schemeClr val="accent2"/>
                </a:solidFill>
                <a:latin typeface="Calibri"/>
                <a:ea typeface="Calibri"/>
                <a:cs typeface="Calibri"/>
                <a:sym typeface="Calibri"/>
              </a:rPr>
              <a:t>Certyfikaty budynków i infrastruktury</a:t>
            </a:r>
            <a:endParaRPr sz="17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BREEAM (UK/UE)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Ocena: energia, materiały, transport, zdrowie, zarządzanie, woda.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Najczęściej stosowany w Polsce.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LEED (USA/UE)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Skupienie na emisjach CO₂, efektywności energetycznej, OZE, komforcie użytkownika.</a:t>
            </a:r>
            <a:endParaRPr sz="1300" b="1" i="0" u="none" strike="noStrike" cap="none">
              <a:solidFill>
                <a:schemeClr val="dk1"/>
              </a:solidFill>
              <a:latin typeface="Calibri"/>
              <a:ea typeface="Calibri"/>
              <a:cs typeface="Calibri"/>
              <a:sym typeface="Calibri"/>
            </a:endParaRPr>
          </a:p>
        </p:txBody>
      </p:sp>
      <p:sp>
        <p:nvSpPr>
          <p:cNvPr id="1149" name="Google Shape;1149;g3a690705c04_0_1459"/>
          <p:cNvSpPr txBox="1"/>
          <p:nvPr/>
        </p:nvSpPr>
        <p:spPr>
          <a:xfrm>
            <a:off x="7856225" y="1690825"/>
            <a:ext cx="3688800" cy="370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700"/>
              <a:buFont typeface="Arial"/>
              <a:buNone/>
            </a:pPr>
            <a:r>
              <a:rPr lang="pl-PL" sz="1700" b="1" i="0" u="none" strike="noStrike" cap="none">
                <a:solidFill>
                  <a:schemeClr val="accent2"/>
                </a:solidFill>
                <a:latin typeface="Calibri"/>
                <a:ea typeface="Calibri"/>
                <a:cs typeface="Calibri"/>
                <a:sym typeface="Calibri"/>
              </a:rPr>
              <a:t>Certyfikaty zarządzania i organizacji</a:t>
            </a:r>
            <a:endParaRPr sz="17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ISO 14001 – system zarządzania środowiskowego</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Minimalizacja wpływu organizacji na środowisko, cele środowiskowe, compliance.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ISO 50001 – system zarządzania energią</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Redukcja zużycia energii, poprawa efektywności energetycznej.</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EMAS – Eco-Management and Audit Scheme (UE)</a:t>
            </a:r>
            <a:endParaRPr sz="13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Najbardziej wymagający system UE: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audyty środowiskowe,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raportowanie,</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ciągłe doskonalenie.</a:t>
            </a:r>
            <a:endParaRPr sz="1100" b="0" i="0" u="none" strike="noStrike" cap="none">
              <a:solidFill>
                <a:schemeClr val="dk1"/>
              </a:solidFill>
              <a:latin typeface="Calibri"/>
              <a:ea typeface="Calibri"/>
              <a:cs typeface="Calibri"/>
              <a:sym typeface="Calibri"/>
            </a:endParaRPr>
          </a:p>
        </p:txBody>
      </p:sp>
      <p:pic>
        <p:nvPicPr>
          <p:cNvPr id="1150" name="Google Shape;1150;g3a690705c04_0_14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9000" y="4106700"/>
            <a:ext cx="2454885" cy="1760698"/>
          </a:xfrm>
          <a:prstGeom prst="rect">
            <a:avLst/>
          </a:prstGeom>
          <a:noFill/>
          <a:ln>
            <a:noFill/>
          </a:ln>
        </p:spPr>
      </p:pic>
      <p:pic>
        <p:nvPicPr>
          <p:cNvPr id="1151" name="Google Shape;1151;g3a690705c04_0_14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420375" y="4837475"/>
            <a:ext cx="1858500" cy="13914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g3a690705c04_0_16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środowiskowe 2/2</a:t>
            </a:r>
            <a:endParaRPr dirty="0"/>
          </a:p>
        </p:txBody>
      </p:sp>
      <p:pic>
        <p:nvPicPr>
          <p:cNvPr id="1158" name="Google Shape;1158;g3a690705c04_0_160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424700" y="5155900"/>
            <a:ext cx="1404027" cy="935800"/>
          </a:xfrm>
          <a:prstGeom prst="rect">
            <a:avLst/>
          </a:prstGeom>
          <a:noFill/>
          <a:ln>
            <a:noFill/>
          </a:ln>
        </p:spPr>
      </p:pic>
      <p:sp>
        <p:nvSpPr>
          <p:cNvPr id="1159" name="Google Shape;1159;g3a690705c04_0_16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83</a:t>
            </a:fld>
            <a:endParaRPr/>
          </a:p>
        </p:txBody>
      </p:sp>
      <p:sp>
        <p:nvSpPr>
          <p:cNvPr id="1160" name="Google Shape;1160;g3a690705c04_0_1608"/>
          <p:cNvSpPr txBox="1"/>
          <p:nvPr/>
        </p:nvSpPr>
        <p:spPr>
          <a:xfrm>
            <a:off x="830575" y="1569715"/>
            <a:ext cx="3124800" cy="4414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Certyfikaty dla produktów i materiałów </a:t>
            </a:r>
            <a:br>
              <a:rPr lang="pl-PL" sz="1400" b="1" i="0" u="none" strike="noStrike" cap="none">
                <a:solidFill>
                  <a:schemeClr val="accent2"/>
                </a:solidFill>
                <a:latin typeface="Calibri"/>
                <a:ea typeface="Calibri"/>
                <a:cs typeface="Calibri"/>
                <a:sym typeface="Calibri"/>
              </a:rPr>
            </a:br>
            <a:r>
              <a:rPr lang="pl-PL" sz="1400" b="1" i="0" u="none" strike="noStrike" cap="none">
                <a:solidFill>
                  <a:schemeClr val="accent2"/>
                </a:solidFill>
                <a:latin typeface="Calibri"/>
                <a:ea typeface="Calibri"/>
                <a:cs typeface="Calibri"/>
                <a:sym typeface="Calibri"/>
              </a:rPr>
              <a:t>w GOZ</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Cradle to Cradle (C2C)</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Ocenia: materiałowość, toksyczność, cykliczność, energia, woda, społeczna odpowiedzialność.</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Silnie powiązany z circular design.</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FSC / PEFC</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Certyfikacja odpowiedzialnej gospodarki leśnej i materiałów drewnianych.</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Global Recycled Standard (GRS)</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Potwierdza zawartość materiału z recyklingu oraz odpowiedzialny łańcuch dostaw.</a:t>
            </a:r>
            <a:endParaRPr sz="1200" b="0" i="0" u="none" strike="noStrike" cap="none">
              <a:solidFill>
                <a:schemeClr val="dk1"/>
              </a:solidFill>
              <a:latin typeface="Calibri"/>
              <a:ea typeface="Calibri"/>
              <a:cs typeface="Calibri"/>
              <a:sym typeface="Calibri"/>
            </a:endParaRPr>
          </a:p>
        </p:txBody>
      </p:sp>
      <p:sp>
        <p:nvSpPr>
          <p:cNvPr id="1161" name="Google Shape;1161;g3a690705c04_0_1608"/>
          <p:cNvSpPr txBox="1"/>
          <p:nvPr/>
        </p:nvSpPr>
        <p:spPr>
          <a:xfrm>
            <a:off x="4442450" y="1569715"/>
            <a:ext cx="3234000" cy="277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Rolnictwo ekologiczne i żywność bio</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EU Organic (Rolnictwo ekologiczne UE)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Najważniejszy certyfikat w UE.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Obejmuje: zakaz pestycydów syntetycznych, GMO, nawozów sztucznych.</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Kontrola od pola do stołu.</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PL-EKO – polski system certyfikacji ekologicznej</a:t>
            </a:r>
            <a:endParaRPr sz="12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62" name="Google Shape;1162;g3a690705c04_0_1608"/>
          <p:cNvSpPr txBox="1"/>
          <p:nvPr/>
        </p:nvSpPr>
        <p:spPr>
          <a:xfrm>
            <a:off x="4396750" y="3954785"/>
            <a:ext cx="3772500" cy="25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Łańcuch dostaw i śledzenie pochodzenia</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Fair Trade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Wspiera etyczną produkcję, sprawiedliwe wynagrodzenie, warunki pracy i ochronę środowiska.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Rainforest Alliance</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Kryteria: ochrona ekosystemów, bioróżnorodności, warunki pracy, minimalizacja pestycydów.</a:t>
            </a:r>
            <a:endParaRPr sz="1200" b="1" i="0" u="none" strike="noStrike" cap="none">
              <a:solidFill>
                <a:schemeClr val="dk1"/>
              </a:solidFill>
              <a:latin typeface="Calibri"/>
              <a:ea typeface="Calibri"/>
              <a:cs typeface="Calibri"/>
              <a:sym typeface="Calibri"/>
            </a:endParaRPr>
          </a:p>
        </p:txBody>
      </p:sp>
      <p:sp>
        <p:nvSpPr>
          <p:cNvPr id="1163" name="Google Shape;1163;g3a690705c04_0_1608"/>
          <p:cNvSpPr txBox="1"/>
          <p:nvPr/>
        </p:nvSpPr>
        <p:spPr>
          <a:xfrm>
            <a:off x="8282925" y="1624655"/>
            <a:ext cx="3178200" cy="313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accent2"/>
                </a:solidFill>
                <a:latin typeface="Calibri"/>
                <a:ea typeface="Calibri"/>
                <a:cs typeface="Calibri"/>
                <a:sym typeface="Calibri"/>
              </a:rPr>
              <a:t>Zrównoważone surowce i materiały</a:t>
            </a:r>
            <a:endParaRPr sz="1400" b="1" i="0" u="none" strike="noStrike" cap="none">
              <a:solidFill>
                <a:schemeClr val="accent2"/>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MSC (Marine Stewardship Council)</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4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Certyfikat odpowiedzialnych połowów ryb i owoców morza.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ASC (Aquaculture Stewardship Council)</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Zrównoważona akwakultura.</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rgbClr val="000000"/>
              </a:buClr>
              <a:buSzPts val="1200"/>
              <a:buFont typeface="Arial"/>
              <a:buNone/>
            </a:pPr>
            <a:r>
              <a:rPr lang="pl-PL" sz="1200" b="1" i="0" u="none" strike="noStrike" cap="none">
                <a:solidFill>
                  <a:schemeClr val="dk1"/>
                </a:solidFill>
                <a:latin typeface="Calibri"/>
                <a:ea typeface="Calibri"/>
                <a:cs typeface="Calibri"/>
                <a:sym typeface="Calibri"/>
              </a:rPr>
              <a:t>RSPO (certyfikacja oleju palmowego)</a:t>
            </a:r>
            <a:endParaRPr sz="1200" b="1"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Producent musi spełniać standardy ochrony bioróżnorodności i lasów.</a:t>
            </a:r>
            <a:endParaRPr sz="1200" b="0" i="0" u="none" strike="noStrike" cap="none">
              <a:solidFill>
                <a:schemeClr val="dk1"/>
              </a:solidFill>
              <a:latin typeface="Calibri"/>
              <a:ea typeface="Calibri"/>
              <a:cs typeface="Calibri"/>
              <a:sym typeface="Calibri"/>
            </a:endParaRPr>
          </a:p>
        </p:txBody>
      </p:sp>
      <p:pic>
        <p:nvPicPr>
          <p:cNvPr id="1164" name="Google Shape;1164;g3a690705c04_0_160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60975" y="5305997"/>
            <a:ext cx="953372" cy="635575"/>
          </a:xfrm>
          <a:prstGeom prst="rect">
            <a:avLst/>
          </a:prstGeom>
          <a:noFill/>
          <a:ln>
            <a:noFill/>
          </a:ln>
        </p:spPr>
      </p:pic>
      <p:pic>
        <p:nvPicPr>
          <p:cNvPr id="1165" name="Google Shape;1165;g3a690705c04_0_160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782275" y="5306014"/>
            <a:ext cx="530375" cy="63557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3a690705c04_0_16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Certyfikaty a Green </a:t>
            </a:r>
            <a:r>
              <a:rPr lang="pl-PL" dirty="0" err="1"/>
              <a:t>claims</a:t>
            </a:r>
            <a:endParaRPr dirty="0"/>
          </a:p>
        </p:txBody>
      </p:sp>
      <p:sp>
        <p:nvSpPr>
          <p:cNvPr id="1172" name="Google Shape;1172;g3a690705c04_0_1637"/>
          <p:cNvSpPr txBox="1">
            <a:spLocks noGrp="1"/>
          </p:cNvSpPr>
          <p:nvPr>
            <p:ph type="body" idx="1"/>
          </p:nvPr>
        </p:nvSpPr>
        <p:spPr>
          <a:xfrm>
            <a:off x="838200" y="168084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ts val="1800"/>
              <a:buNone/>
            </a:pPr>
            <a:r>
              <a:rPr lang="pl-PL" sz="1400"/>
              <a:t>Dyrektywa Green Claims (tzw. </a:t>
            </a:r>
            <a:r>
              <a:rPr lang="pl-PL" sz="1400" i="1"/>
              <a:t>Dyrektywa dotycząca ekologicznych oświadczeń</a:t>
            </a:r>
            <a:r>
              <a:rPr lang="pl-PL" sz="1400"/>
              <a:t>, 2024) — obecnie w finalizacji procesu legislacyjnego UE) ISTOTNIE zmieni zasady funkcjonowania certyfikatów środowiskowych oraz sposobu komunikowania ekoinnowacji.</a:t>
            </a:r>
            <a:endParaRPr sz="3100"/>
          </a:p>
        </p:txBody>
      </p:sp>
      <p:sp>
        <p:nvSpPr>
          <p:cNvPr id="1173" name="Google Shape;1173;g3a690705c04_0_16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84</a:t>
            </a:fld>
            <a:endParaRPr/>
          </a:p>
        </p:txBody>
      </p:sp>
      <p:sp>
        <p:nvSpPr>
          <p:cNvPr id="1174" name="Google Shape;1174;g3a690705c04_0_1637"/>
          <p:cNvSpPr txBox="1"/>
          <p:nvPr/>
        </p:nvSpPr>
        <p:spPr>
          <a:xfrm>
            <a:off x="877900" y="2461275"/>
            <a:ext cx="3000000" cy="369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Koniec z samodzielnie tworzonymi „zielonymi” deklaracjami</a:t>
            </a:r>
            <a:endParaRPr sz="11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Dyrektywa </a:t>
            </a:r>
            <a:r>
              <a:rPr lang="pl-PL" sz="1100" b="1" i="0" u="none" strike="noStrike" cap="none">
                <a:solidFill>
                  <a:schemeClr val="dk1"/>
                </a:solidFill>
                <a:latin typeface="Calibri"/>
                <a:ea typeface="Calibri"/>
                <a:cs typeface="Calibri"/>
                <a:sym typeface="Calibri"/>
              </a:rPr>
              <a:t>zakazuje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tworzenia własnych „zielonych etykiet”,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używania niezweryfikowanych haseł: „eco”, „przyjazny dla środowiska”, „naturalny”, „neutralny klimatycznie”,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sugerowania pozytywnego wpływu bez dowodów.</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Każde oświadczenie środowiskowe musi być:</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zweryfikowane,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poparte danymi,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oparte na metodologii LCA lub równoważnej,</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udokumentowane w formie raportu.</a:t>
            </a:r>
            <a:endParaRPr sz="1100" b="0" i="0" u="none" strike="noStrike" cap="none">
              <a:solidFill>
                <a:schemeClr val="dk1"/>
              </a:solidFill>
              <a:latin typeface="Calibri"/>
              <a:ea typeface="Calibri"/>
              <a:cs typeface="Calibri"/>
              <a:sym typeface="Calibri"/>
            </a:endParaRPr>
          </a:p>
        </p:txBody>
      </p:sp>
      <p:sp>
        <p:nvSpPr>
          <p:cNvPr id="1175" name="Google Shape;1175;g3a690705c04_0_1637"/>
          <p:cNvSpPr txBox="1"/>
          <p:nvPr/>
        </p:nvSpPr>
        <p:spPr>
          <a:xfrm>
            <a:off x="4252000" y="2415550"/>
            <a:ext cx="4191600" cy="384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230+ nieoficjalnych, marketingowych certyfikatów zniknie z rynku</a:t>
            </a:r>
            <a:br>
              <a:rPr lang="pl-PL" sz="1100" b="1" i="0" u="none" strike="noStrike" cap="none">
                <a:solidFill>
                  <a:schemeClr val="accent2"/>
                </a:solidFill>
                <a:latin typeface="Calibri"/>
                <a:ea typeface="Calibri"/>
                <a:cs typeface="Calibri"/>
                <a:sym typeface="Calibri"/>
              </a:rPr>
            </a:b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Dyrektywa wprowadza </a:t>
            </a:r>
            <a:r>
              <a:rPr lang="pl-PL" sz="1100" b="1" i="0" u="none" strike="noStrike" cap="none">
                <a:solidFill>
                  <a:schemeClr val="dk1"/>
                </a:solidFill>
                <a:latin typeface="Calibri"/>
                <a:ea typeface="Calibri"/>
                <a:cs typeface="Calibri"/>
                <a:sym typeface="Calibri"/>
              </a:rPr>
              <a:t>zakaz nowych i niezweryfikowanych eco-labels</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Aby certyfikat mógł być stosowany, musi być:</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uznany na poziomie UE</a:t>
            </a:r>
            <a:r>
              <a:rPr lang="pl-PL" sz="1100" b="0" i="0" u="none" strike="noStrike" cap="none">
                <a:solidFill>
                  <a:schemeClr val="dk1"/>
                </a:solidFill>
                <a:latin typeface="Calibri"/>
                <a:ea typeface="Calibri"/>
                <a:cs typeface="Calibri"/>
                <a:sym typeface="Calibri"/>
              </a:rPr>
              <a:t>, albo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zweryfikowany przez akredytowaną stronę trzecią</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0" i="0" u="none" strike="noStrike" cap="none">
                <a:solidFill>
                  <a:schemeClr val="dk1"/>
                </a:solidFill>
                <a:latin typeface="Calibri"/>
                <a:ea typeface="Calibri"/>
                <a:cs typeface="Calibri"/>
                <a:sym typeface="Calibri"/>
              </a:rPr>
              <a:t>mieć </a:t>
            </a:r>
            <a:r>
              <a:rPr lang="pl-PL" sz="1100" b="1" i="0" u="none" strike="noStrike" cap="none">
                <a:solidFill>
                  <a:schemeClr val="dk1"/>
                </a:solidFill>
                <a:latin typeface="Calibri"/>
                <a:ea typeface="Calibri"/>
                <a:cs typeface="Calibri"/>
                <a:sym typeface="Calibri"/>
              </a:rPr>
              <a:t>transparentne kryteria</a:t>
            </a:r>
            <a:r>
              <a:rPr lang="pl-PL" sz="1100" b="0" i="0" u="none" strike="noStrike" cap="none">
                <a:solidFill>
                  <a:schemeClr val="dk1"/>
                </a:solidFill>
                <a:latin typeface="Calibri"/>
                <a:ea typeface="Calibri"/>
                <a:cs typeface="Calibri"/>
                <a:sym typeface="Calibri"/>
              </a:rPr>
              <a:t> dostępne publicznie.</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Oznacza to „naturalną selekcję” certyfikatów. Przetrwają:</a:t>
            </a:r>
            <a:r>
              <a:rPr lang="pl-PL" sz="1100" b="1" i="0" u="none" strike="noStrike" cap="none">
                <a:solidFill>
                  <a:schemeClr val="dk1"/>
                </a:solidFill>
                <a:latin typeface="Calibri"/>
                <a:ea typeface="Calibri"/>
                <a:cs typeface="Calibri"/>
                <a:sym typeface="Calibri"/>
              </a:rPr>
              <a:t> </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EU Ecolabel, EU Organic, Fairtrade, Rainforest Alliance, MSC/ASC, FSC/PEFC, ISO/EMAS, GRS, C2C (bo mają audyt strony trzeciej)</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Znikną lub będą zakazane:</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green leaf, nature friendly, eco-quality, „zielone listki” supermarketów,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prywatne „eko-etykiety”, które nie przechodzą audytów.</a:t>
            </a:r>
            <a:endParaRPr sz="1100" b="0" i="0" u="none" strike="noStrike" cap="none">
              <a:solidFill>
                <a:schemeClr val="dk1"/>
              </a:solidFill>
              <a:latin typeface="Calibri"/>
              <a:ea typeface="Calibri"/>
              <a:cs typeface="Calibri"/>
              <a:sym typeface="Calibri"/>
            </a:endParaRPr>
          </a:p>
        </p:txBody>
      </p:sp>
      <p:sp>
        <p:nvSpPr>
          <p:cNvPr id="1176" name="Google Shape;1176;g3a690705c04_0_1637"/>
          <p:cNvSpPr txBox="1"/>
          <p:nvPr/>
        </p:nvSpPr>
        <p:spPr>
          <a:xfrm>
            <a:off x="8398380" y="2421610"/>
            <a:ext cx="3000000" cy="256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accent2"/>
                </a:solidFill>
                <a:latin typeface="Calibri"/>
                <a:ea typeface="Calibri"/>
                <a:cs typeface="Calibri"/>
                <a:sym typeface="Calibri"/>
              </a:rPr>
              <a:t>Etykiety „carbon neutral” zostaną praktycznie zakazane</a:t>
            </a:r>
            <a:endParaRPr sz="1100" b="1" i="0" u="none" strike="noStrike" cap="none">
              <a:solidFill>
                <a:schemeClr val="accent2"/>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UE uznała, że deklaracje „neutralny klimatycznie” oparte na offsetach są </a:t>
            </a:r>
            <a:r>
              <a:rPr lang="pl-PL" sz="1100" b="1" i="0" u="none" strike="noStrike" cap="none">
                <a:solidFill>
                  <a:schemeClr val="dk1"/>
                </a:solidFill>
                <a:latin typeface="Calibri"/>
                <a:ea typeface="Calibri"/>
                <a:cs typeface="Calibri"/>
                <a:sym typeface="Calibri"/>
              </a:rPr>
              <a:t>wprowadzające w błąd</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Po wejściu dyrektywy: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nie będzie można pisać</a:t>
            </a:r>
            <a:r>
              <a:rPr lang="pl-PL" sz="1100" b="0" i="0" u="none" strike="noStrike" cap="none">
                <a:solidFill>
                  <a:schemeClr val="dk1"/>
                </a:solidFill>
                <a:latin typeface="Calibri"/>
                <a:ea typeface="Calibri"/>
                <a:cs typeface="Calibri"/>
                <a:sym typeface="Calibri"/>
              </a:rPr>
              <a:t>: „carbon neutral”, „climate positive”, „zero emissions”,</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0" i="0" u="none" strike="noStrike" cap="none">
                <a:solidFill>
                  <a:schemeClr val="dk1"/>
                </a:solidFill>
                <a:latin typeface="Calibri"/>
                <a:ea typeface="Calibri"/>
                <a:cs typeface="Calibri"/>
                <a:sym typeface="Calibri"/>
              </a:rPr>
              <a:t>chyba że </a:t>
            </a:r>
            <a:r>
              <a:rPr lang="pl-PL" sz="1100" b="1" i="0" u="none" strike="noStrike" cap="none">
                <a:solidFill>
                  <a:schemeClr val="dk1"/>
                </a:solidFill>
                <a:latin typeface="Calibri"/>
                <a:ea typeface="Calibri"/>
                <a:cs typeface="Calibri"/>
                <a:sym typeface="Calibri"/>
              </a:rPr>
              <a:t>95% redukcji pochodzi z własnych działań</a:t>
            </a:r>
            <a:r>
              <a:rPr lang="pl-PL" sz="1100" b="0" i="0" u="none" strike="noStrike" cap="none">
                <a:solidFill>
                  <a:schemeClr val="dk1"/>
                </a:solidFill>
                <a:latin typeface="Calibri"/>
                <a:ea typeface="Calibri"/>
                <a:cs typeface="Calibri"/>
                <a:sym typeface="Calibri"/>
              </a:rPr>
              <a:t>, a nie z kompensacji.</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g3a690705c04_0_560"/>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300" dirty="0"/>
              <a:t>Ćwiczenie: Cykl życia wybranego produktu (LCA uproszczona)</a:t>
            </a:r>
            <a:endParaRPr sz="3300" dirty="0"/>
          </a:p>
        </p:txBody>
      </p:sp>
      <p:sp>
        <p:nvSpPr>
          <p:cNvPr id="1183" name="Google Shape;1183;g3a690705c04_0_560"/>
          <p:cNvSpPr txBox="1">
            <a:spLocks noGrp="1"/>
          </p:cNvSpPr>
          <p:nvPr>
            <p:ph type="body" idx="1"/>
          </p:nvPr>
        </p:nvSpPr>
        <p:spPr>
          <a:xfrm>
            <a:off x="839800" y="2313625"/>
            <a:ext cx="5112300" cy="38115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200"/>
              </a:spcBef>
              <a:spcAft>
                <a:spcPts val="0"/>
              </a:spcAft>
              <a:buSzPts val="2400"/>
              <a:buFont typeface="Calibri"/>
              <a:buChar char="●"/>
            </a:pPr>
            <a:r>
              <a:rPr lang="pl-PL" sz="2400" dirty="0"/>
              <a:t>Grupy analizują pięć etapów życia produktu (surowce, produkcja, transport, użycie, koniec życia)</a:t>
            </a:r>
            <a:endParaRPr sz="2400" dirty="0"/>
          </a:p>
          <a:p>
            <a:pPr marL="457200" lvl="0" indent="-381000" algn="l" rtl="0">
              <a:lnSpc>
                <a:spcPct val="100000"/>
              </a:lnSpc>
              <a:spcBef>
                <a:spcPts val="0"/>
              </a:spcBef>
              <a:spcAft>
                <a:spcPts val="0"/>
              </a:spcAft>
              <a:buSzPts val="2400"/>
              <a:buFont typeface="Calibri"/>
              <a:buChar char="●"/>
            </a:pPr>
            <a:r>
              <a:rPr lang="pl-PL" sz="2400" dirty="0"/>
              <a:t>Ocena wpływu środowiskowego (1–3), identyfikacja krytycznych punktów</a:t>
            </a:r>
          </a:p>
          <a:p>
            <a:pPr marL="0" lvl="0" indent="0" algn="l" rtl="0">
              <a:lnSpc>
                <a:spcPct val="90000"/>
              </a:lnSpc>
              <a:spcBef>
                <a:spcPts val="1200"/>
              </a:spcBef>
              <a:spcAft>
                <a:spcPts val="0"/>
              </a:spcAft>
              <a:buSzPts val="852"/>
              <a:buNone/>
            </a:pPr>
            <a:endParaRPr sz="1800" dirty="0"/>
          </a:p>
        </p:txBody>
      </p:sp>
      <p:sp>
        <p:nvSpPr>
          <p:cNvPr id="1184" name="Google Shape;1184;g3a690705c04_0_560">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900" b="1" i="0" u="none" strike="noStrike" cap="none" dirty="0">
              <a:solidFill>
                <a:schemeClr val="dk1"/>
              </a:solidFill>
              <a:latin typeface="Calibri"/>
              <a:ea typeface="Calibri"/>
              <a:cs typeface="Calibri"/>
              <a:sym typeface="Calibri"/>
            </a:endParaRPr>
          </a:p>
        </p:txBody>
      </p:sp>
      <p:sp>
        <p:nvSpPr>
          <p:cNvPr id="1185" name="Google Shape;1185;g3a690705c04_0_560">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1000" b="0" i="0" u="none" strike="noStrike" cap="none" dirty="0">
              <a:solidFill>
                <a:schemeClr val="dk1"/>
              </a:solidFill>
              <a:latin typeface="Calibri"/>
              <a:ea typeface="Calibri"/>
              <a:cs typeface="Calibri"/>
              <a:sym typeface="Calibri"/>
            </a:endParaRPr>
          </a:p>
        </p:txBody>
      </p:sp>
      <p:sp>
        <p:nvSpPr>
          <p:cNvPr id="1186" name="Google Shape;1186;g3a690705c04_0_560">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a:bodyPr>
          <a:lstStyle/>
          <a:p>
            <a:pPr marL="0" marR="0" lvl="0" indent="0" algn="l" rtl="0">
              <a:lnSpc>
                <a:spcPct val="90000"/>
              </a:lnSpc>
              <a:spcBef>
                <a:spcPts val="3227"/>
              </a:spcBef>
              <a:spcAft>
                <a:spcPts val="0"/>
              </a:spcAft>
              <a:buClr>
                <a:schemeClr val="dk1"/>
              </a:buClr>
              <a:buSzPct val="56339"/>
              <a:buFont typeface="Arial"/>
              <a:buNone/>
            </a:pPr>
            <a:endParaRPr sz="1000" b="1" i="0" u="none" strike="noStrike" cap="none" dirty="0">
              <a:solidFill>
                <a:schemeClr val="dk1"/>
              </a:solidFill>
              <a:latin typeface="Calibri"/>
              <a:ea typeface="Calibri"/>
              <a:cs typeface="Calibri"/>
              <a:sym typeface="Calibri"/>
            </a:endParaRPr>
          </a:p>
        </p:txBody>
      </p:sp>
      <p:sp>
        <p:nvSpPr>
          <p:cNvPr id="1187" name="Google Shape;1187;g3a690705c04_0_5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38b2317d490_0_13"/>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dirty="0"/>
              <a:t>Czynniki kulturowe i metody sprzyjające rozwojowi </a:t>
            </a:r>
            <a:r>
              <a:rPr lang="pl-PL" sz="6000" dirty="0" err="1"/>
              <a:t>ekoinnowacji</a:t>
            </a:r>
            <a:endParaRPr sz="6000" dirty="0"/>
          </a:p>
        </p:txBody>
      </p:sp>
      <p:grpSp>
        <p:nvGrpSpPr>
          <p:cNvPr id="1194" name="Google Shape;1194;g38b2317d490_0_1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195" name="Google Shape;1195;g38b2317d490_0_1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96" name="Google Shape;1196;g38b2317d490_0_13"/>
            <p:cNvGrpSpPr/>
            <p:nvPr/>
          </p:nvGrpSpPr>
          <p:grpSpPr>
            <a:xfrm>
              <a:off x="6227813" y="299542"/>
              <a:ext cx="5675781" cy="1798500"/>
              <a:chOff x="1469644" y="187882"/>
              <a:chExt cx="5675781" cy="1798500"/>
            </a:xfrm>
          </p:grpSpPr>
          <p:sp>
            <p:nvSpPr>
              <p:cNvPr id="1197" name="Google Shape;1197;g38b2317d490_0_1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98" name="Google Shape;1198;g38b2317d490_0_1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99" name="Google Shape;1199;g38b2317d490_0_1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00" name="Google Shape;1200;g38b2317d490_0_1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01" name="Google Shape;1201;g38b2317d490_0_1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202" name="Google Shape;1202;g38b2317d490_0_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1207"/>
        <p:cNvGrpSpPr/>
        <p:nvPr/>
      </p:nvGrpSpPr>
      <p:grpSpPr>
        <a:xfrm>
          <a:off x="0" y="0"/>
          <a:ext cx="0" cy="0"/>
          <a:chOff x="0" y="0"/>
          <a:chExt cx="0" cy="0"/>
        </a:xfrm>
      </p:grpSpPr>
      <p:sp>
        <p:nvSpPr>
          <p:cNvPr id="1208" name="Google Shape;1208;g70f90ccf1acd7478_69"/>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SzPts val="852"/>
              <a:buNone/>
            </a:pPr>
            <a:br>
              <a:rPr lang="pl-PL" sz="2200" dirty="0"/>
            </a:br>
            <a:br>
              <a:rPr lang="pl-PL" sz="2200" dirty="0"/>
            </a:br>
            <a:r>
              <a:rPr lang="pl-PL" sz="2200" b="1" dirty="0"/>
              <a:t>Co sprzyja tworzeniu innowacji na poziomie kultury organizacji z Państwa doświadczenia?</a:t>
            </a:r>
            <a:br>
              <a:rPr lang="pl-PL" sz="2200" b="1" dirty="0"/>
            </a:br>
            <a:br>
              <a:rPr lang="pl-PL" sz="2200" b="1" dirty="0"/>
            </a:br>
            <a:r>
              <a:rPr lang="pl-PL" sz="2200" b="1" dirty="0"/>
              <a:t>Kiedy uczestniczyliście w innowacyjnym projekcie - dlaczego się udało?</a:t>
            </a:r>
            <a:endParaRPr sz="1200" dirty="0"/>
          </a:p>
          <a:p>
            <a:pPr marL="0" lvl="0" indent="0" algn="l" rtl="0">
              <a:lnSpc>
                <a:spcPct val="90000"/>
              </a:lnSpc>
              <a:spcBef>
                <a:spcPts val="1200"/>
              </a:spcBef>
              <a:spcAft>
                <a:spcPts val="0"/>
              </a:spcAft>
              <a:buSzPts val="852"/>
              <a:buNone/>
            </a:pPr>
            <a:endParaRPr sz="2200" b="1" dirty="0"/>
          </a:p>
        </p:txBody>
      </p:sp>
      <p:sp>
        <p:nvSpPr>
          <p:cNvPr id="1209" name="Google Shape;1209;g70f90ccf1acd7478_6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Pytanie na forum 2</a:t>
            </a:r>
            <a:endParaRPr dirty="0"/>
          </a:p>
        </p:txBody>
      </p:sp>
      <p:sp>
        <p:nvSpPr>
          <p:cNvPr id="1210" name="Google Shape;1210;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1" name="Google Shape;1211;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2" name="Google Shape;1212;g70f90ccf1acd7478_69">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1213" name="Google Shape;1213;g70f90ccf1acd7478_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g38b2317d490_0_632"/>
          <p:cNvSpPr txBox="1">
            <a:spLocks noGrp="1"/>
          </p:cNvSpPr>
          <p:nvPr>
            <p:ph type="title"/>
          </p:nvPr>
        </p:nvSpPr>
        <p:spPr>
          <a:xfrm>
            <a:off x="801275" y="1940700"/>
            <a:ext cx="9987900" cy="300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1820"/>
              <a:t>Budowę kultury innowacji w przedsiębiorstwie wzmacniają:</a:t>
            </a:r>
            <a:br>
              <a:rPr lang="pl-PL" sz="1820"/>
            </a:br>
            <a:r>
              <a:rPr lang="pl-PL" sz="1820"/>
              <a:t>(na bazie “Wymiarów kultury” Geer Hofstede’s)</a:t>
            </a:r>
            <a:endParaRPr sz="1820"/>
          </a:p>
          <a:p>
            <a:pPr marL="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AUTONOMIA</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NISKI DYSTANS WŁADZY</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POCZUCIE SENSU W PRACY</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GROWTH MINDSET</a:t>
            </a:r>
            <a:endParaRPr sz="1820"/>
          </a:p>
          <a:p>
            <a:pPr marL="457200" lvl="0" indent="0" algn="l" rtl="0">
              <a:lnSpc>
                <a:spcPct val="90000"/>
              </a:lnSpc>
              <a:spcBef>
                <a:spcPts val="0"/>
              </a:spcBef>
              <a:spcAft>
                <a:spcPts val="0"/>
              </a:spcAft>
              <a:buSzPts val="1800"/>
              <a:buNone/>
            </a:pPr>
            <a:endParaRPr sz="1820"/>
          </a:p>
          <a:p>
            <a:pPr marL="457200" lvl="0" indent="-344170" algn="l" rtl="0">
              <a:lnSpc>
                <a:spcPct val="90000"/>
              </a:lnSpc>
              <a:spcBef>
                <a:spcPts val="0"/>
              </a:spcBef>
              <a:spcAft>
                <a:spcPts val="0"/>
              </a:spcAft>
              <a:buSzPts val="1820"/>
              <a:buChar char="●"/>
            </a:pPr>
            <a:r>
              <a:rPr lang="pl-PL" sz="1820"/>
              <a:t>PSYCHOLOGICZNE BEZPIECZEŃSTWO</a:t>
            </a:r>
            <a:endParaRPr sz="1820"/>
          </a:p>
        </p:txBody>
      </p:sp>
      <p:sp>
        <p:nvSpPr>
          <p:cNvPr id="1220" name="Google Shape;1220;g38b2317d490_0_632"/>
          <p:cNvSpPr txBox="1">
            <a:spLocks noGrp="1"/>
          </p:cNvSpPr>
          <p:nvPr>
            <p:ph type="title"/>
          </p:nvPr>
        </p:nvSpPr>
        <p:spPr>
          <a:xfrm>
            <a:off x="76200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Podłoże dla narzędzi - kultura innowacji</a:t>
            </a:r>
            <a:endParaRPr/>
          </a:p>
        </p:txBody>
      </p:sp>
      <p:sp>
        <p:nvSpPr>
          <p:cNvPr id="1221" name="Google Shape;1221;g38b2317d490_0_6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38b2317d490_0_585"/>
          <p:cNvSpPr txBox="1">
            <a:spLocks noGrp="1"/>
          </p:cNvSpPr>
          <p:nvPr>
            <p:ph type="title"/>
          </p:nvPr>
        </p:nvSpPr>
        <p:spPr>
          <a:xfrm>
            <a:off x="815383"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3 mity dotyczące tworzenia innowacji</a:t>
            </a:r>
            <a:endParaRPr/>
          </a:p>
        </p:txBody>
      </p:sp>
      <p:sp>
        <p:nvSpPr>
          <p:cNvPr id="1228" name="Google Shape;1228;g38b2317d490_0_585"/>
          <p:cNvSpPr txBox="1">
            <a:spLocks noGrp="1"/>
          </p:cNvSpPr>
          <p:nvPr>
            <p:ph type="body" idx="1"/>
          </p:nvPr>
        </p:nvSpPr>
        <p:spPr>
          <a:xfrm>
            <a:off x="838200" y="1825625"/>
            <a:ext cx="111021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946"/>
              <a:buNone/>
            </a:pPr>
            <a:r>
              <a:rPr lang="pl-PL" sz="2200" b="1"/>
              <a:t>MIT 1 | Coś co się pojawia w jednej chwili - olśnienie</a:t>
            </a:r>
            <a:endParaRPr sz="2200" b="1"/>
          </a:p>
          <a:p>
            <a:pPr marL="0" lvl="0" indent="0" algn="l" rtl="0">
              <a:lnSpc>
                <a:spcPct val="90000"/>
              </a:lnSpc>
              <a:spcBef>
                <a:spcPts val="1000"/>
              </a:spcBef>
              <a:spcAft>
                <a:spcPts val="0"/>
              </a:spcAft>
              <a:buSzPts val="1946"/>
              <a:buNone/>
            </a:pPr>
            <a:br>
              <a:rPr lang="pl-PL" sz="2200"/>
            </a:br>
            <a:r>
              <a:rPr lang="pl-PL" sz="2200"/>
              <a:t>      </a:t>
            </a:r>
            <a:r>
              <a:rPr lang="pl-PL" sz="2200" b="1">
                <a:solidFill>
                  <a:srgbClr val="00B0F0"/>
                </a:solidFill>
              </a:rPr>
              <a:t> Fakt -  Innovation is a result of a chaotic, dynamic and uncertain process</a:t>
            </a:r>
            <a:br>
              <a:rPr lang="pl-PL" sz="2200" b="1">
                <a:solidFill>
                  <a:srgbClr val="00B0F0"/>
                </a:solidFill>
              </a:rPr>
            </a:br>
            <a:endParaRPr sz="2200" b="1">
              <a:solidFill>
                <a:srgbClr val="00B0F0"/>
              </a:solidFill>
            </a:endParaRPr>
          </a:p>
          <a:p>
            <a:pPr marL="0" lvl="0" indent="0" algn="l" rtl="0">
              <a:lnSpc>
                <a:spcPct val="90000"/>
              </a:lnSpc>
              <a:spcBef>
                <a:spcPts val="1000"/>
              </a:spcBef>
              <a:spcAft>
                <a:spcPts val="0"/>
              </a:spcAft>
              <a:buSzPts val="1946"/>
              <a:buNone/>
            </a:pPr>
            <a:r>
              <a:rPr lang="pl-PL" sz="2200" b="1"/>
              <a:t>MIT 2 | Innowacje opierają się na genialnych pomysłach</a:t>
            </a:r>
            <a:br>
              <a:rPr lang="pl-PL" sz="2200"/>
            </a:br>
            <a:br>
              <a:rPr lang="pl-PL" sz="2200"/>
            </a:br>
            <a:r>
              <a:rPr lang="pl-PL" sz="2200"/>
              <a:t>        </a:t>
            </a:r>
            <a:r>
              <a:rPr lang="pl-PL" sz="2200" b="1">
                <a:solidFill>
                  <a:srgbClr val="00B0F0"/>
                </a:solidFill>
              </a:rPr>
              <a:t>Fakt -   Innowacja = Implemented Idea</a:t>
            </a:r>
            <a:endParaRPr sz="2200" b="1">
              <a:solidFill>
                <a:srgbClr val="00B0F0"/>
              </a:solidFill>
            </a:endParaRPr>
          </a:p>
          <a:p>
            <a:pPr marL="0" lvl="0" indent="0" algn="l" rtl="0">
              <a:lnSpc>
                <a:spcPct val="90000"/>
              </a:lnSpc>
              <a:spcBef>
                <a:spcPts val="1000"/>
              </a:spcBef>
              <a:spcAft>
                <a:spcPts val="0"/>
              </a:spcAft>
              <a:buSzPts val="1946"/>
              <a:buNone/>
            </a:pPr>
            <a:br>
              <a:rPr lang="pl-PL" sz="2200"/>
            </a:br>
            <a:r>
              <a:rPr lang="pl-PL" sz="2200" b="1"/>
              <a:t>MIT 3 | Innowacje są tworzone przez geniuszy</a:t>
            </a:r>
            <a:endParaRPr sz="2200" b="1"/>
          </a:p>
          <a:p>
            <a:pPr marL="0" lvl="0" indent="0" algn="l" rtl="0">
              <a:lnSpc>
                <a:spcPct val="90000"/>
              </a:lnSpc>
              <a:spcBef>
                <a:spcPts val="1000"/>
              </a:spcBef>
              <a:spcAft>
                <a:spcPts val="0"/>
              </a:spcAft>
              <a:buSzPts val="2868"/>
              <a:buNone/>
            </a:pPr>
            <a:br>
              <a:rPr lang="pl-PL" sz="2200"/>
            </a:br>
            <a:r>
              <a:rPr lang="pl-PL" sz="2200"/>
              <a:t>      </a:t>
            </a:r>
            <a:r>
              <a:rPr lang="pl-PL" sz="2200" b="1">
                <a:solidFill>
                  <a:srgbClr val="00B0F0"/>
                </a:solidFill>
              </a:rPr>
              <a:t> Fakt  - Innowacje to połączenie talentów + wspierającego środowiska</a:t>
            </a:r>
            <a:endParaRPr sz="2200" b="1">
              <a:solidFill>
                <a:srgbClr val="00B0F0"/>
              </a:solidFill>
            </a:endParaRPr>
          </a:p>
          <a:p>
            <a:pPr marL="0" lvl="0" indent="0" algn="l" rtl="0">
              <a:lnSpc>
                <a:spcPct val="90000"/>
              </a:lnSpc>
              <a:spcBef>
                <a:spcPts val="1000"/>
              </a:spcBef>
              <a:spcAft>
                <a:spcPts val="0"/>
              </a:spcAft>
              <a:buSzPts val="1946"/>
              <a:buNone/>
            </a:pPr>
            <a:endParaRPr sz="2200"/>
          </a:p>
        </p:txBody>
      </p:sp>
      <p:sp>
        <p:nvSpPr>
          <p:cNvPr id="1229" name="Google Shape;1229;g38b2317d490_0_585"/>
          <p:cNvSpPr txBox="1"/>
          <p:nvPr/>
        </p:nvSpPr>
        <p:spPr>
          <a:xfrm>
            <a:off x="9189617" y="6032297"/>
            <a:ext cx="3570000" cy="106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pl-PL" sz="1000" b="0" i="1" u="none" strike="noStrike" cap="none">
                <a:solidFill>
                  <a:srgbClr val="4D4D4D"/>
                </a:solidFill>
                <a:highlight>
                  <a:srgbClr val="FFFFFF"/>
                </a:highlight>
                <a:latin typeface="Calibri"/>
                <a:ea typeface="Calibri"/>
                <a:cs typeface="Calibri"/>
                <a:sym typeface="Calibri"/>
              </a:rPr>
              <a:t>Dr. Seweryn Rudnicki</a:t>
            </a:r>
            <a:br>
              <a:rPr lang="pl-PL" sz="1000" b="0" i="1" u="none" strike="noStrike" cap="none">
                <a:solidFill>
                  <a:srgbClr val="4D4D4D"/>
                </a:solidFill>
                <a:highlight>
                  <a:srgbClr val="FFFFFF"/>
                </a:highlight>
                <a:latin typeface="Calibri"/>
                <a:ea typeface="Calibri"/>
                <a:cs typeface="Calibri"/>
                <a:sym typeface="Calibri"/>
              </a:rPr>
            </a:br>
            <a:r>
              <a:rPr lang="pl-PL" sz="1000" b="0" i="1" u="none" strike="noStrike" cap="none">
                <a:solidFill>
                  <a:srgbClr val="4D4D4D"/>
                </a:solidFill>
                <a:highlight>
                  <a:srgbClr val="FFFFFF"/>
                </a:highlight>
                <a:latin typeface="Calibri"/>
                <a:ea typeface="Calibri"/>
                <a:cs typeface="Calibri"/>
                <a:sym typeface="Calibri"/>
              </a:rPr>
              <a:t>Socjolog i psycholog, Wydział Humanistyczny </a:t>
            </a:r>
            <a:br>
              <a:rPr lang="pl-PL" sz="1000" b="0" i="1" u="none" strike="noStrike" cap="none">
                <a:solidFill>
                  <a:srgbClr val="4D4D4D"/>
                </a:solidFill>
                <a:highlight>
                  <a:srgbClr val="FFFFFF"/>
                </a:highlight>
                <a:latin typeface="Calibri"/>
                <a:ea typeface="Calibri"/>
                <a:cs typeface="Calibri"/>
                <a:sym typeface="Calibri"/>
              </a:rPr>
            </a:br>
            <a:r>
              <a:rPr lang="pl-PL" sz="1000" b="0" i="1" u="none" strike="noStrike" cap="none">
                <a:solidFill>
                  <a:srgbClr val="4D4D4D"/>
                </a:solidFill>
                <a:highlight>
                  <a:srgbClr val="FFFFFF"/>
                </a:highlight>
                <a:latin typeface="Calibri"/>
                <a:ea typeface="Calibri"/>
                <a:cs typeface="Calibri"/>
                <a:sym typeface="Calibri"/>
              </a:rPr>
              <a:t>Akademii Górniczo-Hutniczej</a:t>
            </a:r>
            <a:endParaRPr sz="1200" b="0" i="1" u="none" strike="noStrike" cap="none">
              <a:solidFill>
                <a:srgbClr val="000000"/>
              </a:solidFill>
              <a:latin typeface="Calibri"/>
              <a:ea typeface="Calibri"/>
              <a:cs typeface="Calibri"/>
              <a:sym typeface="Calibri"/>
            </a:endParaRPr>
          </a:p>
        </p:txBody>
      </p:sp>
      <p:sp>
        <p:nvSpPr>
          <p:cNvPr id="1230" name="Google Shape;1230;g38b2317d490_0_5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a64f3675dc_0_15"/>
          <p:cNvSpPr txBox="1">
            <a:spLocks noGrp="1"/>
          </p:cNvSpPr>
          <p:nvPr>
            <p:ph type="title"/>
          </p:nvPr>
        </p:nvSpPr>
        <p:spPr>
          <a:xfrm>
            <a:off x="634734" y="4291899"/>
            <a:ext cx="10515600" cy="2852700"/>
          </a:xfrm>
          <a:prstGeom prst="rect">
            <a:avLst/>
          </a:prstGeom>
          <a:noFill/>
          <a:ln>
            <a:noFill/>
          </a:ln>
        </p:spPr>
        <p:txBody>
          <a:bodyPr spcFirstLastPara="1" wrap="square" lIns="91425" tIns="45700" rIns="91425" bIns="45700" anchor="b" anchorCtr="0">
            <a:noAutofit/>
          </a:bodyPr>
          <a:lstStyle/>
          <a:p>
            <a:pPr marL="457200" lvl="0" indent="-323215" algn="l" rtl="0">
              <a:lnSpc>
                <a:spcPct val="115000"/>
              </a:lnSpc>
              <a:spcBef>
                <a:spcPts val="1200"/>
              </a:spcBef>
              <a:spcAft>
                <a:spcPts val="0"/>
              </a:spcAft>
              <a:buSzPts val="1490"/>
              <a:buFont typeface="Arial"/>
              <a:buChar char="●"/>
            </a:pPr>
            <a:r>
              <a:rPr lang="pl-PL" sz="1490" b="1"/>
              <a:t>Lata 70.–90.</a:t>
            </a:r>
            <a:r>
              <a:rPr lang="pl-PL" sz="1490"/>
              <a:t> – Rosnąca świadomość ekologiczna (kryzys naftowy, raport Klubu Rzymskiego, Szczyt Ziemi w Rio 1992) pokazała, </a:t>
            </a:r>
            <a:br>
              <a:rPr lang="pl-PL" sz="1490"/>
            </a:br>
            <a:r>
              <a:rPr lang="pl-PL" sz="1490"/>
              <a:t>że tradycyjny model gospodarczy generuje duże koszty środowiskowe. Zaczęły powstawać pierwsze regulacje i programy dotyczące czystej produkcji, efektywności zasobów i ograniczania emisji.</a:t>
            </a:r>
            <a:br>
              <a:rPr lang="pl-PL" sz="1490"/>
            </a:br>
            <a:endParaRPr sz="1490"/>
          </a:p>
          <a:p>
            <a:pPr marL="457200" lvl="0" indent="-323215" algn="l" rtl="0">
              <a:lnSpc>
                <a:spcPct val="115000"/>
              </a:lnSpc>
              <a:spcBef>
                <a:spcPts val="0"/>
              </a:spcBef>
              <a:spcAft>
                <a:spcPts val="0"/>
              </a:spcAft>
              <a:buSzPts val="1490"/>
              <a:buFont typeface="Arial"/>
              <a:buChar char="●"/>
            </a:pPr>
            <a:r>
              <a:rPr lang="pl-PL" sz="1490" b="1"/>
              <a:t>Początek XXI w.</a:t>
            </a:r>
            <a:r>
              <a:rPr lang="pl-PL" sz="1490"/>
              <a:t> – Pojawia się koncepcja </a:t>
            </a:r>
            <a:r>
              <a:rPr lang="pl-PL" sz="1490" i="1"/>
              <a:t>eco-innovation</a:t>
            </a:r>
            <a:r>
              <a:rPr lang="pl-PL" sz="1490"/>
              <a:t> jako odpowiedź na nowe wyzwania gospodarcze i klimatyczne. UE zaczęła rozwijać strategie, programy (m.in. Eco-Innovation Action Plan, Europe 2020) i standardy, aby uporządkować pojęcia </a:t>
            </a:r>
            <a:br>
              <a:rPr lang="pl-PL" sz="1490"/>
            </a:br>
            <a:r>
              <a:rPr lang="pl-PL" sz="1490"/>
              <a:t>i wspierać firmy w zmianie modeli biznesowych.</a:t>
            </a:r>
            <a:br>
              <a:rPr lang="pl-PL" sz="1490"/>
            </a:br>
            <a:endParaRPr sz="1490"/>
          </a:p>
          <a:p>
            <a:pPr marL="457200" lvl="0" indent="-323215" algn="l" rtl="0">
              <a:lnSpc>
                <a:spcPct val="115000"/>
              </a:lnSpc>
              <a:spcBef>
                <a:spcPts val="0"/>
              </a:spcBef>
              <a:spcAft>
                <a:spcPts val="0"/>
              </a:spcAft>
              <a:buSzPts val="1490"/>
              <a:buFont typeface="Calibri"/>
              <a:buChar char="●"/>
            </a:pPr>
            <a:r>
              <a:rPr lang="pl-PL" sz="1490" b="1"/>
              <a:t>Po co definiuje się ekoinnowacje?</a:t>
            </a:r>
            <a:br>
              <a:rPr lang="pl-PL" sz="1490" b="1"/>
            </a:br>
            <a:endParaRPr sz="1490" b="1"/>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uściślić, czym jest innowacja ekologiczna</a:t>
            </a:r>
            <a:r>
              <a:rPr lang="pl-PL" sz="1490">
                <a:solidFill>
                  <a:schemeClr val="dk1"/>
                </a:solidFill>
                <a:latin typeface="Calibri"/>
                <a:ea typeface="Calibri"/>
                <a:cs typeface="Calibri"/>
                <a:sym typeface="Calibri"/>
              </a:rPr>
              <a:t>, a czym nie — i uniknąć tzw. greenwashingu.</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wyznaczyć wspólne ramy</a:t>
            </a:r>
            <a:r>
              <a:rPr lang="pl-PL" sz="1490">
                <a:solidFill>
                  <a:schemeClr val="dk1"/>
                </a:solidFill>
                <a:latin typeface="Calibri"/>
                <a:ea typeface="Calibri"/>
                <a:cs typeface="Calibri"/>
                <a:sym typeface="Calibri"/>
              </a:rPr>
              <a:t>, według których firmy, administracja i eksperci mogą planować działania.</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umożliwić </a:t>
            </a:r>
            <a:r>
              <a:rPr lang="pl-PL" sz="1490" b="1">
                <a:solidFill>
                  <a:schemeClr val="dk1"/>
                </a:solidFill>
                <a:latin typeface="Calibri"/>
                <a:ea typeface="Calibri"/>
                <a:cs typeface="Calibri"/>
                <a:sym typeface="Calibri"/>
              </a:rPr>
              <a:t>porównywalność i ocenę projektów</a:t>
            </a:r>
            <a:r>
              <a:rPr lang="pl-PL" sz="1490">
                <a:solidFill>
                  <a:schemeClr val="dk1"/>
                </a:solidFill>
                <a:latin typeface="Calibri"/>
                <a:ea typeface="Calibri"/>
                <a:cs typeface="Calibri"/>
                <a:sym typeface="Calibri"/>
              </a:rPr>
              <a:t> (np. w programach unijnych, standardach ISO).</a:t>
            </a:r>
            <a:endParaRPr sz="1490">
              <a:solidFill>
                <a:schemeClr val="dk1"/>
              </a:solidFill>
              <a:latin typeface="Calibri"/>
              <a:ea typeface="Calibri"/>
              <a:cs typeface="Calibri"/>
              <a:sym typeface="Calibri"/>
            </a:endParaRPr>
          </a:p>
          <a:p>
            <a:pPr marL="914400" lvl="1" indent="-323215" algn="l" rtl="0">
              <a:lnSpc>
                <a:spcPct val="115000"/>
              </a:lnSpc>
              <a:spcBef>
                <a:spcPts val="0"/>
              </a:spcBef>
              <a:spcAft>
                <a:spcPts val="0"/>
              </a:spcAft>
              <a:buClr>
                <a:schemeClr val="dk1"/>
              </a:buClr>
              <a:buSzPts val="1490"/>
              <a:buChar char="○"/>
            </a:pPr>
            <a:r>
              <a:rPr lang="pl-PL" sz="1490">
                <a:solidFill>
                  <a:schemeClr val="dk1"/>
                </a:solidFill>
                <a:latin typeface="Calibri"/>
                <a:ea typeface="Calibri"/>
                <a:cs typeface="Calibri"/>
                <a:sym typeface="Calibri"/>
              </a:rPr>
              <a:t>Aby </a:t>
            </a:r>
            <a:r>
              <a:rPr lang="pl-PL" sz="1490" b="1">
                <a:solidFill>
                  <a:schemeClr val="dk1"/>
                </a:solidFill>
                <a:latin typeface="Calibri"/>
                <a:ea typeface="Calibri"/>
                <a:cs typeface="Calibri"/>
                <a:sym typeface="Calibri"/>
              </a:rPr>
              <a:t>zachęcić przedsiębiorstwa do strategicznego myślenia</a:t>
            </a:r>
            <a:r>
              <a:rPr lang="pl-PL" sz="1490">
                <a:solidFill>
                  <a:schemeClr val="dk1"/>
                </a:solidFill>
                <a:latin typeface="Calibri"/>
                <a:ea typeface="Calibri"/>
                <a:cs typeface="Calibri"/>
                <a:sym typeface="Calibri"/>
              </a:rPr>
              <a:t> o zrównoważonym rozwoju, a nie tylko o pojedynczych proekologicznych działaniach.</a:t>
            </a:r>
            <a:endParaRPr sz="1490">
              <a:solidFill>
                <a:schemeClr val="dk1"/>
              </a:solidFill>
              <a:latin typeface="Calibri"/>
              <a:ea typeface="Calibri"/>
              <a:cs typeface="Calibri"/>
              <a:sym typeface="Calibri"/>
            </a:endParaRPr>
          </a:p>
          <a:p>
            <a:pPr marL="0" lvl="0" indent="0" algn="l" rtl="0">
              <a:lnSpc>
                <a:spcPct val="90000"/>
              </a:lnSpc>
              <a:spcBef>
                <a:spcPts val="1200"/>
              </a:spcBef>
              <a:spcAft>
                <a:spcPts val="0"/>
              </a:spcAft>
              <a:buSzPts val="990"/>
              <a:buNone/>
            </a:pPr>
            <a:endParaRPr sz="5900"/>
          </a:p>
        </p:txBody>
      </p:sp>
      <p:sp>
        <p:nvSpPr>
          <p:cNvPr id="351" name="Google Shape;351;g3a64f3675dc_0_15"/>
          <p:cNvSpPr txBox="1">
            <a:spLocks noGrp="1"/>
          </p:cNvSpPr>
          <p:nvPr>
            <p:ph type="body" idx="1"/>
          </p:nvPr>
        </p:nvSpPr>
        <p:spPr>
          <a:xfrm>
            <a:off x="838200" y="639835"/>
            <a:ext cx="10515600" cy="1500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SzPts val="2400"/>
              <a:buNone/>
            </a:pPr>
            <a:r>
              <a:rPr lang="pl-PL" sz="4400">
                <a:solidFill>
                  <a:schemeClr val="dk1"/>
                </a:solidFill>
              </a:rPr>
              <a:t>Tło historyczne ekoinnowacji </a:t>
            </a:r>
            <a:br>
              <a:rPr lang="pl-PL" sz="4400">
                <a:solidFill>
                  <a:schemeClr val="dk1"/>
                </a:solidFill>
              </a:rPr>
            </a:br>
            <a:r>
              <a:rPr lang="pl-PL" sz="4400">
                <a:solidFill>
                  <a:schemeClr val="dk1"/>
                </a:solidFill>
              </a:rPr>
              <a:t>– po co powstały definicje i dokumenty</a:t>
            </a:r>
            <a:endParaRPr sz="4400">
              <a:solidFill>
                <a:schemeClr val="dk1"/>
              </a:solidFill>
            </a:endParaRPr>
          </a:p>
        </p:txBody>
      </p:sp>
      <p:sp>
        <p:nvSpPr>
          <p:cNvPr id="352" name="Google Shape;352;g3a64f3675dc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g38b2317d490_0_592"/>
          <p:cNvSpPr txBox="1">
            <a:spLocks noGrp="1"/>
          </p:cNvSpPr>
          <p:nvPr>
            <p:ph type="body" idx="1"/>
          </p:nvPr>
        </p:nvSpPr>
        <p:spPr>
          <a:xfrm>
            <a:off x="183367" y="4615614"/>
            <a:ext cx="4538400" cy="872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Naprzemienne rozszerzanie, zawężanie (konwergencja, dywergencja)</a:t>
            </a:r>
            <a:endParaRPr sz="1700"/>
          </a:p>
        </p:txBody>
      </p:sp>
      <p:sp>
        <p:nvSpPr>
          <p:cNvPr id="1237" name="Google Shape;1237;g38b2317d490_0_592"/>
          <p:cNvSpPr txBox="1">
            <a:spLocks noGrp="1"/>
          </p:cNvSpPr>
          <p:nvPr>
            <p:ph type="body" idx="1"/>
          </p:nvPr>
        </p:nvSpPr>
        <p:spPr>
          <a:xfrm>
            <a:off x="1502633" y="1724489"/>
            <a:ext cx="31812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Różne perspektywy (empatia, ale też różnorodność w zespole)</a:t>
            </a:r>
            <a:endParaRPr sz="1700"/>
          </a:p>
        </p:txBody>
      </p:sp>
      <p:sp>
        <p:nvSpPr>
          <p:cNvPr id="1238" name="Google Shape;1238;g38b2317d490_0_592"/>
          <p:cNvSpPr txBox="1">
            <a:spLocks noGrp="1"/>
          </p:cNvSpPr>
          <p:nvPr>
            <p:ph type="body" idx="1"/>
          </p:nvPr>
        </p:nvSpPr>
        <p:spPr>
          <a:xfrm>
            <a:off x="8855215" y="2782612"/>
            <a:ext cx="2828700" cy="99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1700"/>
              <a:t>Przestrzeń i czas</a:t>
            </a:r>
            <a:endParaRPr sz="1700"/>
          </a:p>
        </p:txBody>
      </p:sp>
      <p:sp>
        <p:nvSpPr>
          <p:cNvPr id="1239" name="Google Shape;1239;g38b2317d490_0_592"/>
          <p:cNvSpPr txBox="1">
            <a:spLocks noGrp="1"/>
          </p:cNvSpPr>
          <p:nvPr>
            <p:ph type="body" idx="1"/>
          </p:nvPr>
        </p:nvSpPr>
        <p:spPr>
          <a:xfrm>
            <a:off x="3631267" y="5700239"/>
            <a:ext cx="39609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Interaktywny zespół</a:t>
            </a:r>
            <a:br>
              <a:rPr lang="pl-PL" sz="1700"/>
            </a:br>
            <a:r>
              <a:rPr lang="pl-PL" sz="1700"/>
              <a:t>Współpraca i zaangażowanie</a:t>
            </a:r>
            <a:endParaRPr sz="1700"/>
          </a:p>
        </p:txBody>
      </p:sp>
      <p:sp>
        <p:nvSpPr>
          <p:cNvPr id="1240" name="Google Shape;1240;g38b2317d490_0_592"/>
          <p:cNvSpPr txBox="1">
            <a:spLocks noGrp="1"/>
          </p:cNvSpPr>
          <p:nvPr>
            <p:ph type="body" idx="1"/>
          </p:nvPr>
        </p:nvSpPr>
        <p:spPr>
          <a:xfrm>
            <a:off x="8751965" y="3800487"/>
            <a:ext cx="3278700" cy="1118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Atmosfera swobodna, przestrzeń na eksperymentowanie</a:t>
            </a:r>
            <a:endParaRPr sz="1700"/>
          </a:p>
        </p:txBody>
      </p:sp>
      <p:sp>
        <p:nvSpPr>
          <p:cNvPr id="1241" name="Google Shape;1241;g38b2317d490_0_592"/>
          <p:cNvSpPr txBox="1">
            <a:spLocks noGrp="1"/>
          </p:cNvSpPr>
          <p:nvPr>
            <p:ph type="body" idx="1"/>
          </p:nvPr>
        </p:nvSpPr>
        <p:spPr>
          <a:xfrm>
            <a:off x="8006983" y="5111114"/>
            <a:ext cx="34128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Zasada szybkiej informacji zwrotnej, otwarta komunikacja</a:t>
            </a:r>
            <a:endParaRPr sz="1700"/>
          </a:p>
        </p:txBody>
      </p:sp>
      <p:sp>
        <p:nvSpPr>
          <p:cNvPr id="1242" name="Google Shape;1242;g38b2317d490_0_592"/>
          <p:cNvSpPr txBox="1">
            <a:spLocks noGrp="1"/>
          </p:cNvSpPr>
          <p:nvPr>
            <p:ph type="body" idx="1"/>
          </p:nvPr>
        </p:nvSpPr>
        <p:spPr>
          <a:xfrm>
            <a:off x="7243935" y="1586489"/>
            <a:ext cx="35052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Szybkie prototypowanie </a:t>
            </a:r>
            <a:br>
              <a:rPr lang="pl-PL" sz="1700"/>
            </a:br>
            <a:r>
              <a:rPr lang="pl-PL" sz="1700"/>
              <a:t>i testowanie / Iteracyjność</a:t>
            </a:r>
            <a:endParaRPr sz="1700"/>
          </a:p>
        </p:txBody>
      </p:sp>
      <p:sp>
        <p:nvSpPr>
          <p:cNvPr id="1243" name="Google Shape;1243;g38b2317d490_0_592"/>
          <p:cNvSpPr/>
          <p:nvPr/>
        </p:nvSpPr>
        <p:spPr>
          <a:xfrm>
            <a:off x="4834933" y="2932388"/>
            <a:ext cx="2532658" cy="1774002"/>
          </a:xfrm>
          <a:custGeom>
            <a:avLst/>
            <a:gdLst/>
            <a:ahLst/>
            <a:cxnLst/>
            <a:rect l="l" t="t" r="r" b="b"/>
            <a:pathLst>
              <a:path w="2281674" h="2281674" extrusionOk="0">
                <a:moveTo>
                  <a:pt x="0" y="1140837"/>
                </a:moveTo>
                <a:cubicBezTo>
                  <a:pt x="0" y="510770"/>
                  <a:pt x="510770" y="0"/>
                  <a:pt x="1140837" y="0"/>
                </a:cubicBezTo>
                <a:cubicBezTo>
                  <a:pt x="1770904" y="0"/>
                  <a:pt x="2281674" y="510770"/>
                  <a:pt x="2281674" y="1140837"/>
                </a:cubicBezTo>
                <a:cubicBezTo>
                  <a:pt x="2281674" y="1770904"/>
                  <a:pt x="1770904" y="2281674"/>
                  <a:pt x="1140837" y="2281674"/>
                </a:cubicBezTo>
                <a:cubicBezTo>
                  <a:pt x="510770" y="2281674"/>
                  <a:pt x="0" y="1770904"/>
                  <a:pt x="0" y="1140837"/>
                </a:cubicBezTo>
                <a:close/>
              </a:path>
            </a:pathLst>
          </a:custGeom>
          <a:solidFill>
            <a:schemeClr val="accent1"/>
          </a:solidFill>
          <a:ln w="25400" cap="flat" cmpd="sng">
            <a:solidFill>
              <a:schemeClr val="lt1"/>
            </a:solidFill>
            <a:prstDash val="solid"/>
            <a:round/>
            <a:headEnd type="none" w="sm" len="sm"/>
            <a:tailEnd type="none" w="sm" len="sm"/>
          </a:ln>
        </p:spPr>
        <p:txBody>
          <a:bodyPr spcFirstLastPara="1" wrap="square" lIns="357000" tIns="357000" rIns="357000" bIns="3570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pl-PL" sz="1800" b="0" i="0" u="none" strike="noStrike" cap="none">
                <a:solidFill>
                  <a:schemeClr val="lt1"/>
                </a:solidFill>
                <a:latin typeface="Lato Light"/>
                <a:ea typeface="Lato Light"/>
                <a:cs typeface="Lato Light"/>
                <a:sym typeface="Lato Light"/>
              </a:rPr>
              <a:t>Kreatywne metody pracy</a:t>
            </a:r>
            <a:endParaRPr sz="1800" b="0" i="0" u="none" strike="noStrike" cap="none">
              <a:solidFill>
                <a:schemeClr val="lt1"/>
              </a:solidFill>
              <a:latin typeface="Lato Light"/>
              <a:ea typeface="Lato Light"/>
              <a:cs typeface="Lato Light"/>
              <a:sym typeface="Lato Light"/>
            </a:endParaRPr>
          </a:p>
        </p:txBody>
      </p:sp>
      <p:cxnSp>
        <p:nvCxnSpPr>
          <p:cNvPr id="1244" name="Google Shape;1244;g38b2317d490_0_592">
            <a:extLst>
              <a:ext uri="{C183D7F6-B498-43B3-948B-1728B52AA6E4}">
                <adec:decorative xmlns:adec="http://schemas.microsoft.com/office/drawing/2017/decorative" val="1"/>
              </a:ext>
            </a:extLst>
          </p:cNvPr>
          <p:cNvCxnSpPr>
            <a:stCxn id="1237" idx="3"/>
          </p:cNvCxnSpPr>
          <p:nvPr/>
        </p:nvCxnSpPr>
        <p:spPr>
          <a:xfrm>
            <a:off x="4683833" y="2221889"/>
            <a:ext cx="544800" cy="723600"/>
          </a:xfrm>
          <a:prstGeom prst="straightConnector1">
            <a:avLst/>
          </a:prstGeom>
          <a:noFill/>
          <a:ln w="9525" cap="flat" cmpd="sng">
            <a:solidFill>
              <a:schemeClr val="accent5"/>
            </a:solidFill>
            <a:prstDash val="solid"/>
            <a:round/>
            <a:headEnd type="none" w="sm" len="sm"/>
            <a:tailEnd type="none" w="sm" len="sm"/>
          </a:ln>
        </p:spPr>
      </p:cxnSp>
      <p:cxnSp>
        <p:nvCxnSpPr>
          <p:cNvPr id="1245" name="Google Shape;1245;g38b2317d490_0_592">
            <a:extLst>
              <a:ext uri="{C183D7F6-B498-43B3-948B-1728B52AA6E4}">
                <adec:decorative xmlns:adec="http://schemas.microsoft.com/office/drawing/2017/decorative" val="1"/>
              </a:ext>
            </a:extLst>
          </p:cNvPr>
          <p:cNvCxnSpPr/>
          <p:nvPr/>
        </p:nvCxnSpPr>
        <p:spPr>
          <a:xfrm>
            <a:off x="3880147" y="3468412"/>
            <a:ext cx="945600" cy="94800"/>
          </a:xfrm>
          <a:prstGeom prst="straightConnector1">
            <a:avLst/>
          </a:prstGeom>
          <a:noFill/>
          <a:ln w="9525" cap="flat" cmpd="sng">
            <a:solidFill>
              <a:schemeClr val="accent5"/>
            </a:solidFill>
            <a:prstDash val="solid"/>
            <a:round/>
            <a:headEnd type="none" w="sm" len="sm"/>
            <a:tailEnd type="none" w="sm" len="sm"/>
          </a:ln>
        </p:spPr>
      </p:cxnSp>
      <p:cxnSp>
        <p:nvCxnSpPr>
          <p:cNvPr id="1246" name="Google Shape;1246;g38b2317d490_0_592">
            <a:extLst>
              <a:ext uri="{C183D7F6-B498-43B3-948B-1728B52AA6E4}">
                <adec:decorative xmlns:adec="http://schemas.microsoft.com/office/drawing/2017/decorative" val="1"/>
              </a:ext>
            </a:extLst>
          </p:cNvPr>
          <p:cNvCxnSpPr/>
          <p:nvPr/>
        </p:nvCxnSpPr>
        <p:spPr>
          <a:xfrm rot="10800000" flipH="1">
            <a:off x="4244668" y="4411826"/>
            <a:ext cx="826500" cy="371100"/>
          </a:xfrm>
          <a:prstGeom prst="straightConnector1">
            <a:avLst/>
          </a:prstGeom>
          <a:noFill/>
          <a:ln w="9525" cap="flat" cmpd="sng">
            <a:solidFill>
              <a:schemeClr val="accent5"/>
            </a:solidFill>
            <a:prstDash val="solid"/>
            <a:round/>
            <a:headEnd type="none" w="sm" len="sm"/>
            <a:tailEnd type="none" w="sm" len="sm"/>
          </a:ln>
        </p:spPr>
      </p:cxnSp>
      <p:cxnSp>
        <p:nvCxnSpPr>
          <p:cNvPr id="1247" name="Google Shape;1247;g38b2317d490_0_592">
            <a:extLst>
              <a:ext uri="{C183D7F6-B498-43B3-948B-1728B52AA6E4}">
                <adec:decorative xmlns:adec="http://schemas.microsoft.com/office/drawing/2017/decorative" val="1"/>
              </a:ext>
            </a:extLst>
          </p:cNvPr>
          <p:cNvCxnSpPr/>
          <p:nvPr/>
        </p:nvCxnSpPr>
        <p:spPr>
          <a:xfrm rot="10800000" flipH="1">
            <a:off x="6452177" y="2223648"/>
            <a:ext cx="406500" cy="669600"/>
          </a:xfrm>
          <a:prstGeom prst="straightConnector1">
            <a:avLst/>
          </a:prstGeom>
          <a:noFill/>
          <a:ln w="9525" cap="flat" cmpd="sng">
            <a:solidFill>
              <a:schemeClr val="accent5"/>
            </a:solidFill>
            <a:prstDash val="solid"/>
            <a:round/>
            <a:headEnd type="none" w="sm" len="sm"/>
            <a:tailEnd type="none" w="sm" len="sm"/>
          </a:ln>
        </p:spPr>
      </p:cxnSp>
      <p:cxnSp>
        <p:nvCxnSpPr>
          <p:cNvPr id="1248" name="Google Shape;1248;g38b2317d490_0_592">
            <a:extLst>
              <a:ext uri="{C183D7F6-B498-43B3-948B-1728B52AA6E4}">
                <adec:decorative xmlns:adec="http://schemas.microsoft.com/office/drawing/2017/decorative" val="1"/>
              </a:ext>
            </a:extLst>
          </p:cNvPr>
          <p:cNvCxnSpPr/>
          <p:nvPr/>
        </p:nvCxnSpPr>
        <p:spPr>
          <a:xfrm rot="10800000" flipH="1">
            <a:off x="7319152" y="3271625"/>
            <a:ext cx="924900" cy="291600"/>
          </a:xfrm>
          <a:prstGeom prst="straightConnector1">
            <a:avLst/>
          </a:prstGeom>
          <a:noFill/>
          <a:ln w="9525" cap="flat" cmpd="sng">
            <a:solidFill>
              <a:schemeClr val="accent5"/>
            </a:solidFill>
            <a:prstDash val="solid"/>
            <a:round/>
            <a:headEnd type="none" w="sm" len="sm"/>
            <a:tailEnd type="none" w="sm" len="sm"/>
          </a:ln>
        </p:spPr>
      </p:cxnSp>
      <p:cxnSp>
        <p:nvCxnSpPr>
          <p:cNvPr id="1249" name="Google Shape;1249;g38b2317d490_0_592">
            <a:extLst>
              <a:ext uri="{C183D7F6-B498-43B3-948B-1728B52AA6E4}">
                <adec:decorative xmlns:adec="http://schemas.microsoft.com/office/drawing/2017/decorative" val="1"/>
              </a:ext>
            </a:extLst>
          </p:cNvPr>
          <p:cNvCxnSpPr/>
          <p:nvPr/>
        </p:nvCxnSpPr>
        <p:spPr>
          <a:xfrm flipH="1">
            <a:off x="5606387" y="4744319"/>
            <a:ext cx="272100" cy="841800"/>
          </a:xfrm>
          <a:prstGeom prst="straightConnector1">
            <a:avLst/>
          </a:prstGeom>
          <a:noFill/>
          <a:ln w="9525" cap="flat" cmpd="sng">
            <a:solidFill>
              <a:schemeClr val="accent5"/>
            </a:solidFill>
            <a:prstDash val="solid"/>
            <a:round/>
            <a:headEnd type="none" w="sm" len="sm"/>
            <a:tailEnd type="none" w="sm" len="sm"/>
          </a:ln>
        </p:spPr>
      </p:cxnSp>
      <p:sp>
        <p:nvSpPr>
          <p:cNvPr id="1250" name="Google Shape;1250;g38b2317d490_0_592"/>
          <p:cNvSpPr txBox="1">
            <a:spLocks noGrp="1"/>
          </p:cNvSpPr>
          <p:nvPr>
            <p:ph type="title"/>
          </p:nvPr>
        </p:nvSpPr>
        <p:spPr>
          <a:xfrm>
            <a:off x="914400" y="529407"/>
            <a:ext cx="10515600" cy="8724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chemeClr val="dk1"/>
              </a:buClr>
              <a:buSzPct val="100000"/>
              <a:buFont typeface="Calibri"/>
              <a:buNone/>
            </a:pPr>
            <a:r>
              <a:rPr lang="pl-PL" dirty="0"/>
              <a:t>Cechy metod pracy sprzyjających innowacjom</a:t>
            </a:r>
            <a:endParaRPr i="0" u="none" strike="noStrike" cap="none" dirty="0">
              <a:solidFill>
                <a:srgbClr val="000000"/>
              </a:solidFill>
            </a:endParaRPr>
          </a:p>
        </p:txBody>
      </p:sp>
      <p:cxnSp>
        <p:nvCxnSpPr>
          <p:cNvPr id="1251" name="Google Shape;1251;g38b2317d490_0_592">
            <a:extLst>
              <a:ext uri="{C183D7F6-B498-43B3-948B-1728B52AA6E4}">
                <adec:decorative xmlns:adec="http://schemas.microsoft.com/office/drawing/2017/decorative" val="1"/>
              </a:ext>
            </a:extLst>
          </p:cNvPr>
          <p:cNvCxnSpPr>
            <a:endCxn id="1252" idx="1"/>
          </p:cNvCxnSpPr>
          <p:nvPr/>
        </p:nvCxnSpPr>
        <p:spPr>
          <a:xfrm>
            <a:off x="7392767" y="4092052"/>
            <a:ext cx="1134300" cy="84600"/>
          </a:xfrm>
          <a:prstGeom prst="straightConnector1">
            <a:avLst/>
          </a:prstGeom>
          <a:noFill/>
          <a:ln w="9525" cap="flat" cmpd="sng">
            <a:solidFill>
              <a:schemeClr val="accent5"/>
            </a:solidFill>
            <a:prstDash val="solid"/>
            <a:round/>
            <a:headEnd type="none" w="sm" len="sm"/>
            <a:tailEnd type="none" w="sm" len="sm"/>
          </a:ln>
        </p:spPr>
      </p:cxnSp>
      <p:sp>
        <p:nvSpPr>
          <p:cNvPr id="1253" name="Google Shape;1253;g38b2317d490_0_592"/>
          <p:cNvSpPr txBox="1">
            <a:spLocks noGrp="1"/>
          </p:cNvSpPr>
          <p:nvPr>
            <p:ph type="body" idx="1"/>
          </p:nvPr>
        </p:nvSpPr>
        <p:spPr>
          <a:xfrm>
            <a:off x="851233" y="3132914"/>
            <a:ext cx="3278700" cy="994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1800"/>
              <a:buNone/>
            </a:pPr>
            <a:r>
              <a:rPr lang="pl-PL" sz="1700"/>
              <a:t>Potrzeby i kontakt z odbiorcą zawsze w centrum</a:t>
            </a:r>
            <a:endParaRPr sz="1700"/>
          </a:p>
        </p:txBody>
      </p:sp>
      <p:sp>
        <p:nvSpPr>
          <p:cNvPr id="1254" name="Google Shape;1254;g38b2317d490_0_592"/>
          <p:cNvSpPr txBox="1"/>
          <p:nvPr/>
        </p:nvSpPr>
        <p:spPr>
          <a:xfrm>
            <a:off x="993633" y="171856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1</a:t>
            </a:r>
            <a:endParaRPr sz="2900" b="1" i="0" u="none" strike="noStrike" cap="none">
              <a:solidFill>
                <a:srgbClr val="000000"/>
              </a:solidFill>
              <a:latin typeface="Caveat"/>
              <a:ea typeface="Caveat"/>
              <a:cs typeface="Caveat"/>
              <a:sym typeface="Caveat"/>
            </a:endParaRPr>
          </a:p>
        </p:txBody>
      </p:sp>
      <p:sp>
        <p:nvSpPr>
          <p:cNvPr id="1255" name="Google Shape;1255;g38b2317d490_0_592"/>
          <p:cNvSpPr txBox="1"/>
          <p:nvPr/>
        </p:nvSpPr>
        <p:spPr>
          <a:xfrm>
            <a:off x="563933" y="317408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2</a:t>
            </a:r>
            <a:endParaRPr sz="2900" b="1" i="0" u="none" strike="noStrike" cap="none">
              <a:solidFill>
                <a:srgbClr val="000000"/>
              </a:solidFill>
              <a:latin typeface="Caveat"/>
              <a:ea typeface="Caveat"/>
              <a:cs typeface="Caveat"/>
              <a:sym typeface="Caveat"/>
            </a:endParaRPr>
          </a:p>
        </p:txBody>
      </p:sp>
      <p:sp>
        <p:nvSpPr>
          <p:cNvPr id="1256" name="Google Shape;1256;g38b2317d490_0_592"/>
          <p:cNvSpPr txBox="1"/>
          <p:nvPr/>
        </p:nvSpPr>
        <p:spPr>
          <a:xfrm>
            <a:off x="240433" y="461671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3</a:t>
            </a:r>
            <a:endParaRPr sz="2900" b="1" i="0" u="none" strike="noStrike" cap="none">
              <a:solidFill>
                <a:srgbClr val="000000"/>
              </a:solidFill>
              <a:latin typeface="Caveat"/>
              <a:ea typeface="Caveat"/>
              <a:cs typeface="Caveat"/>
              <a:sym typeface="Caveat"/>
            </a:endParaRPr>
          </a:p>
        </p:txBody>
      </p:sp>
      <p:sp>
        <p:nvSpPr>
          <p:cNvPr id="1257" name="Google Shape;1257;g38b2317d490_0_592"/>
          <p:cNvSpPr txBox="1"/>
          <p:nvPr/>
        </p:nvSpPr>
        <p:spPr>
          <a:xfrm>
            <a:off x="3122067" y="562403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4</a:t>
            </a:r>
            <a:endParaRPr sz="2900" b="1" i="0" u="none" strike="noStrike" cap="none">
              <a:solidFill>
                <a:srgbClr val="000000"/>
              </a:solidFill>
              <a:latin typeface="Caveat"/>
              <a:ea typeface="Caveat"/>
              <a:cs typeface="Caveat"/>
              <a:sym typeface="Caveat"/>
            </a:endParaRPr>
          </a:p>
        </p:txBody>
      </p:sp>
      <p:sp>
        <p:nvSpPr>
          <p:cNvPr id="1258" name="Google Shape;1258;g38b2317d490_0_592"/>
          <p:cNvSpPr txBox="1"/>
          <p:nvPr/>
        </p:nvSpPr>
        <p:spPr>
          <a:xfrm>
            <a:off x="7702167" y="507421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5</a:t>
            </a:r>
            <a:endParaRPr sz="2900" b="1" i="0" u="none" strike="noStrike" cap="none">
              <a:solidFill>
                <a:srgbClr val="000000"/>
              </a:solidFill>
              <a:latin typeface="Caveat"/>
              <a:ea typeface="Caveat"/>
              <a:cs typeface="Caveat"/>
              <a:sym typeface="Caveat"/>
            </a:endParaRPr>
          </a:p>
        </p:txBody>
      </p:sp>
      <p:sp>
        <p:nvSpPr>
          <p:cNvPr id="1252" name="Google Shape;1252;g38b2317d490_0_592"/>
          <p:cNvSpPr txBox="1"/>
          <p:nvPr/>
        </p:nvSpPr>
        <p:spPr>
          <a:xfrm>
            <a:off x="8527067" y="3861052"/>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6</a:t>
            </a:r>
            <a:endParaRPr sz="2900" b="1" i="0" u="none" strike="noStrike" cap="none">
              <a:solidFill>
                <a:srgbClr val="000000"/>
              </a:solidFill>
              <a:latin typeface="Caveat"/>
              <a:ea typeface="Caveat"/>
              <a:cs typeface="Caveat"/>
              <a:sym typeface="Caveat"/>
            </a:endParaRPr>
          </a:p>
        </p:txBody>
      </p:sp>
      <p:sp>
        <p:nvSpPr>
          <p:cNvPr id="1259" name="Google Shape;1259;g38b2317d490_0_592"/>
          <p:cNvSpPr txBox="1"/>
          <p:nvPr/>
        </p:nvSpPr>
        <p:spPr>
          <a:xfrm>
            <a:off x="8381667" y="2607764"/>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7</a:t>
            </a:r>
            <a:endParaRPr sz="2900" b="1" i="0" u="none" strike="noStrike" cap="none">
              <a:solidFill>
                <a:srgbClr val="000000"/>
              </a:solidFill>
              <a:latin typeface="Caveat"/>
              <a:ea typeface="Caveat"/>
              <a:cs typeface="Caveat"/>
              <a:sym typeface="Caveat"/>
            </a:endParaRPr>
          </a:p>
        </p:txBody>
      </p:sp>
      <p:sp>
        <p:nvSpPr>
          <p:cNvPr id="1260" name="Google Shape;1260;g38b2317d490_0_592"/>
          <p:cNvSpPr txBox="1"/>
          <p:nvPr/>
        </p:nvSpPr>
        <p:spPr>
          <a:xfrm>
            <a:off x="6960167" y="1553289"/>
            <a:ext cx="7125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pl-PL" sz="2900" b="1" i="0" u="none" strike="noStrike" cap="none">
                <a:solidFill>
                  <a:srgbClr val="000000"/>
                </a:solidFill>
                <a:latin typeface="Caveat"/>
                <a:ea typeface="Caveat"/>
                <a:cs typeface="Caveat"/>
                <a:sym typeface="Caveat"/>
              </a:rPr>
              <a:t>8</a:t>
            </a:r>
            <a:endParaRPr sz="2900" b="1" i="0" u="none" strike="noStrike" cap="none">
              <a:solidFill>
                <a:srgbClr val="000000"/>
              </a:solidFill>
              <a:latin typeface="Caveat"/>
              <a:ea typeface="Caveat"/>
              <a:cs typeface="Caveat"/>
              <a:sym typeface="Caveat"/>
            </a:endParaRPr>
          </a:p>
        </p:txBody>
      </p:sp>
      <p:cxnSp>
        <p:nvCxnSpPr>
          <p:cNvPr id="1261" name="Google Shape;1261;g38b2317d490_0_592">
            <a:extLst>
              <a:ext uri="{C183D7F6-B498-43B3-948B-1728B52AA6E4}">
                <adec:decorative xmlns:adec="http://schemas.microsoft.com/office/drawing/2017/decorative" val="1"/>
              </a:ext>
            </a:extLst>
          </p:cNvPr>
          <p:cNvCxnSpPr/>
          <p:nvPr/>
        </p:nvCxnSpPr>
        <p:spPr>
          <a:xfrm>
            <a:off x="6956167" y="4647614"/>
            <a:ext cx="746100" cy="742200"/>
          </a:xfrm>
          <a:prstGeom prst="straightConnector1">
            <a:avLst/>
          </a:prstGeom>
          <a:noFill/>
          <a:ln w="9525" cap="flat" cmpd="sng">
            <a:solidFill>
              <a:schemeClr val="accent5"/>
            </a:solidFill>
            <a:prstDash val="solid"/>
            <a:round/>
            <a:headEnd type="none" w="sm" len="sm"/>
            <a:tailEnd type="none" w="sm" len="sm"/>
          </a:ln>
        </p:spPr>
      </p:cxnSp>
      <p:sp>
        <p:nvSpPr>
          <p:cNvPr id="1262" name="Google Shape;1262;g38b2317d490_0_5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g70f90ccf1acd7478_101"/>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Ewolucja metod projektowania (eko)innowacji</a:t>
            </a:r>
            <a:endParaRPr sz="6000"/>
          </a:p>
        </p:txBody>
      </p:sp>
      <p:grpSp>
        <p:nvGrpSpPr>
          <p:cNvPr id="1269" name="Google Shape;1269;g70f90ccf1acd7478_101">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270" name="Google Shape;1270;g70f90ccf1acd7478_10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71" name="Google Shape;1271;g70f90ccf1acd7478_101"/>
            <p:cNvGrpSpPr/>
            <p:nvPr/>
          </p:nvGrpSpPr>
          <p:grpSpPr>
            <a:xfrm>
              <a:off x="6227813" y="299542"/>
              <a:ext cx="5675781" cy="1798500"/>
              <a:chOff x="1469644" y="187882"/>
              <a:chExt cx="5675781" cy="1798500"/>
            </a:xfrm>
          </p:grpSpPr>
          <p:sp>
            <p:nvSpPr>
              <p:cNvPr id="1272" name="Google Shape;1272;g70f90ccf1acd7478_10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73" name="Google Shape;1273;g70f90ccf1acd7478_10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74" name="Google Shape;1274;g70f90ccf1acd7478_10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75" name="Google Shape;1275;g70f90ccf1acd7478_10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76" name="Google Shape;1276;g70f90ccf1acd7478_10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277" name="Google Shape;1277;g70f90ccf1acd7478_1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g38b2317d490_0_622"/>
          <p:cNvSpPr txBox="1">
            <a:spLocks noGrp="1"/>
          </p:cNvSpPr>
          <p:nvPr>
            <p:ph type="title"/>
          </p:nvPr>
        </p:nvSpPr>
        <p:spPr>
          <a:xfrm>
            <a:off x="878125" y="2713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Metody też się zmieniają</a:t>
            </a:r>
            <a:endParaRPr sz="4200" dirty="0"/>
          </a:p>
        </p:txBody>
      </p:sp>
      <p:sp>
        <p:nvSpPr>
          <p:cNvPr id="1284" name="Google Shape;1284;g38b2317d490_0_622"/>
          <p:cNvSpPr txBox="1">
            <a:spLocks noGrp="1"/>
          </p:cNvSpPr>
          <p:nvPr>
            <p:ph type="body" idx="1"/>
          </p:nvPr>
        </p:nvSpPr>
        <p:spPr>
          <a:xfrm>
            <a:off x="878125" y="1477125"/>
            <a:ext cx="58926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000"/>
              </a:spcBef>
              <a:spcAft>
                <a:spcPts val="0"/>
              </a:spcAft>
              <a:buSzPts val="941"/>
              <a:buNone/>
            </a:pPr>
            <a:r>
              <a:rPr lang="pl-PL" sz="1800"/>
              <a:t>Metody te ewoluują tak aby odpowiadać na wyzwania środowiskowe i społeczne i tak mamy:</a:t>
            </a:r>
            <a:endParaRPr sz="1800"/>
          </a:p>
          <a:p>
            <a:pPr marL="457200" lvl="0" indent="-342882" algn="l" rtl="0">
              <a:lnSpc>
                <a:spcPct val="115000"/>
              </a:lnSpc>
              <a:spcBef>
                <a:spcPts val="1000"/>
              </a:spcBef>
              <a:spcAft>
                <a:spcPts val="0"/>
              </a:spcAft>
              <a:buSzPts val="1800"/>
              <a:buChar char="•"/>
            </a:pPr>
            <a:r>
              <a:rPr lang="pl-PL" sz="1800"/>
              <a:t>Systems Thinking</a:t>
            </a:r>
            <a:endParaRPr sz="1800"/>
          </a:p>
          <a:p>
            <a:pPr marL="457200" lvl="0" indent="-342882" algn="l" rtl="0">
              <a:lnSpc>
                <a:spcPct val="115000"/>
              </a:lnSpc>
              <a:spcBef>
                <a:spcPts val="0"/>
              </a:spcBef>
              <a:spcAft>
                <a:spcPts val="0"/>
              </a:spcAft>
              <a:buSzPts val="1800"/>
              <a:buChar char="•"/>
            </a:pPr>
            <a:r>
              <a:rPr lang="pl-PL" sz="1800"/>
              <a:t>Disruptive Design</a:t>
            </a:r>
            <a:endParaRPr sz="1800"/>
          </a:p>
          <a:p>
            <a:pPr marL="457200" lvl="0" indent="-342882" algn="l" rtl="0">
              <a:lnSpc>
                <a:spcPct val="115000"/>
              </a:lnSpc>
              <a:spcBef>
                <a:spcPts val="0"/>
              </a:spcBef>
              <a:spcAft>
                <a:spcPts val="0"/>
              </a:spcAft>
              <a:buSzPts val="1800"/>
              <a:buChar char="•"/>
            </a:pPr>
            <a:r>
              <a:rPr lang="pl-PL" sz="1800"/>
              <a:t>Systemic Design Approach</a:t>
            </a:r>
            <a:endParaRPr sz="1800"/>
          </a:p>
          <a:p>
            <a:pPr marL="457200" lvl="0" indent="-342882" algn="l" rtl="0">
              <a:lnSpc>
                <a:spcPct val="115000"/>
              </a:lnSpc>
              <a:spcBef>
                <a:spcPts val="0"/>
              </a:spcBef>
              <a:spcAft>
                <a:spcPts val="0"/>
              </a:spcAft>
              <a:buSzPts val="1800"/>
              <a:buChar char="•"/>
            </a:pPr>
            <a:r>
              <a:rPr lang="pl-PL" sz="1800"/>
              <a:t>Eko projektowanie</a:t>
            </a:r>
            <a:endParaRPr sz="1800"/>
          </a:p>
          <a:p>
            <a:pPr marL="0" lvl="0" indent="0" algn="l" rtl="0">
              <a:lnSpc>
                <a:spcPct val="115000"/>
              </a:lnSpc>
              <a:spcBef>
                <a:spcPts val="1000"/>
              </a:spcBef>
              <a:spcAft>
                <a:spcPts val="0"/>
              </a:spcAft>
              <a:buSzPts val="941"/>
              <a:buNone/>
            </a:pPr>
            <a:endParaRPr sz="1800"/>
          </a:p>
          <a:p>
            <a:pPr marL="0" lvl="0" indent="0" algn="l" rtl="0">
              <a:lnSpc>
                <a:spcPct val="115000"/>
              </a:lnSpc>
              <a:spcBef>
                <a:spcPts val="1000"/>
              </a:spcBef>
              <a:spcAft>
                <a:spcPts val="0"/>
              </a:spcAft>
              <a:buSzPts val="941"/>
              <a:buNone/>
            </a:pPr>
            <a:r>
              <a:rPr lang="pl-PL" sz="1800" b="1"/>
              <a:t>Co dochodzi?</a:t>
            </a:r>
            <a:r>
              <a:rPr lang="pl-PL" sz="1800"/>
              <a:t> </a:t>
            </a:r>
            <a:endParaRPr sz="1800"/>
          </a:p>
          <a:p>
            <a:pPr marL="457200" lvl="0" indent="-342882" algn="l" rtl="0">
              <a:lnSpc>
                <a:spcPct val="115000"/>
              </a:lnSpc>
              <a:spcBef>
                <a:spcPts val="1000"/>
              </a:spcBef>
              <a:spcAft>
                <a:spcPts val="0"/>
              </a:spcAft>
              <a:buSzPts val="1800"/>
              <a:buChar char="•"/>
            </a:pPr>
            <a:r>
              <a:rPr lang="pl-PL" sz="1800"/>
              <a:t>myślenie systemowe</a:t>
            </a:r>
            <a:endParaRPr sz="1800"/>
          </a:p>
          <a:p>
            <a:pPr marL="457200" lvl="0" indent="-342882" algn="l" rtl="0">
              <a:lnSpc>
                <a:spcPct val="115000"/>
              </a:lnSpc>
              <a:spcBef>
                <a:spcPts val="0"/>
              </a:spcBef>
              <a:spcAft>
                <a:spcPts val="0"/>
              </a:spcAft>
              <a:buSzPts val="1800"/>
              <a:buChar char="•"/>
            </a:pPr>
            <a:r>
              <a:rPr lang="pl-PL" sz="1800"/>
              <a:t>oparcie na wartościach </a:t>
            </a:r>
            <a:endParaRPr sz="1800"/>
          </a:p>
          <a:p>
            <a:pPr marL="457200" lvl="0" indent="-342882" algn="l" rtl="0">
              <a:lnSpc>
                <a:spcPct val="115000"/>
              </a:lnSpc>
              <a:spcBef>
                <a:spcPts val="0"/>
              </a:spcBef>
              <a:spcAft>
                <a:spcPts val="0"/>
              </a:spcAft>
              <a:buSzPts val="1800"/>
              <a:buChar char="•"/>
            </a:pPr>
            <a:r>
              <a:rPr lang="pl-PL" sz="1800"/>
              <a:t>zestawienie potrzeb human (indywidualnego użytkownika) ze środowiskowymi (w szerszej perspektywie, w dłuższym okresie czasu) </a:t>
            </a:r>
            <a:endParaRPr sz="1800"/>
          </a:p>
        </p:txBody>
      </p:sp>
      <p:sp>
        <p:nvSpPr>
          <p:cNvPr id="1285" name="Google Shape;1285;g38b2317d490_0_622"/>
          <p:cNvSpPr txBox="1"/>
          <p:nvPr/>
        </p:nvSpPr>
        <p:spPr>
          <a:xfrm>
            <a:off x="6725775" y="3061260"/>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5"/>
                </a:solidFill>
                <a:latin typeface="Calibri"/>
                <a:ea typeface="Calibri"/>
                <a:cs typeface="Calibri"/>
                <a:sym typeface="Calibri"/>
              </a:rPr>
              <a:t>Wholistic design</a:t>
            </a:r>
            <a:endParaRPr sz="2300" b="1" i="0" u="none" strike="noStrike" cap="none">
              <a:solidFill>
                <a:schemeClr val="accent5"/>
              </a:solidFill>
              <a:latin typeface="Calibri"/>
              <a:ea typeface="Calibri"/>
              <a:cs typeface="Calibri"/>
              <a:sym typeface="Calibri"/>
            </a:endParaRPr>
          </a:p>
        </p:txBody>
      </p:sp>
      <p:sp>
        <p:nvSpPr>
          <p:cNvPr id="1286" name="Google Shape;1286;g38b2317d490_0_622"/>
          <p:cNvSpPr txBox="1"/>
          <p:nvPr/>
        </p:nvSpPr>
        <p:spPr>
          <a:xfrm>
            <a:off x="8256575" y="3600060"/>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2"/>
                </a:solidFill>
                <a:latin typeface="Calibri"/>
                <a:ea typeface="Calibri"/>
                <a:cs typeface="Calibri"/>
                <a:sym typeface="Calibri"/>
              </a:rPr>
              <a:t>Eco design</a:t>
            </a:r>
            <a:endParaRPr sz="2300" b="1" i="0" u="none" strike="noStrike" cap="none">
              <a:solidFill>
                <a:schemeClr val="accent2"/>
              </a:solidFill>
              <a:latin typeface="Calibri"/>
              <a:ea typeface="Calibri"/>
              <a:cs typeface="Calibri"/>
              <a:sym typeface="Calibri"/>
            </a:endParaRPr>
          </a:p>
        </p:txBody>
      </p:sp>
      <p:sp>
        <p:nvSpPr>
          <p:cNvPr id="1287" name="Google Shape;1287;g38b2317d490_0_622"/>
          <p:cNvSpPr txBox="1"/>
          <p:nvPr/>
        </p:nvSpPr>
        <p:spPr>
          <a:xfrm>
            <a:off x="8401350" y="257818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1"/>
                </a:solidFill>
                <a:latin typeface="Calibri"/>
                <a:ea typeface="Calibri"/>
                <a:cs typeface="Calibri"/>
                <a:sym typeface="Calibri"/>
              </a:rPr>
              <a:t>Circular design</a:t>
            </a:r>
            <a:endParaRPr sz="2300" b="1" i="0" u="none" strike="noStrike" cap="none">
              <a:solidFill>
                <a:schemeClr val="accent1"/>
              </a:solidFill>
              <a:latin typeface="Calibri"/>
              <a:ea typeface="Calibri"/>
              <a:cs typeface="Calibri"/>
              <a:sym typeface="Calibri"/>
            </a:endParaRPr>
          </a:p>
        </p:txBody>
      </p:sp>
      <p:sp>
        <p:nvSpPr>
          <p:cNvPr id="1288" name="Google Shape;1288;g38b2317d490_0_622"/>
          <p:cNvSpPr txBox="1"/>
          <p:nvPr/>
        </p:nvSpPr>
        <p:spPr>
          <a:xfrm>
            <a:off x="6933975" y="428888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1"/>
                </a:solidFill>
                <a:latin typeface="Calibri"/>
                <a:ea typeface="Calibri"/>
                <a:cs typeface="Calibri"/>
                <a:sym typeface="Calibri"/>
              </a:rPr>
              <a:t>Systemic Design Approach</a:t>
            </a:r>
            <a:endParaRPr sz="2300" b="1" i="0" u="none" strike="noStrike" cap="none">
              <a:solidFill>
                <a:schemeClr val="accent1"/>
              </a:solidFill>
              <a:latin typeface="Calibri"/>
              <a:ea typeface="Calibri"/>
              <a:cs typeface="Calibri"/>
              <a:sym typeface="Calibri"/>
            </a:endParaRPr>
          </a:p>
        </p:txBody>
      </p:sp>
      <p:sp>
        <p:nvSpPr>
          <p:cNvPr id="1289" name="Google Shape;1289;g38b2317d490_0_622"/>
          <p:cNvSpPr txBox="1"/>
          <p:nvPr/>
        </p:nvSpPr>
        <p:spPr>
          <a:xfrm>
            <a:off x="6770675" y="1978235"/>
            <a:ext cx="57498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accent2"/>
                </a:solidFill>
                <a:latin typeface="Calibri"/>
                <a:ea typeface="Calibri"/>
                <a:cs typeface="Calibri"/>
                <a:sym typeface="Calibri"/>
              </a:rPr>
              <a:t>Cradle to cradle</a:t>
            </a:r>
            <a:endParaRPr sz="2300" b="1" i="0" u="none" strike="noStrike" cap="none">
              <a:solidFill>
                <a:schemeClr val="accent2"/>
              </a:solidFill>
              <a:latin typeface="Calibri"/>
              <a:ea typeface="Calibri"/>
              <a:cs typeface="Calibri"/>
              <a:sym typeface="Calibri"/>
            </a:endParaRPr>
          </a:p>
        </p:txBody>
      </p:sp>
      <p:sp>
        <p:nvSpPr>
          <p:cNvPr id="1290" name="Google Shape;1290;g38b2317d490_0_6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g38b2317d490_0_1821"/>
          <p:cNvSpPr txBox="1">
            <a:spLocks noGrp="1"/>
          </p:cNvSpPr>
          <p:nvPr>
            <p:ph type="title"/>
          </p:nvPr>
        </p:nvSpPr>
        <p:spPr>
          <a:xfrm>
            <a:off x="838200" y="3669163"/>
            <a:ext cx="10515600" cy="2852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1000"/>
              </a:spcAft>
              <a:buClr>
                <a:schemeClr val="dk1"/>
              </a:buClr>
              <a:buSzPts val="1500"/>
              <a:buFont typeface="Arial"/>
              <a:buNone/>
            </a:pPr>
            <a:r>
              <a:rPr lang="pl-PL" dirty="0"/>
              <a:t>Nowa rama projektowa </a:t>
            </a:r>
            <a:br>
              <a:rPr lang="pl-PL" dirty="0"/>
            </a:br>
            <a:r>
              <a:rPr lang="pl-PL" dirty="0" err="1"/>
              <a:t>Systemic</a:t>
            </a:r>
            <a:r>
              <a:rPr lang="pl-PL" dirty="0"/>
              <a:t> Design </a:t>
            </a:r>
            <a:r>
              <a:rPr lang="pl-PL" dirty="0" err="1"/>
              <a:t>Approach</a:t>
            </a:r>
            <a:endParaRPr dirty="0"/>
          </a:p>
        </p:txBody>
      </p:sp>
      <p:sp>
        <p:nvSpPr>
          <p:cNvPr id="1297" name="Google Shape;1297;g38b2317d490_0_18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298" name="Google Shape;1298;g38b2317d490_0_1821">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1000" b="1" i="0" u="none" strike="noStrike" cap="none" dirty="0">
              <a:solidFill>
                <a:schemeClr val="dk1"/>
              </a:solidFill>
              <a:latin typeface="Calibri"/>
              <a:ea typeface="Calibri"/>
              <a:cs typeface="Calibri"/>
              <a:sym typeface="Calibri"/>
            </a:endParaRPr>
          </a:p>
        </p:txBody>
      </p:sp>
      <p:sp>
        <p:nvSpPr>
          <p:cNvPr id="1299" name="Google Shape;1299;g38b2317d490_0_18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38b2317d490_0_1672"/>
          <p:cNvSpPr txBox="1"/>
          <p:nvPr/>
        </p:nvSpPr>
        <p:spPr>
          <a:xfrm>
            <a:off x="4644275" y="2367000"/>
            <a:ext cx="6510900" cy="240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pl-PL" sz="2400" b="0" i="0" u="none" strike="noStrike" cap="none">
                <a:solidFill>
                  <a:srgbClr val="000000"/>
                </a:solidFill>
                <a:latin typeface="Calibri"/>
                <a:ea typeface="Calibri"/>
                <a:cs typeface="Calibri"/>
                <a:sym typeface="Calibri"/>
              </a:rPr>
              <a:t>To rama, która jest </a:t>
            </a:r>
            <a:r>
              <a:rPr lang="pl-PL" sz="2400" b="1" i="0" u="none" strike="noStrike" cap="none">
                <a:solidFill>
                  <a:srgbClr val="000000"/>
                </a:solidFill>
                <a:latin typeface="Calibri"/>
                <a:ea typeface="Calibri"/>
                <a:cs typeface="Calibri"/>
                <a:sym typeface="Calibri"/>
              </a:rPr>
              <a:t>ewolucją </a:t>
            </a:r>
            <a:r>
              <a:rPr lang="pl-PL" sz="2400" b="0" i="0" u="none" strike="noStrike" cap="none">
                <a:solidFill>
                  <a:srgbClr val="000000"/>
                </a:solidFill>
                <a:latin typeface="Calibri"/>
                <a:ea typeface="Calibri"/>
                <a:cs typeface="Calibri"/>
                <a:sym typeface="Calibri"/>
              </a:rPr>
              <a:t>narzędzia do tworzenia innowacji czyli</a:t>
            </a:r>
            <a:r>
              <a:rPr lang="pl-PL" sz="2400" b="1" i="0" u="none" strike="noStrike" cap="none">
                <a:solidFill>
                  <a:srgbClr val="000000"/>
                </a:solidFill>
                <a:latin typeface="Calibri"/>
                <a:ea typeface="Calibri"/>
                <a:cs typeface="Calibri"/>
                <a:sym typeface="Calibri"/>
              </a:rPr>
              <a:t> Double Diamond</a:t>
            </a:r>
            <a:r>
              <a:rPr lang="pl-PL" sz="2400" b="0" i="0" u="none" strike="noStrike" cap="none">
                <a:solidFill>
                  <a:srgbClr val="000000"/>
                </a:solidFill>
                <a:latin typeface="Calibri"/>
                <a:ea typeface="Calibri"/>
                <a:cs typeface="Calibri"/>
                <a:sym typeface="Calibri"/>
              </a:rPr>
              <a:t> wprowadzonego przez Design Council i używanego globalnie do tworzenia innowacji.  </a:t>
            </a:r>
            <a:endParaRPr sz="24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chemeClr val="dk1"/>
              </a:buClr>
              <a:buSzPts val="1100"/>
              <a:buFont typeface="Arial"/>
              <a:buNone/>
            </a:pPr>
            <a:endParaRPr sz="2400" b="0" i="0" u="none" strike="noStrike" cap="none">
              <a:solidFill>
                <a:srgbClr val="000000"/>
              </a:solidFill>
              <a:latin typeface="Calibri"/>
              <a:ea typeface="Calibri"/>
              <a:cs typeface="Calibri"/>
              <a:sym typeface="Calibri"/>
            </a:endParaRPr>
          </a:p>
        </p:txBody>
      </p:sp>
      <p:pic>
        <p:nvPicPr>
          <p:cNvPr id="1305" name="Google Shape;1305;g38b2317d490_0_1672">
            <a:extLst>
              <a:ext uri="{C183D7F6-B498-43B3-948B-1728B52AA6E4}">
                <adec:decorative xmlns:adec="http://schemas.microsoft.com/office/drawing/2017/decorative" val="1"/>
              </a:ext>
            </a:extLst>
          </p:cNvPr>
          <p:cNvPicPr preferRelativeResize="0"/>
          <p:nvPr/>
        </p:nvPicPr>
        <p:blipFill rotWithShape="1">
          <a:blip r:embed="rId3">
            <a:alphaModFix/>
          </a:blip>
          <a:srcRect l="64487" t="13096" r="6874" b="14626"/>
          <a:stretch/>
        </p:blipFill>
        <p:spPr>
          <a:xfrm>
            <a:off x="763351" y="1335700"/>
            <a:ext cx="2948952" cy="4186601"/>
          </a:xfrm>
          <a:prstGeom prst="rect">
            <a:avLst/>
          </a:prstGeom>
          <a:noFill/>
          <a:ln>
            <a:noFill/>
          </a:ln>
        </p:spPr>
      </p:pic>
      <p:sp>
        <p:nvSpPr>
          <p:cNvPr id="1306" name="Google Shape;1306;g38b2317d490_0_1672"/>
          <p:cNvSpPr txBox="1"/>
          <p:nvPr/>
        </p:nvSpPr>
        <p:spPr>
          <a:xfrm>
            <a:off x="763367" y="6047633"/>
            <a:ext cx="9240300" cy="384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https://www.designcouncil.org.uk/fileadmin/uploads/dc/Documents/Beyond%2520Net%2520Zero%2520-%2520A%2520Systemic%2520Design%2520Approach.pdf</a:t>
            </a:r>
            <a:endParaRPr sz="900" b="0" i="0" u="none" strike="noStrike" cap="none">
              <a:solidFill>
                <a:srgbClr val="000000"/>
              </a:solidFill>
              <a:latin typeface="Open Sans"/>
              <a:ea typeface="Open Sans"/>
              <a:cs typeface="Open Sans"/>
              <a:sym typeface="Open Sans"/>
            </a:endParaRPr>
          </a:p>
        </p:txBody>
      </p:sp>
      <p:sp>
        <p:nvSpPr>
          <p:cNvPr id="1307" name="Google Shape;1307;g38b2317d490_0_16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94</a:t>
            </a:fld>
            <a:endParaRPr/>
          </a:p>
        </p:txBody>
      </p:sp>
      <p:sp>
        <p:nvSpPr>
          <p:cNvPr id="2" name="Tytuł 1">
            <a:extLst>
              <a:ext uri="{FF2B5EF4-FFF2-40B4-BE49-F238E27FC236}">
                <a16:creationId xmlns:a16="http://schemas.microsoft.com/office/drawing/2014/main" id="{7BA63064-3C2B-53D7-C367-313BACE2CB2C}"/>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a:t>Rama projektowa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g38b2317d490_0_1686"/>
          <p:cNvSpPr txBox="1">
            <a:spLocks noGrp="1"/>
          </p:cNvSpPr>
          <p:nvPr>
            <p:ph type="title" idx="4294967295"/>
          </p:nvPr>
        </p:nvSpPr>
        <p:spPr>
          <a:xfrm>
            <a:off x="910197" y="540125"/>
            <a:ext cx="3728700" cy="2124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t>Kiedyś </a:t>
            </a:r>
            <a:b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br>
            <a:r>
              <a:rPr kumimoji="0" lang="pl-PL" sz="4200" b="0" i="0" u="none" strike="noStrike" kern="0" cap="none" spc="0" normalizeH="0" baseline="0" noProof="0" dirty="0" err="1">
                <a:ln>
                  <a:noFill/>
                </a:ln>
                <a:solidFill>
                  <a:srgbClr val="1A1A1A"/>
                </a:solidFill>
                <a:effectLst/>
                <a:uLnTx/>
                <a:uFillTx/>
                <a:latin typeface="Calibri"/>
                <a:ea typeface="Calibri"/>
                <a:cs typeface="Calibri"/>
                <a:sym typeface="Calibri"/>
              </a:rPr>
              <a:t>Double</a:t>
            </a:r>
            <a:r>
              <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rPr>
              <a:t> </a:t>
            </a:r>
            <a:r>
              <a:rPr kumimoji="0" lang="pl-PL" sz="4200" b="0" i="0" u="none" strike="noStrike" kern="0" cap="none" spc="0" normalizeH="0" baseline="0" noProof="0" dirty="0" err="1">
                <a:ln>
                  <a:noFill/>
                </a:ln>
                <a:solidFill>
                  <a:srgbClr val="1A1A1A"/>
                </a:solidFill>
                <a:effectLst/>
                <a:uLnTx/>
                <a:uFillTx/>
                <a:latin typeface="Calibri"/>
                <a:ea typeface="Calibri"/>
                <a:cs typeface="Calibri"/>
                <a:sym typeface="Calibri"/>
              </a:rPr>
              <a:t>Diamond</a:t>
            </a:r>
            <a:endParaRPr kumimoji="0" lang="pl-PL" sz="4200" b="0" i="0" u="none" strike="noStrike" kern="0" cap="none" spc="0" normalizeH="0" baseline="0" noProof="0" dirty="0">
              <a:ln>
                <a:noFill/>
              </a:ln>
              <a:solidFill>
                <a:srgbClr val="1A1A1A"/>
              </a:solidFill>
              <a:effectLst/>
              <a:uLnTx/>
              <a:uFillTx/>
              <a:latin typeface="Calibri"/>
              <a:ea typeface="Calibri"/>
              <a:cs typeface="Calibri"/>
              <a:sym typeface="Calibri"/>
            </a:endParaRPr>
          </a:p>
        </p:txBody>
      </p:sp>
      <p:pic>
        <p:nvPicPr>
          <p:cNvPr id="1313" name="Google Shape;1313;g38b2317d490_0_1686" descr="Schemat przedstawia dwie połączone diamentowe fazy procesu projektowego: Discover, Define, Develop i Deliver, oznaczone czerwonymi liniami i strzałkami wskazującymi kolejność etapów. Każda faza podzielona jest przerywaną linią pionową, podkreślającą kluczowe momenty definiowania i dostarczania rozwiązań."/>
          <p:cNvPicPr preferRelativeResize="0"/>
          <p:nvPr/>
        </p:nvPicPr>
        <p:blipFill rotWithShape="1">
          <a:blip r:embed="rId3">
            <a:alphaModFix/>
          </a:blip>
          <a:srcRect/>
          <a:stretch/>
        </p:blipFill>
        <p:spPr>
          <a:xfrm>
            <a:off x="4990149" y="2520100"/>
            <a:ext cx="4473725" cy="2265300"/>
          </a:xfrm>
          <a:prstGeom prst="rect">
            <a:avLst/>
          </a:prstGeom>
          <a:noFill/>
          <a:ln>
            <a:noFill/>
          </a:ln>
        </p:spPr>
      </p:pic>
      <p:sp>
        <p:nvSpPr>
          <p:cNvPr id="1314" name="Google Shape;1314;g38b2317d490_0_16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g38b2317d490_0_1692"/>
          <p:cNvSpPr txBox="1">
            <a:spLocks noGrp="1"/>
          </p:cNvSpPr>
          <p:nvPr>
            <p:ph type="title" idx="4294967295"/>
          </p:nvPr>
        </p:nvSpPr>
        <p:spPr>
          <a:xfrm>
            <a:off x="878399" y="585800"/>
            <a:ext cx="3296400" cy="2770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t>Teraz </a:t>
            </a:r>
            <a:b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br>
            <a:r>
              <a:rPr kumimoji="0" lang="en-US" sz="4200" b="0" i="0" u="none" strike="noStrike" kern="0" cap="none" spc="0" normalizeH="0" baseline="0" noProof="0" dirty="0">
                <a:ln>
                  <a:noFill/>
                </a:ln>
                <a:solidFill>
                  <a:srgbClr val="050505"/>
                </a:solidFill>
                <a:effectLst/>
                <a:uLnTx/>
                <a:uFillTx/>
                <a:latin typeface="Calibri"/>
                <a:ea typeface="Calibri"/>
                <a:cs typeface="Calibri"/>
                <a:sym typeface="Calibri"/>
              </a:rPr>
              <a:t>A Systemic Design Approach</a:t>
            </a:r>
          </a:p>
        </p:txBody>
      </p:sp>
      <p:pic>
        <p:nvPicPr>
          <p:cNvPr id="1320" name="Google Shape;1320;g38b2317d490_0_1692" descr="Schemat przedstawia proces rozwoju w czterech etapach: Explore, Reframe, Create, Catalyse, umieszczonych w dwóch diamentach połączonych strzałkami wskazującymi kierunek przepływu. Diagram otoczony jest czterema obszarami tematycznymi: Orientation and Vision Setting, Connections and Relationships, Leadership and Storytelling oraz Continuing the Journey, podkreślającymi kontekst i cele każdego etapu."/>
          <p:cNvPicPr preferRelativeResize="0"/>
          <p:nvPr/>
        </p:nvPicPr>
        <p:blipFill rotWithShape="1">
          <a:blip r:embed="rId3">
            <a:alphaModFix/>
          </a:blip>
          <a:srcRect/>
          <a:stretch/>
        </p:blipFill>
        <p:spPr>
          <a:xfrm>
            <a:off x="5078592" y="203200"/>
            <a:ext cx="5889824" cy="6008213"/>
          </a:xfrm>
          <a:prstGeom prst="rect">
            <a:avLst/>
          </a:prstGeom>
          <a:noFill/>
          <a:ln>
            <a:noFill/>
          </a:ln>
        </p:spPr>
      </p:pic>
      <p:sp>
        <p:nvSpPr>
          <p:cNvPr id="1321" name="Google Shape;1321;g38b2317d490_0_16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g38b2317d490_0_1698" descr="Diagram podzielony na cztery kwadranty przedstawiający różne role: System Thinker, Leader and Storyteller, Designer and Maker oraz Connector and Convener. Każdy kwadrant zawiera ikonę i krótki opis kompetencji, podkreślając znaczenie umiejętności takich jak myślenie systemowe, opowiadanie historii, projektowanie oraz budowanie relacji."/>
          <p:cNvPicPr preferRelativeResize="0"/>
          <p:nvPr/>
        </p:nvPicPr>
        <p:blipFill rotWithShape="1">
          <a:blip r:embed="rId3">
            <a:alphaModFix/>
          </a:blip>
          <a:srcRect/>
          <a:stretch/>
        </p:blipFill>
        <p:spPr>
          <a:xfrm>
            <a:off x="3332900" y="323733"/>
            <a:ext cx="8215834" cy="6430066"/>
          </a:xfrm>
          <a:prstGeom prst="rect">
            <a:avLst/>
          </a:prstGeom>
          <a:noFill/>
          <a:ln>
            <a:noFill/>
          </a:ln>
        </p:spPr>
      </p:pic>
      <p:sp>
        <p:nvSpPr>
          <p:cNvPr id="1327" name="Google Shape;1327;g38b2317d490_0_1698"/>
          <p:cNvSpPr txBox="1"/>
          <p:nvPr/>
        </p:nvSpPr>
        <p:spPr>
          <a:xfrm>
            <a:off x="3683399" y="103568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ma umiejętność zauważania połączeń w systemach, z łatwością nawiguje po mikro i makro skali oraz między silosami.</a:t>
            </a:r>
            <a:endParaRPr sz="1300" b="0" i="0" u="none" strike="noStrike" cap="none">
              <a:solidFill>
                <a:srgbClr val="000000"/>
              </a:solidFill>
              <a:latin typeface="Lato"/>
              <a:ea typeface="Lato"/>
              <a:cs typeface="Lato"/>
              <a:sym typeface="Lato"/>
            </a:endParaRPr>
          </a:p>
        </p:txBody>
      </p:sp>
      <p:sp>
        <p:nvSpPr>
          <p:cNvPr id="1328" name="Google Shape;1328;g38b2317d490_0_1698"/>
          <p:cNvSpPr txBox="1"/>
          <p:nvPr/>
        </p:nvSpPr>
        <p:spPr>
          <a:xfrm>
            <a:off x="8986724" y="1240363"/>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umie opowiedzieć doskonała historię o tym co będzie możliwe i dlaczego to ważne, uzyska akceptację na wszystkich poziomach i jest wytrwały. </a:t>
            </a:r>
            <a:endParaRPr sz="1300" b="0" i="0" u="none" strike="noStrike" cap="none">
              <a:solidFill>
                <a:srgbClr val="000000"/>
              </a:solidFill>
              <a:latin typeface="Lato"/>
              <a:ea typeface="Lato"/>
              <a:cs typeface="Lato"/>
              <a:sym typeface="Lato"/>
            </a:endParaRPr>
          </a:p>
        </p:txBody>
      </p:sp>
      <p:sp>
        <p:nvSpPr>
          <p:cNvPr id="1329" name="Google Shape;1329;g38b2317d490_0_1698"/>
          <p:cNvSpPr txBox="1"/>
          <p:nvPr/>
        </p:nvSpPr>
        <p:spPr>
          <a:xfrm>
            <a:off x="3806001" y="477630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rozumie siłę designu i narzędzi innowacji, wykorzystuje  techniczne i kreatywne umiejętności aby rzeczy się wydarzały.</a:t>
            </a:r>
            <a:endParaRPr sz="1300" b="0" i="0" u="none" strike="noStrike" cap="none">
              <a:solidFill>
                <a:srgbClr val="000000"/>
              </a:solidFill>
              <a:latin typeface="Lato"/>
              <a:ea typeface="Lato"/>
              <a:cs typeface="Lato"/>
              <a:sym typeface="Lato"/>
            </a:endParaRPr>
          </a:p>
        </p:txBody>
      </p:sp>
      <p:sp>
        <p:nvSpPr>
          <p:cNvPr id="1330" name="Google Shape;1330;g38b2317d490_0_1698"/>
          <p:cNvSpPr txBox="1"/>
          <p:nvPr/>
        </p:nvSpPr>
        <p:spPr>
          <a:xfrm>
            <a:off x="8929799" y="4881755"/>
            <a:ext cx="2323500" cy="1573500"/>
          </a:xfrm>
          <a:prstGeom prst="rect">
            <a:avLst/>
          </a:prstGeom>
          <a:solidFill>
            <a:srgbClr val="FDECE5"/>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Ktoś kto ma dobre relacje, tworzy przestrzenie gdzie ludzie z różnych kontekstów spotykali się razem, łączy kropki aby uzyskać większy zasięg.</a:t>
            </a:r>
            <a:endParaRPr sz="1300" b="0" i="0" u="none" strike="noStrike" cap="none">
              <a:solidFill>
                <a:srgbClr val="000000"/>
              </a:solidFill>
              <a:latin typeface="Lato"/>
              <a:ea typeface="Lato"/>
              <a:cs typeface="Lato"/>
              <a:sym typeface="Lato"/>
            </a:endParaRPr>
          </a:p>
        </p:txBody>
      </p:sp>
      <p:sp>
        <p:nvSpPr>
          <p:cNvPr id="1331" name="Google Shape;1331;g38b2317d490_0_1698"/>
          <p:cNvSpPr txBox="1">
            <a:spLocks noGrp="1"/>
          </p:cNvSpPr>
          <p:nvPr>
            <p:ph type="title" idx="4294967295"/>
          </p:nvPr>
        </p:nvSpPr>
        <p:spPr>
          <a:xfrm>
            <a:off x="411167" y="585800"/>
            <a:ext cx="32724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Nowe role</a:t>
            </a:r>
          </a:p>
        </p:txBody>
      </p:sp>
      <p:sp>
        <p:nvSpPr>
          <p:cNvPr id="1332" name="Google Shape;1332;g38b2317d490_0_1698"/>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900"/>
              <a:buFont typeface="Arial"/>
              <a:buNone/>
            </a:pPr>
            <a:fld id="{00000000-1234-1234-1234-123412341234}" type="slidenum">
              <a:rPr lang="pl-PL"/>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g38b2317d490_0_1708" descr="Lista punktowana wyjaśniająca koncepcję myślenia systemowego, podkreślająca powiązania, znajdowanie źródeł problemów oraz uwzględnianie różnych perspektyw i interesariuszy. Tekst wyróżniony pomarańczowym nagłówkiem, na jasnym tle, skupia się na złożoności, pracy na różnych poziomach i nauce od natury."/>
          <p:cNvPicPr preferRelativeResize="0"/>
          <p:nvPr/>
        </p:nvPicPr>
        <p:blipFill rotWithShape="1">
          <a:blip r:embed="rId3">
            <a:alphaModFix/>
          </a:blip>
          <a:srcRect/>
          <a:stretch/>
        </p:blipFill>
        <p:spPr>
          <a:xfrm>
            <a:off x="3332633" y="71025"/>
            <a:ext cx="4024673" cy="3856916"/>
          </a:xfrm>
          <a:prstGeom prst="rect">
            <a:avLst/>
          </a:prstGeom>
          <a:noFill/>
          <a:ln>
            <a:noFill/>
          </a:ln>
        </p:spPr>
      </p:pic>
      <p:pic>
        <p:nvPicPr>
          <p:cNvPr id="1338" name="Google Shape;1338;g38b2317d490_0_1708" descr="Slajd prezentacji zawierający listę punktów dotyczących &quot;Leading and Storytelling&quot; z trzema kluczowymi zaleceniami: zachęcanie do szerszego i bardziej optymistycznego myślenia, rozwijanie szerszych koncepcji wartości i ich demonstracja oraz tworzenie historii wyjaśniających znaczenie tych kwestii dla pracy i zdobywania poparcia na różnych poziomach. Tekst wyróżniony kolorem pomarańczowym na jasnym tle, bez dodatkowych elementów graficznych."/>
          <p:cNvPicPr preferRelativeResize="0"/>
          <p:nvPr/>
        </p:nvPicPr>
        <p:blipFill rotWithShape="1">
          <a:blip r:embed="rId4">
            <a:alphaModFix/>
          </a:blip>
          <a:srcRect/>
          <a:stretch/>
        </p:blipFill>
        <p:spPr>
          <a:xfrm>
            <a:off x="7606232" y="-13433"/>
            <a:ext cx="4169102" cy="4017522"/>
          </a:xfrm>
          <a:prstGeom prst="rect">
            <a:avLst/>
          </a:prstGeom>
          <a:noFill/>
          <a:ln>
            <a:noFill/>
          </a:ln>
        </p:spPr>
      </p:pic>
      <p:pic>
        <p:nvPicPr>
          <p:cNvPr id="1339" name="Google Shape;1339;g38b2317d490_0_1708" descr="Tekst podzielony na dwie kolumny zatytułowane &quot;Designing and Making&quot; oraz &quot;Connecting and Convening&quot;, przedstawiający kluczowe działania i cele w projektowaniu produktów oraz łączeniu różnych interwencji i partnerów. Kolory nagłówków to pomarańczowy, a tekst punktowany opisuje strategie zrównoważonego rozwoju, tworzenia ram decyzyjnych oraz współpracy dla innowacji."/>
          <p:cNvPicPr preferRelativeResize="0"/>
          <p:nvPr/>
        </p:nvPicPr>
        <p:blipFill rotWithShape="1">
          <a:blip r:embed="rId5">
            <a:alphaModFix/>
          </a:blip>
          <a:srcRect/>
          <a:stretch/>
        </p:blipFill>
        <p:spPr>
          <a:xfrm>
            <a:off x="3332633" y="3679576"/>
            <a:ext cx="8244003" cy="4017522"/>
          </a:xfrm>
          <a:prstGeom prst="rect">
            <a:avLst/>
          </a:prstGeom>
          <a:noFill/>
          <a:ln>
            <a:noFill/>
          </a:ln>
        </p:spPr>
      </p:pic>
      <p:sp>
        <p:nvSpPr>
          <p:cNvPr id="1340" name="Google Shape;1340;g38b2317d490_0_1708"/>
          <p:cNvSpPr txBox="1">
            <a:spLocks noGrp="1"/>
          </p:cNvSpPr>
          <p:nvPr>
            <p:ph type="title" idx="4294967295"/>
          </p:nvPr>
        </p:nvSpPr>
        <p:spPr>
          <a:xfrm>
            <a:off x="411151" y="585800"/>
            <a:ext cx="3296400" cy="1477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Nowe </a:t>
            </a: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kompetencje</a:t>
            </a:r>
          </a:p>
        </p:txBody>
      </p:sp>
      <p:sp>
        <p:nvSpPr>
          <p:cNvPr id="1341" name="Google Shape;1341;g38b2317d490_0_1708"/>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Clr>
                <a:srgbClr val="000000"/>
              </a:buClr>
              <a:buSzPts val="1900"/>
              <a:buFont typeface="Arial"/>
              <a:buNone/>
            </a:pPr>
            <a:fld id="{00000000-1234-1234-1234-123412341234}" type="slidenum">
              <a:rPr lang="pl-PL"/>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g38b2317d490_0_1716"/>
          <p:cNvSpPr txBox="1"/>
          <p:nvPr/>
        </p:nvSpPr>
        <p:spPr>
          <a:xfrm>
            <a:off x="432433" y="1101942"/>
            <a:ext cx="5752500" cy="9639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1. Myślenie systemowe </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Zdolność do projektowania z holistycznym podejściem, uwzględniającym cykle życia produktów i systemów. Zrozumienie teorii systemów, cykliczności procesów zasad zrównoważonego projektowania.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2. Projektowanie wg zasad cyrkularności modułowe i z myślą o demontażu</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Umiejętność projektowania produktów łatwych do demontażu i ponownego wykorzystania, na wiele cykli, wydłużające cykl życia produktu</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3. Innowacje materiałowe i wybór zrównoważonych materiałów</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Selekcja i wykorzystanie materiałów odnawialnych, biodegradowalnych i nadających się do recyklingu.</a:t>
            </a:r>
            <a:br>
              <a:rPr lang="pl-PL" sz="1300" b="0" i="0" u="none" strike="noStrike" cap="none">
                <a:solidFill>
                  <a:srgbClr val="000000"/>
                </a:solidFill>
                <a:latin typeface="Calibri"/>
                <a:ea typeface="Calibri"/>
                <a:cs typeface="Calibri"/>
                <a:sym typeface="Calibri"/>
              </a:rPr>
            </a:br>
            <a:br>
              <a:rPr lang="pl-PL" sz="1300" b="0"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4.  Innowacje w modelach biznesowych</a:t>
            </a:r>
            <a:br>
              <a:rPr lang="pl-PL" sz="1300" b="0"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Rozumienie i tworzenie modeli biznesowych opartych na dostępie do produktów (np. leasing, subskrypcja).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50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5. Szukanie i budowanie partnerstw, współpraca między działami/ sektorami</a:t>
            </a:r>
            <a:br>
              <a:rPr lang="pl-PL" sz="1300" b="1" i="0" u="none" strike="noStrike" cap="none">
                <a:solidFill>
                  <a:srgbClr val="000000"/>
                </a:solidFill>
                <a:latin typeface="Calibri"/>
                <a:ea typeface="Calibri"/>
                <a:cs typeface="Calibri"/>
                <a:sym typeface="Calibri"/>
              </a:rPr>
            </a:br>
            <a:r>
              <a:rPr lang="pl-PL" sz="1300" b="0" i="0" u="none" strike="noStrike" cap="none">
                <a:solidFill>
                  <a:srgbClr val="000000"/>
                </a:solidFill>
                <a:latin typeface="Calibri"/>
                <a:ea typeface="Calibri"/>
                <a:cs typeface="Calibri"/>
                <a:sym typeface="Calibri"/>
              </a:rPr>
              <a:t>Kompetencja: Zdolność do pracy z zespołami międzyfunkcyjnymi (np. inżynierami, liderami biznesowymi, producentami) w celu wdrażania zasad gospodarki cyrkularnej.</a:t>
            </a:r>
            <a:endParaRPr sz="1300" b="0" i="0" u="none" strike="noStrike" cap="none">
              <a:solidFill>
                <a:srgbClr val="000000"/>
              </a:solidFill>
              <a:latin typeface="Calibri"/>
              <a:ea typeface="Calibri"/>
              <a:cs typeface="Calibri"/>
              <a:sym typeface="Calibri"/>
            </a:endParaRPr>
          </a:p>
        </p:txBody>
      </p:sp>
      <p:sp>
        <p:nvSpPr>
          <p:cNvPr id="1347" name="Google Shape;1347;g38b2317d490_0_1716"/>
          <p:cNvSpPr txBox="1"/>
          <p:nvPr/>
        </p:nvSpPr>
        <p:spPr>
          <a:xfrm>
            <a:off x="6537633" y="1011500"/>
            <a:ext cx="5063100" cy="48729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 6. Edukacja i zaangażowanie konsumentów</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Umiejętność angażowania konsumentów w praktyki związane z cyrkularnością, jak naprawy czy odpowiednia utylizacja.</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7. Myślenie o cyklu życia (LCA)</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Zdolność przeprowadzania i wykorzystywania ocen cyklu życia (LCA) do oceny wpływu środowiskowego produktu lub systemu.</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8. Znajomość polityk i regulacji związanych z gospodarką cyrkularną</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Integracja polityk i regulacji wspierających gospodarkę cyrkularną w procesach projektowania i działalności biznesowej.</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9. Mierniki gospodarki cyrkularnej</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Mierzenie i śledzenie stopnia cyrkularności produktów i procesów za pomocą odpowiednich wskaźników i narzędzi.</a:t>
            </a:r>
            <a:endParaRPr sz="1300" b="0" i="0" u="none" strike="noStrike" cap="none">
              <a:solidFill>
                <a:srgbClr val="000000"/>
              </a:solidFill>
              <a:latin typeface="Calibri"/>
              <a:ea typeface="Calibri"/>
              <a:cs typeface="Calibri"/>
              <a:sym typeface="Calibri"/>
            </a:endParaRPr>
          </a:p>
          <a:p>
            <a:pPr marL="0" marR="0" lvl="0" indent="0" algn="l" rtl="0">
              <a:lnSpc>
                <a:spcPct val="115000"/>
              </a:lnSpc>
              <a:spcBef>
                <a:spcPts val="1900"/>
              </a:spcBef>
              <a:spcAft>
                <a:spcPts val="500"/>
              </a:spcAft>
              <a:buClr>
                <a:srgbClr val="000000"/>
              </a:buClr>
              <a:buSzPts val="1500"/>
              <a:buFont typeface="Arial"/>
              <a:buNone/>
            </a:pPr>
            <a:r>
              <a:rPr lang="pl-PL" sz="1300" b="1" i="0" u="none" strike="noStrike" cap="none">
                <a:solidFill>
                  <a:srgbClr val="000000"/>
                </a:solidFill>
                <a:latin typeface="Calibri"/>
                <a:ea typeface="Calibri"/>
                <a:cs typeface="Calibri"/>
                <a:sym typeface="Calibri"/>
              </a:rPr>
              <a:t>10. Certyfikacji zrównoważonego rozwoju </a:t>
            </a:r>
            <a:br>
              <a:rPr lang="pl-PL" sz="1300" b="1" i="0" u="none" strike="noStrike" cap="none">
                <a:solidFill>
                  <a:srgbClr val="000000"/>
                </a:solidFill>
                <a:latin typeface="Calibri"/>
                <a:ea typeface="Calibri"/>
                <a:cs typeface="Calibri"/>
                <a:sym typeface="Calibri"/>
              </a:rPr>
            </a:br>
            <a:r>
              <a:rPr lang="pl-PL" sz="1300" b="1" i="0" u="none" strike="noStrike" cap="none">
                <a:solidFill>
                  <a:srgbClr val="000000"/>
                </a:solidFill>
                <a:latin typeface="Calibri"/>
                <a:ea typeface="Calibri"/>
                <a:cs typeface="Calibri"/>
                <a:sym typeface="Calibri"/>
              </a:rPr>
              <a:t>Kompetencja</a:t>
            </a:r>
            <a:r>
              <a:rPr lang="pl-PL" sz="1300" b="0" i="0" u="none" strike="noStrike" cap="none">
                <a:solidFill>
                  <a:srgbClr val="000000"/>
                </a:solidFill>
                <a:latin typeface="Calibri"/>
                <a:ea typeface="Calibri"/>
                <a:cs typeface="Calibri"/>
                <a:sym typeface="Calibri"/>
              </a:rPr>
              <a:t>: Umiejętność poruszania się po certyfikacjach zrównoważonego rozwoju </a:t>
            </a:r>
            <a:r>
              <a:rPr lang="pl-PL" sz="1300" b="1" i="0" u="none" strike="noStrike" cap="none">
                <a:solidFill>
                  <a:srgbClr val="000000"/>
                </a:solidFill>
                <a:latin typeface="Calibri"/>
                <a:ea typeface="Calibri"/>
                <a:cs typeface="Calibri"/>
                <a:sym typeface="Calibri"/>
              </a:rPr>
              <a:t>Cradle-to-Cradle</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B Corp</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ISO 14001</a:t>
            </a:r>
            <a:r>
              <a:rPr lang="pl-PL" sz="1300" b="0" i="0" u="none" strike="noStrike" cap="none">
                <a:solidFill>
                  <a:srgbClr val="000000"/>
                </a:solidFill>
                <a:latin typeface="Calibri"/>
                <a:ea typeface="Calibri"/>
                <a:cs typeface="Calibri"/>
                <a:sym typeface="Calibri"/>
              </a:rPr>
              <a:t>, </a:t>
            </a:r>
            <a:r>
              <a:rPr lang="pl-PL" sz="1300" b="1" i="0" u="none" strike="noStrike" cap="none">
                <a:solidFill>
                  <a:srgbClr val="000000"/>
                </a:solidFill>
                <a:latin typeface="Calibri"/>
                <a:ea typeface="Calibri"/>
                <a:cs typeface="Calibri"/>
                <a:sym typeface="Calibri"/>
              </a:rPr>
              <a:t>EU Ecolabel</a:t>
            </a:r>
            <a:r>
              <a:rPr lang="pl-PL" sz="1300" b="0" i="0" u="none" strike="noStrike" cap="none">
                <a:solidFill>
                  <a:srgbClr val="000000"/>
                </a:solidFill>
                <a:latin typeface="Calibri"/>
                <a:ea typeface="Calibri"/>
                <a:cs typeface="Calibri"/>
                <a:sym typeface="Calibri"/>
              </a:rPr>
              <a:t> , które dowodzą zgodności z zasadami gospodarki cyrkularnej.</a:t>
            </a:r>
            <a:endParaRPr sz="1300" b="1" i="0" u="none" strike="noStrike" cap="none">
              <a:solidFill>
                <a:srgbClr val="000000"/>
              </a:solidFill>
              <a:latin typeface="Calibri"/>
              <a:ea typeface="Calibri"/>
              <a:cs typeface="Calibri"/>
              <a:sym typeface="Calibri"/>
            </a:endParaRPr>
          </a:p>
        </p:txBody>
      </p:sp>
      <p:sp>
        <p:nvSpPr>
          <p:cNvPr id="1348" name="Google Shape;1348;g38b2317d490_0_1716"/>
          <p:cNvSpPr txBox="1">
            <a:spLocks noGrp="1"/>
          </p:cNvSpPr>
          <p:nvPr>
            <p:ph type="title" idx="4294967295"/>
          </p:nvPr>
        </p:nvSpPr>
        <p:spPr>
          <a:xfrm>
            <a:off x="432425" y="331599"/>
            <a:ext cx="11664000" cy="16671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rPr>
              <a:t>Zestawienie kompetencji projektanta / zespołu </a:t>
            </a:r>
            <a:r>
              <a:rPr kumimoji="0" lang="pl-PL" sz="3200" b="1" i="0" u="none" strike="noStrike" kern="0" cap="none" spc="0" normalizeH="0" baseline="0" noProof="0" dirty="0" err="1">
                <a:ln>
                  <a:noFill/>
                </a:ln>
                <a:solidFill>
                  <a:srgbClr val="000000"/>
                </a:solidFill>
                <a:effectLst/>
                <a:uLnTx/>
                <a:uFillTx/>
                <a:latin typeface="Calibri"/>
                <a:ea typeface="Calibri"/>
                <a:cs typeface="Calibri"/>
                <a:sym typeface="Calibri"/>
              </a:rPr>
              <a:t>ekoinnowacji</a:t>
            </a:r>
            <a:endPar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49" name="Google Shape;1349;g38b2317d490_0_17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99</a:t>
            </a:fld>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sty">
  <a:themeElements>
    <a:clrScheme name="Niestandardowy 2">
      <a:dk1>
        <a:srgbClr val="534E4F"/>
      </a:dk1>
      <a:lt1>
        <a:srgbClr val="FFFFFF"/>
      </a:lt1>
      <a:dk2>
        <a:srgbClr val="FE0B76"/>
      </a:dk2>
      <a:lt2>
        <a:srgbClr val="E7E6E6"/>
      </a:lt2>
      <a:accent1>
        <a:srgbClr val="5E358A"/>
      </a:accent1>
      <a:accent2>
        <a:srgbClr val="8A4391"/>
      </a:accent2>
      <a:accent3>
        <a:srgbClr val="FE0B76"/>
      </a:accent3>
      <a:accent4>
        <a:srgbClr val="D9669E"/>
      </a:accent4>
      <a:accent5>
        <a:srgbClr val="F9B42A"/>
      </a:accent5>
      <a:accent6>
        <a:srgbClr val="FEFFF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11789</Words>
  <Application>Microsoft Office PowerPoint</Application>
  <PresentationFormat>Panoramiczny</PresentationFormat>
  <Paragraphs>1231</Paragraphs>
  <Slides>107</Slides>
  <Notes>107</Notes>
  <HiddenSlides>6</HiddenSlides>
  <MMClips>0</MMClips>
  <ScaleCrop>false</ScaleCrop>
  <HeadingPairs>
    <vt:vector size="6" baseType="variant">
      <vt:variant>
        <vt:lpstr>Używane czcionki</vt:lpstr>
      </vt:variant>
      <vt:variant>
        <vt:i4>14</vt:i4>
      </vt:variant>
      <vt:variant>
        <vt:lpstr>Motyw</vt:lpstr>
      </vt:variant>
      <vt:variant>
        <vt:i4>2</vt:i4>
      </vt:variant>
      <vt:variant>
        <vt:lpstr>Tytuły slajdów</vt:lpstr>
      </vt:variant>
      <vt:variant>
        <vt:i4>107</vt:i4>
      </vt:variant>
    </vt:vector>
  </HeadingPairs>
  <TitlesOfParts>
    <vt:vector size="123" baseType="lpstr">
      <vt:lpstr>Caveat</vt:lpstr>
      <vt:lpstr>Lato Light</vt:lpstr>
      <vt:lpstr>Arial</vt:lpstr>
      <vt:lpstr>Raleway</vt:lpstr>
      <vt:lpstr>Montserrat Medium</vt:lpstr>
      <vt:lpstr>Poppins</vt:lpstr>
      <vt:lpstr>Open Sans</vt:lpstr>
      <vt:lpstr>Georgia</vt:lpstr>
      <vt:lpstr>Lato</vt:lpstr>
      <vt:lpstr>Open Sans Light</vt:lpstr>
      <vt:lpstr>Helvetica Neue</vt:lpstr>
      <vt:lpstr>Calibri</vt:lpstr>
      <vt:lpstr>Times New Roman</vt:lpstr>
      <vt:lpstr>Proxima Nova</vt:lpstr>
      <vt:lpstr>Motyw pakietu Office</vt:lpstr>
      <vt:lpstr>Pusty</vt:lpstr>
      <vt:lpstr>GreenTechEducation  - SGGW dla gospodarki przyszłości</vt:lpstr>
      <vt:lpstr>Zrównoważone innowacje</vt:lpstr>
      <vt:lpstr>      Agata Miryn-Sienkiewicz</vt:lpstr>
      <vt:lpstr>AGENDA - Dzień 1</vt:lpstr>
      <vt:lpstr>Kwestie organizacyjne</vt:lpstr>
      <vt:lpstr>RUNDA ZAPOZNAWCZA</vt:lpstr>
      <vt:lpstr>Po co na uczelni ekoinnowacje? </vt:lpstr>
      <vt:lpstr>Definicja i typologia ekoinnowacji</vt:lpstr>
      <vt:lpstr>Lata 70.–90. – Rosnąca świadomość ekologiczna (kryzys naftowy, raport Klubu Rzymskiego, Szczyt Ziemi w Rio 1992) pokazała,  że tradycyjny model gospodarczy generuje duże koszty środowiskowe. Zaczęły powstawać pierwsze regulacje i programy dotyczące czystej produkcji, efektywności zasobów i ograniczania emisji.  Początek XXI w. – Pojawia się koncepcja eco-innovation jako odpowiedź na nowe wyzwania gospodarcze i klimatyczne. UE zaczęła rozwijać strategie, programy (m.in. Eco-Innovation Action Plan, Europe 2020) i standardy, aby uporządkować pojęcia  i wspierać firmy w zmianie modeli biznesowych.  Po co definiuje się ekoinnowacje?  Aby uściślić, czym jest innowacja ekologiczna, a czym nie — i uniknąć tzw. greenwashingu. Aby wyznaczyć wspólne ramy, według których firmy, administracja i eksperci mogą planować działania. Aby umożliwić porównywalność i ocenę projektów (np. w programach unijnych, standardach ISO). Aby zachęcić przedsiębiorstwa do strategicznego myślenia o zrównoważonym rozwoju, a nie tylko o pojedynczych proekologicznych działaniach. </vt:lpstr>
      <vt:lpstr>Najbardziej oficjalne i najczęściej cytowane źródła definicji ekoinnowacji, to są to:</vt:lpstr>
      <vt:lpstr>Ekoinnowacja - definicja UNEP</vt:lpstr>
      <vt:lpstr>Ekoinnowacja to skoordynowany zestaw usprawnień lub nowych rozwiązań w produktach, procesach, modelach rynkowych i strukturze organizacyjnej, które prowadzą do poprawy wyników firmy i jej konkurencyjności. Dzięki temu podejściu przedsiębiorstwa – szczególnie MŚP – mogą wychodzić na nowe rynki, zwiększać produktywność, pozyskiwać inwestycje, podnosić rentowność w całym łańcuchu wartości oraz wyprzedzać wymagania regulacyjne. Podstawą ekoinnowacji jest myślenie w perspektywie cyklu życia, obejmujące wszystkie etapy istnienia produktu: od pozyskania surowców, przez produkcję, dystrybucję i użytkowanie, aż po naprawę, ponowne wykorzystanie lub utylizację. Ujęcie to pozwala identyfikować obszary największego wpływu środowiskowego, przewidywać przyszłe wyzwania i im zapobiegać. Najlepsze efekty ekoinnowacja przynosi dzięki współpracy z partnerami w całym łańcuchu wartości – dostawcami, klientami i innymi interesariuszami, co umożliwia wspólne tworzenie bardziej zrównoważonych i opłacalnych rozwiązań. </vt:lpstr>
      <vt:lpstr>Myślenie cyklu życia (Life Cycle Thinking)</vt:lpstr>
      <vt:lpstr>Definicja OECD</vt:lpstr>
      <vt:lpstr>Typologia ekoinnowacji</vt:lpstr>
      <vt:lpstr>Zależności między zrównoważoną produkcją a eko-innowacjami</vt:lpstr>
      <vt:lpstr>Ekoinnowacje w kontekście SDGs</vt:lpstr>
      <vt:lpstr>Cele zrównoważonego rozwoju</vt:lpstr>
      <vt:lpstr>Powstanie koncepcji SDG</vt:lpstr>
      <vt:lpstr>Cele zrównoważonego rozwoju  SDG - Sustainable Development Goals </vt:lpstr>
      <vt:lpstr>Cele zrównoważonego rozwoju - grafika </vt:lpstr>
      <vt:lpstr>Wybrane zadania dla celów</vt:lpstr>
      <vt:lpstr>Wybrane zadania dla celów 12</vt:lpstr>
      <vt:lpstr>SDG w Polsce (Cele Zrównoważonego Rozwoju)</vt:lpstr>
      <vt:lpstr>Najczęściej stosowane SDG  w projektach ekoinnowacyjnych</vt:lpstr>
      <vt:lpstr>Ekoinnowacje w kluczowych dokumentach UE</vt:lpstr>
      <vt:lpstr>Ekoinnowajce w Unii Europejskiej</vt:lpstr>
      <vt:lpstr>Bariery EcoAP</vt:lpstr>
      <vt:lpstr>Bodźce EcoAP</vt:lpstr>
      <vt:lpstr>Plan wspierania ekoinnowacji</vt:lpstr>
      <vt:lpstr>Europejski sektor ekoprzemysłu</vt:lpstr>
      <vt:lpstr>Kluczowe sektory i wyzwania 1/2</vt:lpstr>
      <vt:lpstr>Kluczowe sektory i wyzwania 2/2</vt:lpstr>
      <vt:lpstr>Ranking eko innowacji</vt:lpstr>
      <vt:lpstr>Kluczowe dokumenty strategiczne UE</vt:lpstr>
      <vt:lpstr>Zielony Ład - założenia</vt:lpstr>
      <vt:lpstr>Cele Zielonego Ładu</vt:lpstr>
      <vt:lpstr>Zielony Ład – założenia      (grafika)</vt:lpstr>
      <vt:lpstr>Pakiet inicjatyw w ramach pakietu dotyczącego GOZ -  CEAP</vt:lpstr>
      <vt:lpstr>Ekoprojekt dla zrównoważonych produktów (ESPR) 1/2</vt:lpstr>
      <vt:lpstr>Ekoprojekt dla zrównoważonych produktów (ESPR) 2/2 </vt:lpstr>
      <vt:lpstr>Harmonogram wdrożeniowy ESPR</vt:lpstr>
      <vt:lpstr>PRZERWA 15 min</vt:lpstr>
      <vt:lpstr>Rozporządzenie PPWR  (Plastic Packaging and Waste Regulations) </vt:lpstr>
      <vt:lpstr>Rozporządzenie PPWR</vt:lpstr>
      <vt:lpstr>DNSH i Krajowy Plan Odbudowy (KPO)</vt:lpstr>
      <vt:lpstr>Co mówi DNSH w praktyce?</vt:lpstr>
      <vt:lpstr>Zielona Taksonomia UE – te same 6 celów</vt:lpstr>
      <vt:lpstr>Kompas konkurencyjności UE</vt:lpstr>
      <vt:lpstr>Kompas konkurencyjności UE cd</vt:lpstr>
      <vt:lpstr>Główne czynniki systemowe sprzyjające ekoinnowacjom</vt:lpstr>
      <vt:lpstr>Przykłady ekoinnowacji z uczelni, biznesu, administracji</vt:lpstr>
      <vt:lpstr>ECOBEAN</vt:lpstr>
      <vt:lpstr>REBREAD</vt:lpstr>
      <vt:lpstr>FIBRITECH</vt:lpstr>
      <vt:lpstr>Projekt WOOL2LOOP</vt:lpstr>
      <vt:lpstr>Green House - modułowy budynek cyrkularny </vt:lpstr>
      <vt:lpstr>Rolnictwo precyzyjne: czujniki + AI + drony</vt:lpstr>
      <vt:lpstr>Ćwiczenie warsztatowe – Mapa powiązań „SDG x Ekoinnowacja”</vt:lpstr>
      <vt:lpstr>PRZERWA 40 min</vt:lpstr>
      <vt:lpstr>Czym jest ekoprojektowanie?</vt:lpstr>
      <vt:lpstr>Ekoinnowacje – decyzje projektowe</vt:lpstr>
      <vt:lpstr>Ekoprojektowanie</vt:lpstr>
      <vt:lpstr>Co oznacza „wdrożenie eco-design” w praktyce  (w kategorii eco-innovation activities)?</vt:lpstr>
      <vt:lpstr>Ekoprojektowanie w ramach Krajowych Inteligentnych Specjalizacji</vt:lpstr>
      <vt:lpstr>Life cycle thinking</vt:lpstr>
      <vt:lpstr>Life Cycle Thinking </vt:lpstr>
      <vt:lpstr>CYRKULARNY CYKL ŻYCIA PRODUKTU</vt:lpstr>
      <vt:lpstr>Metody środowiskowej oceny  w procesach ekoprojekowania </vt:lpstr>
      <vt:lpstr>Narzędzia wspierające eco-design</vt:lpstr>
      <vt:lpstr>LCA – ANG. LIFE CYCLE ASSESSMENT  </vt:lpstr>
      <vt:lpstr>LCA – ZASTOSOWANIE </vt:lpstr>
      <vt:lpstr>FAZY LCA</vt:lpstr>
      <vt:lpstr>Fragment EPD Rockwool</vt:lpstr>
      <vt:lpstr>PRZYKŁADY NARZĘDZI LCA:</vt:lpstr>
      <vt:lpstr>KORZYŚCI LCA</vt:lpstr>
      <vt:lpstr>Ślad węglowy, wodny, materiałowy</vt:lpstr>
      <vt:lpstr>Klasyfikacja surowców</vt:lpstr>
      <vt:lpstr>Normy ISO </vt:lpstr>
      <vt:lpstr>Checklisty Eco design</vt:lpstr>
      <vt:lpstr>Eco Design Assessment</vt:lpstr>
      <vt:lpstr>Certyfikaty środowiskowe 1/2</vt:lpstr>
      <vt:lpstr>Certyfikaty środowiskowe 2/2</vt:lpstr>
      <vt:lpstr>Certyfikaty a Green claims</vt:lpstr>
      <vt:lpstr>Ćwiczenie: Cykl życia wybranego produktu (LCA uproszczona)</vt:lpstr>
      <vt:lpstr>Czynniki kulturowe i metody sprzyjające rozwojowi ekoinnowacji</vt:lpstr>
      <vt:lpstr>Pytanie na forum 2</vt:lpstr>
      <vt:lpstr>Budowę kultury innowacji w przedsiębiorstwie wzmacniają: (na bazie “Wymiarów kultury” Geer Hofstede’s)  AUTONOMIA  NISKI DYSTANS WŁADZY  POCZUCIE SENSU W PRACY  GROWTH MINDSET  PSYCHOLOGICZNE BEZPIECZEŃSTWO</vt:lpstr>
      <vt:lpstr>3 mity dotyczące tworzenia innowacji</vt:lpstr>
      <vt:lpstr>Cechy metod pracy sprzyjających innowacjom</vt:lpstr>
      <vt:lpstr>Ewolucja metod projektowania (eko)innowacji</vt:lpstr>
      <vt:lpstr>Metody też się zmieniają</vt:lpstr>
      <vt:lpstr>Nowa rama projektowa  Systemic Design Approach</vt:lpstr>
      <vt:lpstr>Rama projektowa</vt:lpstr>
      <vt:lpstr>Kiedyś  Double Diamond</vt:lpstr>
      <vt:lpstr>Teraz  A Systemic Design Approach</vt:lpstr>
      <vt:lpstr>Nowe role</vt:lpstr>
      <vt:lpstr>Nowe  kompetencje</vt:lpstr>
      <vt:lpstr>Zestawienie kompetencji projektanta / zespołu ekoinnowacji</vt:lpstr>
      <vt:lpstr>Kryteria ekoinnowacji</vt:lpstr>
      <vt:lpstr>Jak wykazać innowacyjność</vt:lpstr>
      <vt:lpstr>Jak wykazać innowacyjność </vt:lpstr>
      <vt:lpstr>Oceń projekt wg kryteriów</vt:lpstr>
      <vt:lpstr>Podsumowanie dnia i refleksja</vt:lpstr>
      <vt:lpstr>Bingo ekoinnowacji – co zabieram ze sobą?</vt:lpstr>
      <vt:lpstr>Materiały źródłowe: </vt:lpstr>
      <vt:lpstr>Dziękuję! Agata Miryn-Sienkiewicz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14</cp:revision>
  <dcterms:created xsi:type="dcterms:W3CDTF">2024-02-02T12:47:31Z</dcterms:created>
  <dcterms:modified xsi:type="dcterms:W3CDTF">2026-06-16T08:47:40Z</dcterms:modified>
</cp:coreProperties>
</file>