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Lst>
  <p:sldSz cx="12192000" cy="6858000"/>
  <p:notesSz cx="6858000" cy="9144000"/>
  <p:embeddedFontLst>
    <p:embeddedFont>
      <p:font typeface="Lato" panose="020F0502020204030203" pitchFamily="34" charset="0"/>
      <p:regular r:id="rId95"/>
      <p:bold r:id="rId96"/>
      <p:italic r:id="rId97"/>
      <p:boldItalic r:id="rId98"/>
    </p:embeddedFont>
    <p:embeddedFont>
      <p:font typeface="Lato Light" panose="020F0502020204030203" pitchFamily="34" charset="0"/>
      <p:regular r:id="rId99"/>
      <p:bold r:id="rId100"/>
      <p:italic r:id="rId101"/>
      <p:boldItalic r:id="rId102"/>
    </p:embeddedFont>
    <p:embeddedFont>
      <p:font typeface="Open Sans" panose="020B0606030504020204" pitchFamily="34" charset="0"/>
      <p:regular r:id="rId103"/>
      <p:bold r:id="rId104"/>
      <p:italic r:id="rId105"/>
      <p:boldItalic r:id="rId106"/>
    </p:embeddedFont>
    <p:embeddedFont>
      <p:font typeface="Raleway" pitchFamily="2" charset="-18"/>
      <p:regular r:id="rId107"/>
      <p:bold r:id="rId108"/>
      <p:italic r:id="rId109"/>
      <p:boldItalic r:id="rId110"/>
    </p:embeddedFont>
    <p:embeddedFont>
      <p:font typeface="Raleway Light" pitchFamily="2" charset="-18"/>
      <p:regular r:id="rId111"/>
      <p:bold r:id="rId112"/>
      <p:italic r:id="rId113"/>
      <p:boldItalic r:id="rId114"/>
    </p:embeddedFont>
    <p:embeddedFont>
      <p:font typeface="Raleway SemiBold" pitchFamily="2" charset="-18"/>
      <p:regular r:id="rId115"/>
      <p:bold r:id="rId116"/>
      <p:italic r:id="rId117"/>
      <p:boldItalic r:id="rId118"/>
    </p:embeddedFont>
    <p:embeddedFont>
      <p:font typeface="Roboto" panose="02000000000000000000" pitchFamily="2" charset="0"/>
      <p:regular r:id="rId119"/>
      <p:bold r:id="rId120"/>
      <p:italic r:id="rId121"/>
      <p:boldItalic r:id="rId1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94">
          <p15:clr>
            <a:srgbClr val="A4A3A4"/>
          </p15:clr>
        </p15:guide>
        <p15:guide id="2" pos="3840">
          <p15:clr>
            <a:srgbClr val="A4A3A4"/>
          </p15:clr>
        </p15:guide>
        <p15:guide id="3" pos="567">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7" roundtripDataSignature="AMtx7miU8uEkf/8YnTn14if30SD75oZ0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F159E3-841B-45AC-97B3-7EB87FDACED2}" v="246" dt="2026-05-28T10:23:12.5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441" autoAdjust="0"/>
  </p:normalViewPr>
  <p:slideViewPr>
    <p:cSldViewPr snapToGrid="0">
      <p:cViewPr varScale="1">
        <p:scale>
          <a:sx n="103" d="100"/>
          <a:sy n="103" d="100"/>
        </p:scale>
        <p:origin x="114" y="252"/>
      </p:cViewPr>
      <p:guideLst>
        <p:guide orient="horz" pos="794"/>
        <p:guide pos="3840"/>
        <p:guide pos="567"/>
      </p:guideLst>
    </p:cSldViewPr>
  </p:slideViewPr>
  <p:outlineViewPr>
    <p:cViewPr>
      <p:scale>
        <a:sx n="33" d="100"/>
        <a:sy n="33" d="100"/>
      </p:scale>
      <p:origin x="0" y="-13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8.fntdata"/><Relationship Id="rId16" Type="http://schemas.openxmlformats.org/officeDocument/2006/relationships/slide" Target="slides/slide15.xml"/><Relationship Id="rId107" Type="http://schemas.openxmlformats.org/officeDocument/2006/relationships/font" Target="fonts/font1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9.fntdata"/><Relationship Id="rId118" Type="http://schemas.openxmlformats.org/officeDocument/2006/relationships/font" Target="fonts/font2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font" Target="fonts/font14.fntdata"/><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0.fntdata"/><Relationship Id="rId119" Type="http://schemas.openxmlformats.org/officeDocument/2006/relationships/font" Target="fonts/font25.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120"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6.fntdata"/><Relationship Id="rId115" Type="http://schemas.openxmlformats.org/officeDocument/2006/relationships/font" Target="fonts/font21.fntdata"/><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121" Type="http://schemas.openxmlformats.org/officeDocument/2006/relationships/font" Target="fonts/font2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7.fntdata"/><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2.fntdata"/><Relationship Id="rId12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122"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irtualnemedia.pl/artykul/od-2024-roku-jeden-standard-ladowarek-unia-europejska-unia-europejska-zlacza-usb-c"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aefe1e1972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3aefe1e197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a64ddef971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5" name="Google Shape;265;g3a64ddef971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a64ddef97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g3a64ddef971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a64ddef97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3a64ddef97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a64ddef971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g3a64ddef97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a64ddef97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3a64ddef971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a64ddef971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3a64ddef971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a64ddef971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g3a64ddef971_0_4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a64ddef971_0_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Na podstawie analiz danych ze studiów przypadku oraz opinii ekspertów Fundacja Ellen MacArthur21 opracowała zestaw sześciu działań, które pomogą przedsiębiorcom i rządom przestawić się na gospodarkę o obiegu zamkniętym. Są to: regeneracja (Regenerate), współużytkowanie (Share), optymalizacja (Optimise), zamykanie obiegów (Loop), wirtualizacja (Virtualise) i wymiana (Exchange). ReSOLVE daje przedsiębiorcom i rządom narzędzia do budowy strategii i inicjatyw zgodnych z ideą gospodarki o obiegu zamkniętym. Działania ujęte w schemacie ReSOLVE pozwalają zwiększyć efektywność wykorzystania zasobów fizycznych, wydłużyć ich żywotność oraz odejść od użycia zasobów nieodnawialnych na rzecz zasobów odnawialnych. Każde z działań wzmacnia i przyspiesza działanie pozostałych.</a:t>
            </a:r>
            <a:endParaRPr/>
          </a:p>
        </p:txBody>
      </p:sp>
      <p:sp>
        <p:nvSpPr>
          <p:cNvPr id="337" name="Google Shape;337;g3a64ddef971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3a64ddef971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g3a64ddef971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c1ed1f9e9f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c1ed1f9e9f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g3c1ed1f9e9f_0_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68e3dab61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368e3dab61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368e3dab61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a8d77a64b9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a8d77a64b9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3a8d77a64b9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a8d77a64b9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a8d77a64b9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3a8d77a64b9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a8d77a64b9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a8d77a64b9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3a8d77a64b9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a8d77a64b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3a8d77a64b9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g3a8d77a64b9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a8d77a64b9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3a8d77a64b9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3a8d77a64b9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a8d77a64b9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3a8d77a64b9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3a8d77a64b9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a8d77a64b9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a8d77a64b9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3a8d77a64b9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a64ddef971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3a64ddef971_0_4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a:t>https://jamboard.google.com/d/1xSA5jNVDgSUVj4joqagKEjdZD8VOoFg0G0eJNVTDmGU/edit?usp=sharing</a:t>
            </a:r>
            <a:endParaRPr/>
          </a:p>
        </p:txBody>
      </p:sp>
      <p:sp>
        <p:nvSpPr>
          <p:cNvPr id="425" name="Google Shape;425;g3a64ddef971_0_4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8bd14e0d08_0_1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38bd14e0d08_0_10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g38bd14e0d08_0_10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38c816d8b69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g38c816d8b69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g38c816d8b69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8e3dab612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368e3dab612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g368e3dab612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38c816d8b69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38c816d8b69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g38c816d8b69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8bd14e0d08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g38bd14e0d08_0_3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g38bd14e0d08_0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8bd14e0d08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g38bd14e0d08_0_3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g38bd14e0d08_0_3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8bd14e0d08_0_3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38bd14e0d08_0_3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sz="1150">
                <a:solidFill>
                  <a:schemeClr val="dk1"/>
                </a:solidFill>
                <a:highlight>
                  <a:srgbClr val="FFFFFF"/>
                </a:highlight>
                <a:latin typeface="Roboto"/>
                <a:ea typeface="Roboto"/>
                <a:cs typeface="Roboto"/>
                <a:sym typeface="Roboto"/>
              </a:rPr>
              <a:t>Od 2024 roku jeden standard ładowarek w Unii Europejskiej. Tylko złącze USB-Cdla wszystkich telefonów komórkowych, tabletów i aparatów fotograficznych w UE.</a:t>
            </a:r>
            <a:endParaRPr sz="1150">
              <a:solidFill>
                <a:schemeClr val="dk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100"/>
              <a:buNone/>
            </a:pPr>
            <a:r>
              <a:rPr lang="pl-PL" sz="1150">
                <a:solidFill>
                  <a:schemeClr val="dk1"/>
                </a:solidFill>
                <a:highlight>
                  <a:srgbClr val="FFFFFF"/>
                </a:highlight>
                <a:latin typeface="Roboto"/>
                <a:ea typeface="Roboto"/>
                <a:cs typeface="Roboto"/>
                <a:sym typeface="Roboto"/>
              </a:rPr>
              <a:t>Czytaj więcej na: </a:t>
            </a:r>
            <a:r>
              <a:rPr lang="pl-PL" sz="1150">
                <a:solidFill>
                  <a:srgbClr val="337AB7"/>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https://www.wirtualnemedia.pl/artykul/od-2024-roku-jeden-standard-ladowarek-unia-europejska-unia-europejska-zlacza-usb-c</a:t>
            </a:r>
            <a:endParaRPr/>
          </a:p>
        </p:txBody>
      </p:sp>
      <p:sp>
        <p:nvSpPr>
          <p:cNvPr id="508" name="Google Shape;508;g38bd14e0d08_0_3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8bd14e0d08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g38bd14e0d08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8bd14e0d0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38bd14e0d08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bc0e7343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3bc0e7343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8bd14e0d08_0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38bd14e0d08_0_4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1" name="Google Shape;551;g38bd14e0d08_0_4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8bd14e0d08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38bd14e0d08_0_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38bd14e0d08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38bd14e0d08_0_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https://textileexchange.org/lci-library/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8b2317d49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8b2317d49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38b2317d49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38bd14e0d08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1" name="Google Shape;591;g38bd14e0d08_0_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8bd14e0d08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38bd14e0d08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8bd14e0d08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38bd14e0d08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8bd14e0d08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38bd14e0d08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8bd14e0d08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g38bd14e0d08_0_5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38bd14e0d08_0_1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38bd14e0d08_0_1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9" name="Google Shape;649;g38bd14e0d08_0_1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8bd14e0d0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38bd14e0d08_0_5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8bd14e0d08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g38bd14e0d08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8bd14e0d08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g38bd14e0d08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8bd14e0d08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38bd14e0d08_0_5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AutoNum type="arabicPeriod"/>
            </a:pPr>
            <a:r>
              <a:rPr lang="pl-PL">
                <a:solidFill>
                  <a:schemeClr val="dk1"/>
                </a:solidFill>
              </a:rPr>
              <a:t>Strategie projektowania zgodne z modelem GOZ </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Omówienie cyklu życia produktu: projektowanie, produkcja, dystrybucja, użytkowanie, utylizacja.</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pl-PL">
                <a:solidFill>
                  <a:schemeClr val="dk1"/>
                </a:solidFill>
              </a:rPr>
              <a:t>Praktyczne techniki minimalizacji negatywnego wpływu na środowisko naturalne w odniesieniu do cyrkularnego cyklu życia produktu.</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a64ddef971_0_7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3a64ddef971_0_7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g3a64ddef971_0_7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a64ddef971_0_7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3a64ddef971_0_7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g3a64ddef971_0_7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pl-PL"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8bd14e0d08_0_1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38bd14e0d08_0_1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l-PL"/>
              <a:t>Patrycja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8bd14e0d08_0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8bd14e0d08_0_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10" name="Google Shape;710;g38bd14e0d08_0_6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38bd14e0d08_0_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38bd14e0d08_0_6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23" name="Google Shape;723;g38bd14e0d08_0_6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c1ed1f9e9f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3c1ed1f9e9f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8bd14e0d08_0_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38bd14e0d08_0_6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43" name="Google Shape;743;g38bd14e0d08_0_645: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pl-PL"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8bd14e0d08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g38bd14e0d08_0_6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40"/>
              </a:spcBef>
              <a:spcAft>
                <a:spcPts val="0"/>
              </a:spcAft>
              <a:buClr>
                <a:schemeClr val="dk1"/>
              </a:buClr>
              <a:buSzPts val="1100"/>
              <a:buFont typeface="Arial"/>
              <a:buNone/>
            </a:pPr>
            <a:r>
              <a:rPr lang="pl-PL">
                <a:solidFill>
                  <a:srgbClr val="141414"/>
                </a:solidFill>
                <a:highlight>
                  <a:schemeClr val="lt1"/>
                </a:highlight>
                <a:latin typeface="Lato Light"/>
                <a:ea typeface="Lato Light"/>
                <a:cs typeface="Lato Light"/>
                <a:sym typeface="Lato Light"/>
              </a:rPr>
              <a:t>VANK ogranicza zużycie surowców pierwotnych, wpływa</a:t>
            </a:r>
            <a:br>
              <a:rPr lang="pl-PL">
                <a:solidFill>
                  <a:srgbClr val="141414"/>
                </a:solidFill>
                <a:highlight>
                  <a:schemeClr val="lt1"/>
                </a:highlight>
                <a:latin typeface="Lato Light"/>
                <a:ea typeface="Lato Light"/>
                <a:cs typeface="Lato Light"/>
                <a:sym typeface="Lato Light"/>
              </a:rPr>
            </a:br>
            <a:r>
              <a:rPr lang="pl-PL">
                <a:solidFill>
                  <a:srgbClr val="141414"/>
                </a:solidFill>
                <a:highlight>
                  <a:schemeClr val="lt1"/>
                </a:highlight>
                <a:latin typeface="Lato Light"/>
                <a:ea typeface="Lato Light"/>
                <a:cs typeface="Lato Light"/>
                <a:sym typeface="Lato Light"/>
              </a:rPr>
              <a:t>na zmniejszenie ilości odpadów i zwiększenie zużycia materiałów biodegradowalnych, odnawialnych i wtórnych. </a:t>
            </a:r>
            <a:endParaRPr sz="1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8c816d8b69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38c816d8b69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1" name="Google Shape;761;g38c816d8b69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8b2317d490_0_18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38b2317d490_0_18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38b2317d490_0_18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aefe5c66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3aefe5c66d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3aefe5c66d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a64ddef97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g3a64ddef97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aefe5c66d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g3aefe5c66d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3" name="Google Shape;793;g3aefe5c66d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3aefe5c66d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3aefe5c66d7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g3aefe5c66d7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aefe5c66d7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3aefe5c66d7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g3aefe5c66d7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3aefe5c66d7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Google Shape;817;g3aefe5c66d7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g3aefe5c66d7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3c1ed1f9e9f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g3c1ed1f9e9f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0" name="Google Shape;830;g3c1ed1f9e9f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92fc728be1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392fc728be1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5" name="Google Shape;845;g392fc728be1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3c1ed1f9e9f_0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g3c1ed1f9e9f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g3c1ed1f9e9f_0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3c1ed1f9e9f_0_4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3c1ed1f9e9f_0_4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0" name="Google Shape;870;g3c1ed1f9e9f_0_4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c1ed1f9e9f_0_5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3c1ed1f9e9f_0_5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7" name="Google Shape;877;g3c1ed1f9e9f_0_5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3c1ed1f9e9f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g3c1ed1f9e9f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g3c1ed1f9e9f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c1ed1f9e9f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3c1ed1f9e9f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3c1ed1f9e9f_0_6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g3c1ed1f9e9f_0_6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3" name="Google Shape;903;g3c1ed1f9e9f_0_6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3c1ed1f9e9f_0_8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3" name="Google Shape;913;g3c1ed1f9e9f_0_8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4" name="Google Shape;914;g3c1ed1f9e9f_0_8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c1ed1f9e9f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c1ed1f9e9f_0_8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3" name="Google Shape;923;g3c1ed1f9e9f_0_8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3c1ed1f9e9f_0_9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g3c1ed1f9e9f_0_9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0" name="Google Shape;930;g3c1ed1f9e9f_0_9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3c1ed1f9e9f_0_9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g3c1ed1f9e9f_0_9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7" name="Google Shape;937;g3c1ed1f9e9f_0_9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3c1ed1f9e9f_0_10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7" name="Google Shape;947;g3c1ed1f9e9f_0_10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8" name="Google Shape;948;g3c1ed1f9e9f_0_10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c1ed1f9e9f_0_10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3c1ed1f9e9f_0_10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5" name="Google Shape;955;g3c1ed1f9e9f_0_10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c1ed1f9e9f_0_1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g3c1ed1f9e9f_0_1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3" name="Google Shape;963;g3c1ed1f9e9f_0_11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3c1ed1f9e9f_0_1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g3c1ed1f9e9f_0_1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g3c1ed1f9e9f_0_1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3c1ed1f9e9f_0_1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g3c1ed1f9e9f_0_1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2" name="Google Shape;982;g3c1ed1f9e9f_0_1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c1ed1f9e9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g3c1ed1f9e9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g3c1ed1f9e9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c1ed1f9e9f_0_1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3c1ed1f9e9f_0_1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1" name="Google Shape;991;g3c1ed1f9e9f_0_1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3c1ed1f9e9f_0_1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g3c1ed1f9e9f_0_1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8" name="Google Shape;998;g3c1ed1f9e9f_0_1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c1ed1f9e9f_0_12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g3c1ed1f9e9f_0_12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8" name="Google Shape;1008;g3c1ed1f9e9f_0_12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c1ed1f9e9f_0_1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g3c1ed1f9e9f_0_1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8" name="Google Shape;1018;g3c1ed1f9e9f_0_1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3c1ed1f9e9f_0_1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g3c1ed1f9e9f_0_1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7" name="Google Shape;1027;g3c1ed1f9e9f_0_1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c1ed1f9e9f_0_1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g3c1ed1f9e9f_0_1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4" name="Google Shape;1034;g3c1ed1f9e9f_0_1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3c1ed1f9e9f_0_1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g3c1ed1f9e9f_0_1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1" name="Google Shape;1041;g3c1ed1f9e9f_0_1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c1ed1f9e9f_0_1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7" name="Google Shape;1047;g3c1ed1f9e9f_0_1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g3c1ed1f9e9f_0_14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pl-PL"/>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a64ddef971_0_9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g3a64ddef971_0_9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8" name="Google Shape;1058;g3a64ddef971_0_9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3a64ddef971_0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g3a64ddef971_0_10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g3a64ddef971_0_10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a64ddef971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pl-PL" dirty="0"/>
              <a:t>tutaj </a:t>
            </a:r>
            <a:r>
              <a:rPr lang="pl-PL" dirty="0" err="1"/>
              <a:t>biomimikry</a:t>
            </a:r>
            <a:r>
              <a:rPr lang="pl-PL" dirty="0"/>
              <a:t>, </a:t>
            </a:r>
            <a:r>
              <a:rPr lang="pl-PL" dirty="0" err="1"/>
              <a:t>cradle</a:t>
            </a:r>
            <a:r>
              <a:rPr lang="pl-PL" dirty="0"/>
              <a:t> to </a:t>
            </a:r>
            <a:r>
              <a:rPr lang="pl-PL" dirty="0" err="1"/>
              <a:t>cradle</a:t>
            </a:r>
            <a:endParaRPr dirty="0"/>
          </a:p>
        </p:txBody>
      </p:sp>
      <p:sp>
        <p:nvSpPr>
          <p:cNvPr id="256" name="Google Shape;256;g3a64ddef971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g3a64ddef971_0_10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g3a64ddef971_0_10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4" name="Google Shape;1084;g3a64ddef971_0_10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8b2317d49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38b2317d49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6" name="Google Shape;1096;g38b2317d490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l-PL"/>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3a64ddef971_0_8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9" name="Google Shape;1109;g3a64ddef971_0_8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5"/>
        <p:cNvGrpSpPr/>
        <p:nvPr/>
      </p:nvGrpSpPr>
      <p:grpSpPr>
        <a:xfrm>
          <a:off x="0" y="0"/>
          <a:ext cx="0" cy="0"/>
          <a:chOff x="0" y="0"/>
          <a:chExt cx="0" cy="0"/>
        </a:xfrm>
      </p:grpSpPr>
      <p:sp>
        <p:nvSpPr>
          <p:cNvPr id="16" name="Google Shape;16;g38b1044ec33_0_20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g38b1044ec33_0_20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g38b1044ec33_0_20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38b1044ec33_0_20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38b1044ec33_0_2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g38b1044ec33_0_23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38b1044ec33_0_232"/>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1" name="Google Shape;61;g38b1044ec33_0_232"/>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
        <p:nvSpPr>
          <p:cNvPr id="63" name="Google Shape;63;g38b1044ec33_0_241"/>
          <p:cNvSpPr txBox="1">
            <a:spLocks noGrp="1"/>
          </p:cNvSpPr>
          <p:nvPr>
            <p:ph type="ftr" idx="11"/>
          </p:nvPr>
        </p:nvSpPr>
        <p:spPr>
          <a:xfrm>
            <a:off x="4145280" y="6377939"/>
            <a:ext cx="3901200" cy="246300"/>
          </a:xfrm>
          <a:prstGeom prst="rect">
            <a:avLst/>
          </a:prstGeom>
          <a:noFill/>
          <a:ln>
            <a:noFill/>
          </a:ln>
        </p:spPr>
        <p:txBody>
          <a:bodyPr spcFirstLastPara="1" wrap="square" lIns="105500" tIns="105500" rIns="105500" bIns="105500" anchor="t" anchorCtr="0">
            <a:noAutofit/>
          </a:bodyPr>
          <a:lstStyle>
            <a:lvl1pPr marR="0" lvl="0" algn="ctr">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4" name="Google Shape;64;g38b1044ec33_0_241"/>
          <p:cNvSpPr txBox="1">
            <a:spLocks noGrp="1"/>
          </p:cNvSpPr>
          <p:nvPr>
            <p:ph type="dt" idx="10"/>
          </p:nvPr>
        </p:nvSpPr>
        <p:spPr>
          <a:xfrm>
            <a:off x="609600" y="6377939"/>
            <a:ext cx="2804400" cy="246300"/>
          </a:xfrm>
          <a:prstGeom prst="rect">
            <a:avLst/>
          </a:prstGeom>
          <a:noFill/>
          <a:ln>
            <a:noFill/>
          </a:ln>
        </p:spPr>
        <p:txBody>
          <a:bodyPr spcFirstLastPara="1" wrap="square" lIns="105500" tIns="105500" rIns="105500" bIns="105500" anchor="t" anchorCtr="0">
            <a:noAutofit/>
          </a:bodyPr>
          <a:lstStyle>
            <a:lvl1pPr marR="0" lvl="0" algn="l">
              <a:lnSpc>
                <a:spcPct val="100000"/>
              </a:lnSpc>
              <a:spcBef>
                <a:spcPts val="0"/>
              </a:spcBef>
              <a:spcAft>
                <a:spcPts val="0"/>
              </a:spcAft>
              <a:buSzPts val="1600"/>
              <a:buNone/>
              <a:defRPr sz="1900">
                <a:solidFill>
                  <a:srgbClr val="888888"/>
                </a:solidFill>
                <a:latin typeface="Calibri"/>
                <a:ea typeface="Calibri"/>
                <a:cs typeface="Calibri"/>
                <a:sym typeface="Calibri"/>
              </a:defRPr>
            </a:lvl1pPr>
            <a:lvl2pPr marR="0" lvl="1"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600"/>
              <a:buNone/>
              <a:defRPr sz="1900" b="0" i="0" u="none" strike="noStrike" cap="none">
                <a:solidFill>
                  <a:schemeClr val="dk1"/>
                </a:solidFill>
                <a:latin typeface="Calibri"/>
                <a:ea typeface="Calibri"/>
                <a:cs typeface="Calibri"/>
                <a:sym typeface="Calibri"/>
              </a:defRPr>
            </a:lvl9pPr>
          </a:lstStyle>
          <a:p>
            <a:endParaRPr/>
          </a:p>
        </p:txBody>
      </p:sp>
      <p:sp>
        <p:nvSpPr>
          <p:cNvPr id="65" name="Google Shape;65;g38b1044ec33_0_241"/>
          <p:cNvSpPr txBox="1">
            <a:spLocks noGrp="1"/>
          </p:cNvSpPr>
          <p:nvPr>
            <p:ph type="sldNum" idx="12"/>
          </p:nvPr>
        </p:nvSpPr>
        <p:spPr>
          <a:xfrm>
            <a:off x="11238017" y="6274030"/>
            <a:ext cx="194400" cy="245700"/>
          </a:xfrm>
          <a:prstGeom prst="rect">
            <a:avLst/>
          </a:prstGeom>
          <a:noFill/>
          <a:ln>
            <a:noFill/>
          </a:ln>
        </p:spPr>
        <p:txBody>
          <a:bodyPr spcFirstLastPara="1" wrap="square" lIns="0" tIns="0" rIns="0" bIns="0" anchor="t" anchorCtr="0">
            <a:noAutofit/>
          </a:bodyPr>
          <a:lstStyle>
            <a:lvl1pPr marL="12700" marR="0" lvl="0"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1pPr>
            <a:lvl2pPr marL="12700" marR="0" lvl="1"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2pPr>
            <a:lvl3pPr marL="12700" marR="0" lvl="2"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3pPr>
            <a:lvl4pPr marL="12700" marR="0" lvl="3"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4pPr>
            <a:lvl5pPr marL="12700" marR="0" lvl="4"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5pPr>
            <a:lvl6pPr marL="12700" marR="0" lvl="5"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6pPr>
            <a:lvl7pPr marL="12700" marR="0" lvl="6"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7pPr>
            <a:lvl8pPr marL="12700" marR="0" lvl="7"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8pPr>
            <a:lvl9pPr marL="12700" marR="0" lvl="8" indent="0" algn="l">
              <a:lnSpc>
                <a:spcPct val="105111"/>
              </a:lnSpc>
              <a:spcBef>
                <a:spcPts val="0"/>
              </a:spcBef>
              <a:spcAft>
                <a:spcPts val="0"/>
              </a:spcAft>
              <a:buClr>
                <a:srgbClr val="000000"/>
              </a:buClr>
              <a:buSzPts val="1100"/>
              <a:buFont typeface="Arial"/>
              <a:buNone/>
              <a:defRPr sz="1100" b="1" i="0" u="none" strike="noStrike" cap="none">
                <a:solidFill>
                  <a:srgbClr val="00AEEF"/>
                </a:solidFill>
                <a:latin typeface="Times New Roman"/>
                <a:ea typeface="Times New Roman"/>
                <a:cs typeface="Times New Roman"/>
                <a:sym typeface="Times New Roman"/>
              </a:defRPr>
            </a:lvl9pPr>
          </a:lstStyle>
          <a:p>
            <a:pPr marL="1270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usty 2">
  <p:cSld name="Pusty_1">
    <p:spTree>
      <p:nvGrpSpPr>
        <p:cNvPr id="1" name="Shape 6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ytuł i zawartość 2">
  <p:cSld name="OBJECT_3">
    <p:spTree>
      <p:nvGrpSpPr>
        <p:cNvPr id="1" name="Shape 67"/>
        <p:cNvGrpSpPr/>
        <p:nvPr/>
      </p:nvGrpSpPr>
      <p:grpSpPr>
        <a:xfrm>
          <a:off x="0" y="0"/>
          <a:ext cx="0" cy="0"/>
          <a:chOff x="0" y="0"/>
          <a:chExt cx="0" cy="0"/>
        </a:xfrm>
      </p:grpSpPr>
      <p:sp>
        <p:nvSpPr>
          <p:cNvPr id="68" name="Google Shape;68;g38b1044ec33_0_246"/>
          <p:cNvSpPr txBox="1">
            <a:spLocks noGrp="1"/>
          </p:cNvSpPr>
          <p:nvPr>
            <p:ph type="title"/>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69" name="Google Shape;69;g38b1044ec33_0_246"/>
          <p:cNvSpPr txBox="1">
            <a:spLocks noGrp="1"/>
          </p:cNvSpPr>
          <p:nvPr>
            <p:ph type="body" idx="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457200" marR="0" lvl="0"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0" name="Google Shape;70;g38b1044ec33_0_246"/>
          <p:cNvSpPr txBox="1">
            <a:spLocks noGrp="1"/>
          </p:cNvSpPr>
          <p:nvPr>
            <p:ph type="dt" idx="10"/>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1" name="Google Shape;71;g38b1044ec33_0_246"/>
          <p:cNvSpPr txBox="1">
            <a:spLocks noGrp="1"/>
          </p:cNvSpPr>
          <p:nvPr>
            <p:ph type="ftr" idx="11"/>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R="0" lvl="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72" name="Google Shape;72;g38b1044ec33_0_246"/>
          <p:cNvSpPr txBox="1">
            <a:spLocks noGrp="1"/>
          </p:cNvSpPr>
          <p:nvPr>
            <p:ph type="sldNum" idx="12"/>
          </p:nvPr>
        </p:nvSpPr>
        <p:spPr>
          <a:xfrm>
            <a:off x="0" y="0"/>
            <a:ext cx="3000000" cy="3000000"/>
          </a:xfrm>
          <a:prstGeom prst="rect">
            <a:avLst/>
          </a:prstGeom>
          <a:noFill/>
          <a:ln>
            <a:noFill/>
          </a:ln>
        </p:spPr>
        <p:txBody>
          <a:bodyPr spcFirstLastPara="1" wrap="square" lIns="105500" tIns="52725" rIns="105500" bIns="52725"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73"/>
        <p:cNvGrpSpPr/>
        <p:nvPr/>
      </p:nvGrpSpPr>
      <p:grpSpPr>
        <a:xfrm>
          <a:off x="0" y="0"/>
          <a:ext cx="0" cy="0"/>
          <a:chOff x="0" y="0"/>
          <a:chExt cx="0" cy="0"/>
        </a:xfrm>
      </p:grpSpPr>
      <p:sp>
        <p:nvSpPr>
          <p:cNvPr id="74" name="Google Shape;74;g38b1044ec33_0_2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38b1044ec33_0_25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g38b1044ec33_0_25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g38b1044ec33_0_2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g38b1044ec33_0_2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38b1044ec33_0_2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80"/>
        <p:cNvGrpSpPr/>
        <p:nvPr/>
      </p:nvGrpSpPr>
      <p:grpSpPr>
        <a:xfrm>
          <a:off x="0" y="0"/>
          <a:ext cx="0" cy="0"/>
          <a:chOff x="0" y="0"/>
          <a:chExt cx="0" cy="0"/>
        </a:xfrm>
      </p:grpSpPr>
      <p:sp>
        <p:nvSpPr>
          <p:cNvPr id="81" name="Google Shape;81;g38b1044ec33_0_259"/>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38b1044ec33_0_259"/>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g38b1044ec33_0_259"/>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g38b1044ec33_0_259"/>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g38b1044ec33_0_259"/>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g38b1044ec33_0_2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38b1044ec33_0_2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38b1044ec33_0_2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89"/>
        <p:cNvGrpSpPr/>
        <p:nvPr/>
      </p:nvGrpSpPr>
      <p:grpSpPr>
        <a:xfrm>
          <a:off x="0" y="0"/>
          <a:ext cx="0" cy="0"/>
          <a:chOff x="0" y="0"/>
          <a:chExt cx="0" cy="0"/>
        </a:xfrm>
      </p:grpSpPr>
      <p:sp>
        <p:nvSpPr>
          <p:cNvPr id="90" name="Google Shape;90;g38b1044ec33_0_26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38b1044ec33_0_26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g38b1044ec33_0_26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g38b1044ec33_0_2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38b1044ec33_0_2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38b1044ec33_0_2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96"/>
        <p:cNvGrpSpPr/>
        <p:nvPr/>
      </p:nvGrpSpPr>
      <p:grpSpPr>
        <a:xfrm>
          <a:off x="0" y="0"/>
          <a:ext cx="0" cy="0"/>
          <a:chOff x="0" y="0"/>
          <a:chExt cx="0" cy="0"/>
        </a:xfrm>
      </p:grpSpPr>
      <p:sp>
        <p:nvSpPr>
          <p:cNvPr id="97" name="Google Shape;97;g38b1044ec33_0_2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38b1044ec33_0_27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g38b1044ec33_0_2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38b1044ec33_0_2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8b1044ec33_0_2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102"/>
        <p:cNvGrpSpPr/>
        <p:nvPr/>
      </p:nvGrpSpPr>
      <p:grpSpPr>
        <a:xfrm>
          <a:off x="0" y="0"/>
          <a:ext cx="0" cy="0"/>
          <a:chOff x="0" y="0"/>
          <a:chExt cx="0" cy="0"/>
        </a:xfrm>
      </p:grpSpPr>
      <p:sp>
        <p:nvSpPr>
          <p:cNvPr id="103" name="Google Shape;103;g38b1044ec33_0_28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38b1044ec33_0_28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38b1044ec33_0_2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38b1044ec33_0_2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8b1044ec33_0_2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g38b1044ec33_0_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38b1044ec33_0_20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38b1044ec33_0_2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38b1044ec33_0_2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g38b1044ec33_0_2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g38b1044ec33_0_21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38b1044ec33_0_21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g38b1044ec33_0_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38b1044ec33_0_2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38b1044ec33_0_2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33"/>
        <p:cNvGrpSpPr/>
        <p:nvPr/>
      </p:nvGrpSpPr>
      <p:grpSpPr>
        <a:xfrm>
          <a:off x="0" y="0"/>
          <a:ext cx="0" cy="0"/>
          <a:chOff x="0" y="0"/>
          <a:chExt cx="0" cy="0"/>
        </a:xfrm>
      </p:grpSpPr>
      <p:sp>
        <p:nvSpPr>
          <p:cNvPr id="34" name="Google Shape;34;g38b1044ec33_0_2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38b1044ec33_0_2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g38b1044ec33_0_2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g38b1044ec33_0_2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usty 1">
  <p:cSld name="Pusty">
    <p:spTree>
      <p:nvGrpSpPr>
        <p:cNvPr id="1" name="Shape 3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39"/>
        <p:cNvGrpSpPr/>
        <p:nvPr/>
      </p:nvGrpSpPr>
      <p:grpSpPr>
        <a:xfrm>
          <a:off x="0" y="0"/>
          <a:ext cx="0" cy="0"/>
          <a:chOff x="0" y="0"/>
          <a:chExt cx="0" cy="0"/>
        </a:xfrm>
      </p:grpSpPr>
      <p:sp>
        <p:nvSpPr>
          <p:cNvPr id="40" name="Google Shape;40;g38b1044ec33_0_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38b1044ec33_0_2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38b1044ec33_0_2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43"/>
        <p:cNvGrpSpPr/>
        <p:nvPr/>
      </p:nvGrpSpPr>
      <p:grpSpPr>
        <a:xfrm>
          <a:off x="0" y="0"/>
          <a:ext cx="0" cy="0"/>
          <a:chOff x="0" y="0"/>
          <a:chExt cx="0" cy="0"/>
        </a:xfrm>
      </p:grpSpPr>
      <p:sp>
        <p:nvSpPr>
          <p:cNvPr id="44" name="Google Shape;44;g38bd14e0d08_0_1015"/>
          <p:cNvSpPr txBox="1">
            <a:spLocks noGrp="1"/>
          </p:cNvSpPr>
          <p:nvPr>
            <p:ph type="title"/>
          </p:nvPr>
        </p:nvSpPr>
        <p:spPr>
          <a:xfrm>
            <a:off x="415600" y="593367"/>
            <a:ext cx="11360700" cy="763500"/>
          </a:xfrm>
          <a:prstGeom prst="rect">
            <a:avLst/>
          </a:prstGeom>
          <a:noFill/>
          <a:ln>
            <a:noFill/>
          </a:ln>
        </p:spPr>
        <p:txBody>
          <a:bodyPr spcFirstLastPara="1" wrap="square" lIns="60975" tIns="60975" rIns="60975" bIns="60975" anchor="ctr" anchorCtr="0">
            <a:noAutofit/>
          </a:bodyPr>
          <a:lstStyle>
            <a:lvl1pPr marR="0" lvl="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45" name="Google Shape;45;g38bd14e0d08_0_1015"/>
          <p:cNvSpPr txBox="1">
            <a:spLocks noGrp="1"/>
          </p:cNvSpPr>
          <p:nvPr>
            <p:ph type="body" idx="1"/>
          </p:nvPr>
        </p:nvSpPr>
        <p:spPr>
          <a:xfrm>
            <a:off x="415600" y="1536633"/>
            <a:ext cx="11360700" cy="4555200"/>
          </a:xfrm>
          <a:prstGeom prst="rect">
            <a:avLst/>
          </a:prstGeom>
          <a:noFill/>
          <a:ln>
            <a:noFill/>
          </a:ln>
        </p:spPr>
        <p:txBody>
          <a:bodyPr spcFirstLastPara="1" wrap="square" lIns="60975" tIns="60975" rIns="60975" bIns="60975" anchor="ctr" anchorCtr="0">
            <a:noAutofit/>
          </a:bodyPr>
          <a:lstStyle>
            <a:lvl1pPr marL="457200" marR="0" lvl="0"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1pPr>
            <a:lvl2pPr marL="914400" marR="0" lvl="1"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2pPr>
            <a:lvl3pPr marL="1371600" marR="0" lvl="2"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3pPr>
            <a:lvl4pPr marL="1828800" marR="0" lvl="3"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4pPr>
            <a:lvl5pPr marL="2286000" marR="0" lvl="4"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5pPr>
            <a:lvl6pPr marL="2743200" marR="0" lvl="5"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6pPr>
            <a:lvl7pPr marL="3200400" marR="0" lvl="6"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7pPr>
            <a:lvl8pPr marL="3657600" marR="0" lvl="7"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8pPr>
            <a:lvl9pPr marL="4114800" marR="0" lvl="8" indent="-285750" algn="l">
              <a:lnSpc>
                <a:spcPct val="100000"/>
              </a:lnSpc>
              <a:spcBef>
                <a:spcPts val="0"/>
              </a:spcBef>
              <a:spcAft>
                <a:spcPts val="0"/>
              </a:spcAft>
              <a:buClr>
                <a:srgbClr val="000000"/>
              </a:buClr>
              <a:buSzPts val="900"/>
              <a:buFont typeface="Arial"/>
              <a:buChar char="■"/>
              <a:defRPr sz="900" b="0" i="0" u="none" strike="noStrike" cap="none">
                <a:solidFill>
                  <a:srgbClr val="000000"/>
                </a:solidFill>
                <a:latin typeface="Arial"/>
                <a:ea typeface="Arial"/>
                <a:cs typeface="Arial"/>
                <a:sym typeface="Arial"/>
              </a:defRPr>
            </a:lvl9pPr>
          </a:lstStyle>
          <a:p>
            <a:endParaRPr/>
          </a:p>
        </p:txBody>
      </p:sp>
      <p:sp>
        <p:nvSpPr>
          <p:cNvPr id="46" name="Google Shape;46;g38bd14e0d08_0_1015"/>
          <p:cNvSpPr txBox="1">
            <a:spLocks noGrp="1"/>
          </p:cNvSpPr>
          <p:nvPr>
            <p:ph type="sldNum" idx="12"/>
          </p:nvPr>
        </p:nvSpPr>
        <p:spPr>
          <a:xfrm>
            <a:off x="11296611" y="6217623"/>
            <a:ext cx="731700" cy="524700"/>
          </a:xfrm>
          <a:prstGeom prst="rect">
            <a:avLst/>
          </a:prstGeom>
          <a:noFill/>
          <a:ln>
            <a:noFill/>
          </a:ln>
        </p:spPr>
        <p:txBody>
          <a:bodyPr spcFirstLastPara="1" wrap="square" lIns="60975" tIns="60975" rIns="60975" bIns="60975" anchor="ctr"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47"/>
        <p:cNvGrpSpPr/>
        <p:nvPr/>
      </p:nvGrpSpPr>
      <p:grpSpPr>
        <a:xfrm>
          <a:off x="0" y="0"/>
          <a:ext cx="0" cy="0"/>
          <a:chOff x="0" y="0"/>
          <a:chExt cx="0" cy="0"/>
        </a:xfrm>
      </p:grpSpPr>
      <p:sp>
        <p:nvSpPr>
          <p:cNvPr id="48" name="Google Shape;48;g38b1044ec33_0_2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g38b1044ec33_0_225"/>
          <p:cNvSpPr>
            <a:spLocks noGrp="1"/>
          </p:cNvSpPr>
          <p:nvPr>
            <p:ph type="pic" idx="2"/>
          </p:nvPr>
        </p:nvSpPr>
        <p:spPr>
          <a:xfrm>
            <a:off x="5183188" y="987425"/>
            <a:ext cx="6172200" cy="4873500"/>
          </a:xfrm>
          <a:prstGeom prst="rect">
            <a:avLst/>
          </a:prstGeom>
          <a:noFill/>
          <a:ln>
            <a:noFill/>
          </a:ln>
        </p:spPr>
      </p:sp>
      <p:sp>
        <p:nvSpPr>
          <p:cNvPr id="50" name="Google Shape;50;g38b1044ec33_0_22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1" name="Google Shape;51;g38b1044ec33_0_2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38b1044ec33_0_2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38b1044ec33_0_2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54"/>
        <p:cNvGrpSpPr/>
        <p:nvPr/>
      </p:nvGrpSpPr>
      <p:grpSpPr>
        <a:xfrm>
          <a:off x="0" y="0"/>
          <a:ext cx="0" cy="0"/>
          <a:chOff x="0" y="0"/>
          <a:chExt cx="0" cy="0"/>
        </a:xfrm>
      </p:grpSpPr>
      <p:sp>
        <p:nvSpPr>
          <p:cNvPr id="55" name="Google Shape;55;g38b2317d490_0_18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marR="0" lvl="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6" name="Google Shape;56;g38b2317d490_0_1817"/>
          <p:cNvSpPr txBox="1">
            <a:spLocks noGrp="1"/>
          </p:cNvSpPr>
          <p:nvPr>
            <p:ph type="body" idx="1"/>
          </p:nvPr>
        </p:nvSpPr>
        <p:spPr>
          <a:xfrm>
            <a:off x="415600" y="1645433"/>
            <a:ext cx="11360700" cy="4446300"/>
          </a:xfrm>
          <a:prstGeom prst="rect">
            <a:avLst/>
          </a:prstGeom>
          <a:noFill/>
          <a:ln>
            <a:noFill/>
          </a:ln>
        </p:spPr>
        <p:txBody>
          <a:bodyPr spcFirstLastPara="1" wrap="square" lIns="121900" tIns="121900" rIns="121900" bIns="121900" anchor="ctr" anchorCtr="0">
            <a:noAutofit/>
          </a:bodyPr>
          <a:lstStyle>
            <a:lvl1pPr marL="457200" marR="0" lvl="0"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1pPr>
            <a:lvl2pPr marL="914400" marR="0" lvl="1"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2pPr>
            <a:lvl3pPr marL="1371600" marR="0" lvl="2"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3pPr>
            <a:lvl4pPr marL="1828800" marR="0" lvl="3"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4pPr>
            <a:lvl5pPr marL="2286000" marR="0" lvl="4"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5pPr>
            <a:lvl6pPr marL="2743200" marR="0" lvl="5"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6pPr>
            <a:lvl7pPr marL="3200400" marR="0" lvl="6"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7pPr>
            <a:lvl8pPr marL="3657600" marR="0" lvl="7"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8pPr>
            <a:lvl9pPr marL="4114800" marR="0" lvl="8" indent="-349250" algn="l">
              <a:lnSpc>
                <a:spcPct val="100000"/>
              </a:lnSpc>
              <a:spcBef>
                <a:spcPts val="0"/>
              </a:spcBef>
              <a:spcAft>
                <a:spcPts val="0"/>
              </a:spcAft>
              <a:buClr>
                <a:srgbClr val="000000"/>
              </a:buClr>
              <a:buSzPts val="1900"/>
              <a:buFont typeface="Arial"/>
              <a:buChar char="■"/>
              <a:defRPr sz="1900" b="0" i="0" u="none" strike="noStrike" cap="none">
                <a:solidFill>
                  <a:srgbClr val="000000"/>
                </a:solidFill>
                <a:latin typeface="Arial"/>
                <a:ea typeface="Arial"/>
                <a:cs typeface="Arial"/>
                <a:sym typeface="Arial"/>
              </a:defRPr>
            </a:lvl9pPr>
          </a:lstStyle>
          <a:p>
            <a:endParaRPr/>
          </a:p>
        </p:txBody>
      </p:sp>
      <p:sp>
        <p:nvSpPr>
          <p:cNvPr id="57" name="Google Shape;57;g38b2317d490_0_1817"/>
          <p:cNvSpPr txBox="1">
            <a:spLocks noGrp="1"/>
          </p:cNvSpPr>
          <p:nvPr>
            <p:ph type="sldNum" idx="12"/>
          </p:nvPr>
        </p:nvSpPr>
        <p:spPr>
          <a:xfrm>
            <a:off x="11330665"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38b1044ec33_0_1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38b1044ec33_0_19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g38b1044ec33_0_19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g38b1044ec33_0_19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g38b1044ec33_0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hyperlink" Target="https://www.designboom.com/design/repairable-recyclable-kara-coffee-machine-sustainable-standard-appliance-design-thomas-mair-12-04-2022/" TargetMode="Externa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v.pl/web/klimat/surowce-strategiczne-i-krytyczne-dla-polski-i-u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hml-prod.imgix.net/resources/Circular-Materials-Guidelines-v1.0-Final-08202020.pdf" TargetMode="External"/><Relationship Id="rId13" Type="http://schemas.openxmlformats.org/officeDocument/2006/relationships/hyperlink" Target="https://www.biohm.co.uk/materials" TargetMode="External"/><Relationship Id="rId3" Type="http://schemas.openxmlformats.org/officeDocument/2006/relationships/hyperlink" Target="https://www.materialwise.org/" TargetMode="External"/><Relationship Id="rId7" Type="http://schemas.openxmlformats.org/officeDocument/2006/relationships/hyperlink" Target="https://www.osha.gov/sites/default/files/publications/OSHA3514.pdf" TargetMode="External"/><Relationship Id="rId12" Type="http://schemas.openxmlformats.org/officeDocument/2006/relationships/hyperlink" Target="https://naturesquared.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c2ccertified.app.box.com/s/qu8k9u2ku2o7876jpqfdb196ytpok93w" TargetMode="External"/><Relationship Id="rId11" Type="http://schemas.openxmlformats.org/officeDocument/2006/relationships/hyperlink" Target="https://materiom.org/" TargetMode="External"/><Relationship Id="rId5" Type="http://schemas.openxmlformats.org/officeDocument/2006/relationships/hyperlink" Target="https://www.circulardesignguide.com/post/material-selection" TargetMode="External"/><Relationship Id="rId10" Type="http://schemas.openxmlformats.org/officeDocument/2006/relationships/hyperlink" Target="https://materialconnexion.com/" TargetMode="External"/><Relationship Id="rId4" Type="http://schemas.openxmlformats.org/officeDocument/2006/relationships/hyperlink" Target="https://fashionpositive.org/circular-materials/" TargetMode="External"/><Relationship Id="rId9" Type="http://schemas.openxmlformats.org/officeDocument/2006/relationships/hyperlink" Target="https://textileexchange.org/circularity/" TargetMode="External"/><Relationship Id="rId14" Type="http://schemas.openxmlformats.org/officeDocument/2006/relationships/hyperlink" Target="https://www.matrec.com/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dn.c2ccertified.org/resources/certification/policy/POL_Product_Grouping_v2.6_040520.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husarska.com/work/re-hemptatio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serto.com.mx/hom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ecovative.com/foam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gomi.design/" TargetMode="External"/><Relationship Id="rId5" Type="http://schemas.openxmlformats.org/officeDocument/2006/relationships/image" Target="../media/image33.png"/><Relationship Id="rId4" Type="http://schemas.openxmlformats.org/officeDocument/2006/relationships/hyperlink" Target="https://polygood.com/wp-content/uploads/2024/02/home-hero-scaled.jp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3" Type="http://schemas.openxmlformats.org/officeDocument/2006/relationships/hyperlink" Target="https://repeat.audio/"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hyperlink" Target="https://vank.design/pl/produkty/ekologia"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storyofstuff.org/"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ec.europa.eu/info/strategy/recovery-plan-europe_en" TargetMode="External"/><Relationship Id="rId7" Type="http://schemas.openxmlformats.org/officeDocument/2006/relationships/hyperlink" Target="https://cinea.ec.europa.eu/programmes_en"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s://cinea.ec.europa.eu/programmes/life_en" TargetMode="External"/><Relationship Id="rId5" Type="http://schemas.openxmlformats.org/officeDocument/2006/relationships/hyperlink" Target="https://research-and-innovation.ec.europa.eu/funding/funding-opportunities/funding-programmes-and-open-calls/horizon-europe_en" TargetMode="External"/><Relationship Id="rId4" Type="http://schemas.openxmlformats.org/officeDocument/2006/relationships/hyperlink" Target="https://ec.europa.eu/info/verslas-ekonomika-euras/koronaviruso-krizes-paveiktos-ekonomikos-gaivinimas/ekonomikos-gaivinimo-ir-atsparumo-didinimo-priemone_en#national-recovery-and-resilience-plan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hyperlink" Target="https://creativecommons.org/licenses/by/4.0/deed.pl" TargetMode="Externa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pSp>
        <p:nvGrpSpPr>
          <p:cNvPr id="112" name="Google Shape;112;g3aefe1e1972_0_2">
            <a:extLst>
              <a:ext uri="{C183D7F6-B498-43B3-948B-1728B52AA6E4}">
                <adec:decorative xmlns:adec="http://schemas.microsoft.com/office/drawing/2017/decorative" val="1"/>
              </a:ext>
            </a:extLst>
          </p:cNvPr>
          <p:cNvGrpSpPr/>
          <p:nvPr/>
        </p:nvGrpSpPr>
        <p:grpSpPr>
          <a:xfrm>
            <a:off x="6227919" y="71"/>
            <a:ext cx="5964081" cy="2098042"/>
            <a:chOff x="6227813" y="0"/>
            <a:chExt cx="5964081" cy="2098042"/>
          </a:xfrm>
        </p:grpSpPr>
        <p:sp>
          <p:nvSpPr>
            <p:cNvPr id="113" name="Google Shape;113;g3aefe1e1972_0_2"/>
            <p:cNvSpPr/>
            <p:nvPr/>
          </p:nvSpPr>
          <p:spPr>
            <a:xfrm>
              <a:off x="7942694" y="0"/>
              <a:ext cx="4249200" cy="10164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14" name="Google Shape;114;g3aefe1e1972_0_2"/>
            <p:cNvGrpSpPr/>
            <p:nvPr/>
          </p:nvGrpSpPr>
          <p:grpSpPr>
            <a:xfrm>
              <a:off x="6227813" y="299542"/>
              <a:ext cx="5675781" cy="1798500"/>
              <a:chOff x="1469644" y="187882"/>
              <a:chExt cx="5675781" cy="1798500"/>
            </a:xfrm>
          </p:grpSpPr>
          <p:sp>
            <p:nvSpPr>
              <p:cNvPr id="115" name="Google Shape;115;g3aefe1e1972_0_2"/>
              <p:cNvSpPr/>
              <p:nvPr/>
            </p:nvSpPr>
            <p:spPr>
              <a:xfrm>
                <a:off x="1469644" y="187882"/>
                <a:ext cx="5675700" cy="1798500"/>
              </a:xfrm>
              <a:prstGeom prst="rect">
                <a:avLst/>
              </a:prstGeom>
              <a:solidFill>
                <a:srgbClr val="A6D3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6" name="Google Shape;116;g3aefe1e1972_0_2"/>
              <p:cNvSpPr/>
              <p:nvPr/>
            </p:nvSpPr>
            <p:spPr>
              <a:xfrm>
                <a:off x="3184525" y="187882"/>
                <a:ext cx="3960900" cy="721200"/>
              </a:xfrm>
              <a:prstGeom prst="rect">
                <a:avLst/>
              </a:prstGeom>
              <a:solidFill>
                <a:srgbClr val="0052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7" name="Google Shape;117;g3aefe1e1972_0_2"/>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2800"/>
                  <a:buFont typeface="Open Sans"/>
                  <a:buNone/>
                </a:pPr>
                <a:r>
                  <a:rPr lang="pl-PL" sz="2800" b="1" i="0" u="none" strike="noStrike" cap="none">
                    <a:solidFill>
                      <a:srgbClr val="002073"/>
                    </a:solidFill>
                    <a:latin typeface="Open Sans"/>
                    <a:ea typeface="Open Sans"/>
                    <a:cs typeface="Open Sans"/>
                    <a:sym typeface="Open Sans"/>
                  </a:rPr>
                  <a:t>dla Rozwoju Społecznego</a:t>
                </a:r>
                <a:endParaRPr sz="2800" b="1" i="0" u="none" strike="noStrike" cap="none">
                  <a:solidFill>
                    <a:srgbClr val="002073"/>
                  </a:solidFill>
                  <a:latin typeface="Open Sans"/>
                  <a:ea typeface="Open Sans"/>
                  <a:cs typeface="Open Sans"/>
                  <a:sym typeface="Open Sans"/>
                </a:endParaRPr>
              </a:p>
            </p:txBody>
          </p:sp>
          <p:sp>
            <p:nvSpPr>
              <p:cNvPr id="118" name="Google Shape;118;g3aefe1e1972_0_2"/>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20000"/>
              </a:bodyPr>
              <a:lstStyle/>
              <a:p>
                <a:pPr marL="0" marR="0" lvl="0" indent="0" algn="l" rtl="0">
                  <a:lnSpc>
                    <a:spcPct val="250000"/>
                  </a:lnSpc>
                  <a:spcBef>
                    <a:spcPts val="0"/>
                  </a:spcBef>
                  <a:spcAft>
                    <a:spcPts val="0"/>
                  </a:spcAft>
                  <a:buClr>
                    <a:srgbClr val="FFFFFF"/>
                  </a:buClr>
                  <a:buSzPts val="1400"/>
                  <a:buFont typeface="Open Sans"/>
                  <a:buNone/>
                </a:pPr>
                <a:r>
                  <a:rPr lang="pl-PL" sz="1400" b="1" i="0" u="none" strike="noStrike" cap="none">
                    <a:solidFill>
                      <a:srgbClr val="FFFFFF"/>
                    </a:solidFill>
                    <a:latin typeface="Open Sans"/>
                    <a:ea typeface="Open Sans"/>
                    <a:cs typeface="Open Sans"/>
                    <a:sym typeface="Open Sans"/>
                  </a:rPr>
                  <a:t>Fundusze Europejskie</a:t>
                </a:r>
                <a:endParaRPr sz="1400" b="0" i="0" u="none" strike="noStrike" cap="none">
                  <a:solidFill>
                    <a:srgbClr val="000000"/>
                  </a:solidFill>
                  <a:latin typeface="Arial"/>
                  <a:ea typeface="Arial"/>
                  <a:cs typeface="Arial"/>
                  <a:sym typeface="Arial"/>
                </a:endParaRPr>
              </a:p>
            </p:txBody>
          </p:sp>
        </p:grpSp>
        <p:pic>
          <p:nvPicPr>
            <p:cNvPr id="119" name="Google Shape;119;g3aefe1e1972_0_2"/>
            <p:cNvPicPr preferRelativeResize="0"/>
            <p:nvPr/>
          </p:nvPicPr>
          <p:blipFill rotWithShape="1">
            <a:blip r:embed="rId3">
              <a:alphaModFix/>
            </a:blip>
            <a:srcRect/>
            <a:stretch/>
          </p:blipFill>
          <p:spPr>
            <a:xfrm>
              <a:off x="7942693" y="296350"/>
              <a:ext cx="1079492" cy="720000"/>
            </a:xfrm>
            <a:prstGeom prst="rect">
              <a:avLst/>
            </a:prstGeom>
            <a:noFill/>
            <a:ln>
              <a:noFill/>
            </a:ln>
          </p:spPr>
        </p:pic>
      </p:grpSp>
      <p:pic>
        <p:nvPicPr>
          <p:cNvPr id="120" name="Google Shape;120;g3aefe1e1972_0_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1875" y="5905037"/>
            <a:ext cx="11888250" cy="792000"/>
          </a:xfrm>
          <a:prstGeom prst="rect">
            <a:avLst/>
          </a:prstGeom>
          <a:noFill/>
          <a:ln>
            <a:noFill/>
          </a:ln>
        </p:spPr>
      </p:pic>
      <p:sp>
        <p:nvSpPr>
          <p:cNvPr id="121" name="Google Shape;121;g3aefe1e1972_0_2"/>
          <p:cNvSpPr txBox="1">
            <a:spLocks noGrp="1"/>
          </p:cNvSpPr>
          <p:nvPr>
            <p:ph type="ctrTitle"/>
          </p:nvPr>
        </p:nvSpPr>
        <p:spPr>
          <a:xfrm>
            <a:off x="1524000" y="2611014"/>
            <a:ext cx="9144000" cy="1004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pl-PL" sz="3600" b="1" dirty="0" err="1"/>
              <a:t>GreenTechEducation</a:t>
            </a:r>
            <a:r>
              <a:rPr lang="pl-PL" sz="3600" b="1" dirty="0"/>
              <a:t> </a:t>
            </a:r>
            <a:br>
              <a:rPr lang="pl-PL" sz="3600" b="1" dirty="0"/>
            </a:br>
            <a:r>
              <a:rPr lang="pl-PL" sz="3600" b="1" dirty="0"/>
              <a:t>- SGGW dla gospodarki przyszłości</a:t>
            </a:r>
            <a:endParaRPr dirty="0"/>
          </a:p>
        </p:txBody>
      </p:sp>
      <p:sp>
        <p:nvSpPr>
          <p:cNvPr id="122" name="Google Shape;122;g3aefe1e1972_0_2"/>
          <p:cNvSpPr txBox="1">
            <a:spLocks noGrp="1"/>
          </p:cNvSpPr>
          <p:nvPr>
            <p:ph type="subTitle" idx="1"/>
          </p:nvPr>
        </p:nvSpPr>
        <p:spPr>
          <a:xfrm>
            <a:off x="1524000" y="4128615"/>
            <a:ext cx="9144000" cy="1389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90000"/>
              </a:lnSpc>
              <a:spcBef>
                <a:spcPts val="0"/>
              </a:spcBef>
              <a:spcAft>
                <a:spcPts val="0"/>
              </a:spcAft>
              <a:buClr>
                <a:schemeClr val="dk1"/>
              </a:buClr>
              <a:buSzPct val="100000"/>
              <a:buNone/>
            </a:pPr>
            <a:r>
              <a:rPr lang="pl-PL" sz="7200"/>
              <a:t>Projekt współfinansowany z Europejskiego Funduszu Społecznego Plus </a:t>
            </a:r>
            <a:endParaRPr/>
          </a:p>
          <a:p>
            <a:pPr marL="0" lvl="0" indent="0" algn="ctr" rtl="0">
              <a:lnSpc>
                <a:spcPct val="90000"/>
              </a:lnSpc>
              <a:spcBef>
                <a:spcPts val="1000"/>
              </a:spcBef>
              <a:spcAft>
                <a:spcPts val="0"/>
              </a:spcAft>
              <a:buClr>
                <a:schemeClr val="dk1"/>
              </a:buClr>
              <a:buSzPct val="100000"/>
              <a:buNone/>
            </a:pPr>
            <a:r>
              <a:rPr lang="pl-PL" sz="7200"/>
              <a:t>w ramach Programu Fundusze Europejskie dla Rozwoju Społecznego 2021-2027</a:t>
            </a:r>
            <a:endParaRPr/>
          </a:p>
          <a:p>
            <a:pPr marL="0" lvl="0" indent="0" algn="ctr" rtl="0">
              <a:lnSpc>
                <a:spcPct val="90000"/>
              </a:lnSpc>
              <a:spcBef>
                <a:spcPts val="1000"/>
              </a:spcBef>
              <a:spcAft>
                <a:spcPts val="0"/>
              </a:spcAft>
              <a:buClr>
                <a:schemeClr val="dk1"/>
              </a:buClr>
              <a:buSzPct val="100000"/>
              <a:buNone/>
            </a:pPr>
            <a:r>
              <a:rPr lang="pl-PL" sz="7200"/>
              <a:t>Priorytet 1 Umiejętności</a:t>
            </a:r>
            <a:endParaRPr/>
          </a:p>
          <a:p>
            <a:pPr marL="0" lvl="0" indent="0" algn="ctr" rtl="0">
              <a:lnSpc>
                <a:spcPct val="90000"/>
              </a:lnSpc>
              <a:spcBef>
                <a:spcPts val="1000"/>
              </a:spcBef>
              <a:spcAft>
                <a:spcPts val="0"/>
              </a:spcAft>
              <a:buClr>
                <a:schemeClr val="dk1"/>
              </a:buClr>
              <a:buSzPct val="100000"/>
              <a:buNone/>
            </a:pPr>
            <a:r>
              <a:rPr lang="pl-PL" sz="7200"/>
              <a:t>Działanie 01.05 Umiejętności w szkolnictwie wyższym</a:t>
            </a:r>
            <a:endParaRPr/>
          </a:p>
          <a:p>
            <a:pPr marL="0" lvl="0" indent="0" algn="ctr" rtl="0">
              <a:lnSpc>
                <a:spcPct val="90000"/>
              </a:lnSpc>
              <a:spcBef>
                <a:spcPts val="1000"/>
              </a:spcBef>
              <a:spcAft>
                <a:spcPts val="0"/>
              </a:spcAft>
              <a:buClr>
                <a:schemeClr val="dk1"/>
              </a:buClr>
              <a:buSzPct val="100000"/>
              <a:buNone/>
            </a:pP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g3a64ddef971_0_3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79200" y="1699667"/>
            <a:ext cx="6063998" cy="3410999"/>
          </a:xfrm>
          <a:prstGeom prst="rect">
            <a:avLst/>
          </a:prstGeom>
          <a:noFill/>
          <a:ln>
            <a:noFill/>
          </a:ln>
        </p:spPr>
      </p:pic>
      <p:sp>
        <p:nvSpPr>
          <p:cNvPr id="268" name="Google Shape;268;g3a64ddef971_0_38">
            <a:extLst>
              <a:ext uri="{C183D7F6-B498-43B3-948B-1728B52AA6E4}">
                <adec:decorative xmlns:adec="http://schemas.microsoft.com/office/drawing/2017/decorative" val="1"/>
              </a:ext>
            </a:extLst>
          </p:cNvPr>
          <p:cNvSpPr/>
          <p:nvPr/>
        </p:nvSpPr>
        <p:spPr>
          <a:xfrm>
            <a:off x="6777872" y="1381027"/>
            <a:ext cx="3798900" cy="3798900"/>
          </a:xfrm>
          <a:prstGeom prst="ellipse">
            <a:avLst/>
          </a:prstGeom>
          <a:noFill/>
          <a:ln w="1016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9" name="Google Shape;269;g3a64ddef971_0_38">
            <a:extLst>
              <a:ext uri="{C183D7F6-B498-43B3-948B-1728B52AA6E4}">
                <adec:decorative xmlns:adec="http://schemas.microsoft.com/office/drawing/2017/decorative" val="1"/>
              </a:ext>
            </a:extLst>
          </p:cNvPr>
          <p:cNvSpPr/>
          <p:nvPr/>
        </p:nvSpPr>
        <p:spPr>
          <a:xfrm>
            <a:off x="6777872" y="2420471"/>
            <a:ext cx="366900" cy="218700"/>
          </a:xfrm>
          <a:prstGeom prst="rect">
            <a:avLst/>
          </a:prstGeom>
          <a:solidFill>
            <a:schemeClr val="lt1"/>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0" name="Google Shape;270;g3a64ddef971_0_38">
            <a:extLst>
              <a:ext uri="{C183D7F6-B498-43B3-948B-1728B52AA6E4}">
                <adec:decorative xmlns:adec="http://schemas.microsoft.com/office/drawing/2017/decorative" val="1"/>
              </a:ext>
            </a:extLst>
          </p:cNvPr>
          <p:cNvSpPr/>
          <p:nvPr/>
        </p:nvSpPr>
        <p:spPr>
          <a:xfrm rot="-8310846">
            <a:off x="6885384" y="1786982"/>
            <a:ext cx="609116" cy="743849"/>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71" name="Google Shape;271;g3a64ddef971_0_38"/>
          <p:cNvSpPr/>
          <p:nvPr/>
        </p:nvSpPr>
        <p:spPr>
          <a:xfrm>
            <a:off x="6649652" y="5614751"/>
            <a:ext cx="4900800" cy="30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dirty="0">
                <a:solidFill>
                  <a:srgbClr val="000000"/>
                </a:solidFill>
                <a:latin typeface="Lato"/>
                <a:ea typeface="Lato"/>
                <a:cs typeface="Lato"/>
                <a:sym typeface="Lato"/>
              </a:rPr>
              <a:t>WSZYSTKIE SYSTEMY NATURALNE SĄ ZAMKNIĘTE</a:t>
            </a:r>
            <a:endParaRPr sz="1500" b="0" i="0" u="none" strike="noStrike" cap="none" dirty="0">
              <a:solidFill>
                <a:srgbClr val="000000"/>
              </a:solidFill>
              <a:latin typeface="Lato"/>
              <a:ea typeface="Lato"/>
              <a:cs typeface="Lato"/>
              <a:sym typeface="Lato"/>
            </a:endParaRPr>
          </a:p>
        </p:txBody>
      </p:sp>
      <p:cxnSp>
        <p:nvCxnSpPr>
          <p:cNvPr id="272" name="Google Shape;272;g3a64ddef971_0_38">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12700" cap="flat" cmpd="sng">
            <a:solidFill>
              <a:srgbClr val="BBB6B6"/>
            </a:solidFill>
            <a:prstDash val="solid"/>
            <a:round/>
            <a:headEnd type="none" w="sm" len="sm"/>
            <a:tailEnd type="none" w="sm" len="sm"/>
          </a:ln>
        </p:spPr>
      </p:cxnSp>
      <p:cxnSp>
        <p:nvCxnSpPr>
          <p:cNvPr id="273" name="Google Shape;273;g3a64ddef971_0_38">
            <a:extLst>
              <a:ext uri="{C183D7F6-B498-43B3-948B-1728B52AA6E4}">
                <adec:decorative xmlns:adec="http://schemas.microsoft.com/office/drawing/2017/decorative" val="1"/>
              </a:ext>
            </a:extLst>
          </p:cNvPr>
          <p:cNvCxnSpPr/>
          <p:nvPr/>
        </p:nvCxnSpPr>
        <p:spPr>
          <a:xfrm>
            <a:off x="1366887" y="3506772"/>
            <a:ext cx="3337200" cy="0"/>
          </a:xfrm>
          <a:prstGeom prst="straightConnector1">
            <a:avLst/>
          </a:prstGeom>
          <a:noFill/>
          <a:ln w="101600" cap="flat" cmpd="sng">
            <a:solidFill>
              <a:schemeClr val="accent5"/>
            </a:solidFill>
            <a:prstDash val="solid"/>
            <a:round/>
            <a:headEnd type="none" w="sm" len="sm"/>
            <a:tailEnd type="triangle" w="med" len="med"/>
          </a:ln>
        </p:spPr>
      </p:cxnSp>
      <p:sp>
        <p:nvSpPr>
          <p:cNvPr id="2" name="Tytuł 1">
            <a:extLst>
              <a:ext uri="{FF2B5EF4-FFF2-40B4-BE49-F238E27FC236}">
                <a16:creationId xmlns:a16="http://schemas.microsoft.com/office/drawing/2014/main" id="{799CC6D8-D223-70B7-067F-2D450C33CBE0}"/>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solidFill>
                  <a:srgbClr val="000000"/>
                </a:solidFill>
                <a:latin typeface="Lato"/>
                <a:ea typeface="Lato"/>
                <a:cs typeface="Lato"/>
                <a:sym typeface="Lato"/>
              </a:rPr>
              <a:t>WSZYSTKIE SYSTEMY NATURALNE SĄ ZAMKNIĘTE</a:t>
            </a:r>
            <a:endParaRPr lang="pl-PL"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3a64ddef971_0_49" descr="Diagram kołowy przedstawiający cykl życia produktu podzielony na trzy główne etapy: produkcja, użytkowanie i odzysk, z podkategoriami takimi jak projektowanie, zaopatrzenie, dystrybucja, naprawa, współdzielenie, przetwarzanie, recykling i logistyka zwrotna. Kolory segmentów wyróżniają poszczególne fazy, a strzałki wskazują ciągłość procesu i możliwość ponownego wykorzystania zasobów."/>
          <p:cNvPicPr preferRelativeResize="0"/>
          <p:nvPr/>
        </p:nvPicPr>
        <p:blipFill rotWithShape="1">
          <a:blip r:embed="rId3">
            <a:alphaModFix/>
          </a:blip>
          <a:srcRect/>
          <a:stretch/>
        </p:blipFill>
        <p:spPr>
          <a:xfrm>
            <a:off x="2923867" y="171597"/>
            <a:ext cx="6344268" cy="6962168"/>
          </a:xfrm>
          <a:prstGeom prst="rect">
            <a:avLst/>
          </a:prstGeom>
          <a:noFill/>
          <a:ln>
            <a:noFill/>
          </a:ln>
        </p:spPr>
      </p:pic>
      <p:sp>
        <p:nvSpPr>
          <p:cNvPr id="2" name="Tytuł 1">
            <a:extLst>
              <a:ext uri="{FF2B5EF4-FFF2-40B4-BE49-F238E27FC236}">
                <a16:creationId xmlns:a16="http://schemas.microsoft.com/office/drawing/2014/main" id="{4554FE3A-16E2-E80D-1042-C173E1D44AB4}"/>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Cykl życia produktu</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a64ddef971_0_54">
            <a:extLst>
              <a:ext uri="{C183D7F6-B498-43B3-948B-1728B52AA6E4}">
                <adec:decorative xmlns:adec="http://schemas.microsoft.com/office/drawing/2017/decorative" val="1"/>
              </a:ext>
            </a:extLst>
          </p:cNvPr>
          <p:cNvSpPr/>
          <p:nvPr/>
        </p:nvSpPr>
        <p:spPr>
          <a:xfrm>
            <a:off x="1429599" y="5136700"/>
            <a:ext cx="1134900" cy="1168800"/>
          </a:xfrm>
          <a:prstGeom prst="ellipse">
            <a:avLst/>
          </a:prstGeom>
          <a:noFill/>
          <a:ln w="508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4" name="Google Shape;284;g3a64ddef971_0_54">
            <a:extLst>
              <a:ext uri="{C183D7F6-B498-43B3-948B-1728B52AA6E4}">
                <adec:decorative xmlns:adec="http://schemas.microsoft.com/office/drawing/2017/decorative" val="1"/>
              </a:ext>
            </a:extLst>
          </p:cNvPr>
          <p:cNvSpPr/>
          <p:nvPr/>
        </p:nvSpPr>
        <p:spPr>
          <a:xfrm>
            <a:off x="1527437" y="5237469"/>
            <a:ext cx="1134900" cy="1168800"/>
          </a:xfrm>
          <a:prstGeom prst="ellipse">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5" name="Google Shape;285;g3a64ddef971_0_54">
            <a:extLst>
              <a:ext uri="{C183D7F6-B498-43B3-948B-1728B52AA6E4}">
                <adec:decorative xmlns:adec="http://schemas.microsoft.com/office/drawing/2017/decorative" val="1"/>
              </a:ext>
            </a:extLst>
          </p:cNvPr>
          <p:cNvSpPr/>
          <p:nvPr/>
        </p:nvSpPr>
        <p:spPr>
          <a:xfrm>
            <a:off x="1415349" y="3610251"/>
            <a:ext cx="1134900" cy="1168800"/>
          </a:xfrm>
          <a:prstGeom prst="ellipse">
            <a:avLst/>
          </a:prstGeom>
          <a:noFill/>
          <a:ln w="508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6" name="Google Shape;286;g3a64ddef971_0_54">
            <a:extLst>
              <a:ext uri="{C183D7F6-B498-43B3-948B-1728B52AA6E4}">
                <adec:decorative xmlns:adec="http://schemas.microsoft.com/office/drawing/2017/decorative" val="1"/>
              </a:ext>
            </a:extLst>
          </p:cNvPr>
          <p:cNvSpPr/>
          <p:nvPr/>
        </p:nvSpPr>
        <p:spPr>
          <a:xfrm>
            <a:off x="1513188" y="3711020"/>
            <a:ext cx="1134900" cy="1168800"/>
          </a:xfrm>
          <a:prstGeom prst="ellipse">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7" name="Google Shape;287;g3a64ddef971_0_54">
            <a:extLst>
              <a:ext uri="{C183D7F6-B498-43B3-948B-1728B52AA6E4}">
                <adec:decorative xmlns:adec="http://schemas.microsoft.com/office/drawing/2017/decorative" val="1"/>
              </a:ext>
            </a:extLst>
          </p:cNvPr>
          <p:cNvSpPr/>
          <p:nvPr/>
        </p:nvSpPr>
        <p:spPr>
          <a:xfrm>
            <a:off x="1404749" y="2184575"/>
            <a:ext cx="1134900" cy="1168800"/>
          </a:xfrm>
          <a:prstGeom prst="ellipse">
            <a:avLst/>
          </a:prstGeom>
          <a:noFill/>
          <a:ln w="508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8" name="Google Shape;288;g3a64ddef971_0_54">
            <a:extLst>
              <a:ext uri="{C183D7F6-B498-43B3-948B-1728B52AA6E4}">
                <adec:decorative xmlns:adec="http://schemas.microsoft.com/office/drawing/2017/decorative" val="1"/>
              </a:ext>
            </a:extLst>
          </p:cNvPr>
          <p:cNvSpPr/>
          <p:nvPr/>
        </p:nvSpPr>
        <p:spPr>
          <a:xfrm>
            <a:off x="1502588" y="2285345"/>
            <a:ext cx="1134900" cy="1168800"/>
          </a:xfrm>
          <a:prstGeom prst="ellipse">
            <a:avLst/>
          </a:prstGeom>
          <a:no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289" name="Google Shape;289;g3a64ddef971_0_54"/>
          <p:cNvSpPr txBox="1">
            <a:spLocks noGrp="1"/>
          </p:cNvSpPr>
          <p:nvPr>
            <p:ph type="body" idx="1"/>
          </p:nvPr>
        </p:nvSpPr>
        <p:spPr>
          <a:xfrm>
            <a:off x="1352100" y="1397851"/>
            <a:ext cx="9354900" cy="1269600"/>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SzPts val="1600"/>
              <a:buNone/>
            </a:pPr>
            <a:r>
              <a:rPr lang="pl-PL" sz="1200" dirty="0"/>
              <a:t>To  koncepcją zmierzająca do racjonalnego wykorzystania zasobów i ograniczenia negatywnego oddziaływania na środowisko wytwarzanych produktów, które - podobnie jak materiały oraz surowce - powinny pozostawać w gospodarce tak długo, jak jest to możliwe, a wytwarzanie odpadów powinno być jak najbardziej zminimalizowane.</a:t>
            </a:r>
            <a:endParaRPr sz="1200" dirty="0"/>
          </a:p>
          <a:p>
            <a:pPr marL="0" lvl="0" indent="0" algn="l" rtl="0">
              <a:lnSpc>
                <a:spcPct val="120000"/>
              </a:lnSpc>
              <a:spcBef>
                <a:spcPts val="0"/>
              </a:spcBef>
              <a:spcAft>
                <a:spcPts val="0"/>
              </a:spcAft>
              <a:buSzPts val="1500"/>
              <a:buNone/>
            </a:pPr>
            <a:endParaRPr sz="1200" dirty="0"/>
          </a:p>
        </p:txBody>
      </p:sp>
      <p:sp>
        <p:nvSpPr>
          <p:cNvPr id="290" name="Google Shape;290;g3a64ddef971_0_54"/>
          <p:cNvSpPr txBox="1"/>
          <p:nvPr/>
        </p:nvSpPr>
        <p:spPr>
          <a:xfrm>
            <a:off x="2713700" y="2618440"/>
            <a:ext cx="10572000" cy="514500"/>
          </a:xfrm>
          <a:prstGeom prst="rect">
            <a:avLst/>
          </a:prstGeom>
          <a:noFill/>
          <a:ln>
            <a:noFill/>
          </a:ln>
        </p:spPr>
        <p:txBody>
          <a:bodyPr spcFirstLastPara="1" wrap="square" lIns="91425" tIns="45700" rIns="91425" bIns="45700" anchor="t" anchorCtr="0">
            <a:noAutofit/>
          </a:bodyPr>
          <a:lstStyle/>
          <a:p>
            <a:pPr marL="457200" marR="0" lvl="1" indent="0" algn="l" rtl="0">
              <a:lnSpc>
                <a:spcPct val="200000"/>
              </a:lnSpc>
              <a:spcBef>
                <a:spcPts val="0"/>
              </a:spcBef>
              <a:spcAft>
                <a:spcPts val="0"/>
              </a:spcAft>
              <a:buClr>
                <a:srgbClr val="000000"/>
              </a:buClr>
              <a:buSzPts val="2000"/>
              <a:buFont typeface="Arial"/>
              <a:buNone/>
            </a:pPr>
            <a:r>
              <a:rPr lang="pl-PL" sz="2000" b="1" i="0" u="none" strike="noStrike" cap="none">
                <a:solidFill>
                  <a:srgbClr val="000000"/>
                </a:solidFill>
                <a:latin typeface="Calibri"/>
                <a:ea typeface="Calibri"/>
                <a:cs typeface="Calibri"/>
                <a:sym typeface="Calibri"/>
              </a:rPr>
              <a:t>Eliminacja </a:t>
            </a:r>
            <a:r>
              <a:rPr lang="pl-PL" sz="2000" b="0" i="0" u="none" strike="noStrike" cap="none">
                <a:solidFill>
                  <a:srgbClr val="000000"/>
                </a:solidFill>
                <a:latin typeface="Calibri"/>
                <a:ea typeface="Calibri"/>
                <a:cs typeface="Calibri"/>
                <a:sym typeface="Calibri"/>
              </a:rPr>
              <a:t>odpadów i zanieczyszczeń</a:t>
            </a:r>
            <a:br>
              <a:rPr lang="pl-PL"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2000"/>
              <a:buFont typeface="Arial"/>
              <a:buNone/>
            </a:pPr>
            <a:br>
              <a:rPr lang="pl-PL" sz="2000" b="0" i="0" u="none" strike="noStrike" cap="none">
                <a:solidFill>
                  <a:srgbClr val="000000"/>
                </a:solidFill>
                <a:latin typeface="Calibri"/>
                <a:ea typeface="Calibri"/>
                <a:cs typeface="Calibri"/>
                <a:sym typeface="Calibri"/>
              </a:rPr>
            </a:br>
            <a:br>
              <a:rPr lang="pl-PL" sz="2000" b="0" i="0" u="none" strike="noStrike" cap="none">
                <a:solidFill>
                  <a:srgbClr val="000000"/>
                </a:solidFill>
                <a:latin typeface="Calibri"/>
                <a:ea typeface="Calibri"/>
                <a:cs typeface="Calibri"/>
                <a:sym typeface="Calibri"/>
              </a:rPr>
            </a:br>
            <a:endParaRPr sz="2000" b="0" i="0" u="none" strike="noStrike" cap="none">
              <a:solidFill>
                <a:srgbClr val="000000"/>
              </a:solidFill>
              <a:latin typeface="Calibri"/>
              <a:ea typeface="Calibri"/>
              <a:cs typeface="Calibri"/>
              <a:sym typeface="Calibri"/>
            </a:endParaRPr>
          </a:p>
          <a:p>
            <a:pPr marL="457200" marR="0" lvl="1" indent="0" algn="l" rtl="0">
              <a:lnSpc>
                <a:spcPct val="200000"/>
              </a:lnSpc>
              <a:spcBef>
                <a:spcPts val="500"/>
              </a:spcBef>
              <a:spcAft>
                <a:spcPts val="0"/>
              </a:spcAft>
              <a:buClr>
                <a:srgbClr val="000000"/>
              </a:buClr>
              <a:buSzPts val="2000"/>
              <a:buFont typeface="Arial"/>
              <a:buNone/>
            </a:pPr>
            <a:r>
              <a:rPr lang="pl-PL" sz="1500" b="0" i="0" u="none" strike="noStrike" cap="none">
                <a:solidFill>
                  <a:srgbClr val="000000"/>
                </a:solidFill>
                <a:latin typeface="Calibri"/>
                <a:ea typeface="Calibri"/>
                <a:cs typeface="Calibri"/>
                <a:sym typeface="Calibri"/>
              </a:rPr>
              <a:t>`</a:t>
            </a:r>
            <a:endParaRPr sz="1500" b="0" i="0" u="none" strike="noStrike" cap="none">
              <a:solidFill>
                <a:srgbClr val="000000"/>
              </a:solidFill>
              <a:latin typeface="Calibri"/>
              <a:ea typeface="Calibri"/>
              <a:cs typeface="Calibri"/>
              <a:sym typeface="Calibri"/>
            </a:endParaRPr>
          </a:p>
        </p:txBody>
      </p:sp>
      <p:pic>
        <p:nvPicPr>
          <p:cNvPr id="291" name="Google Shape;291;g3a64ddef971_0_54" descr="Śmieci"/>
          <p:cNvPicPr preferRelativeResize="0"/>
          <p:nvPr/>
        </p:nvPicPr>
        <p:blipFill rotWithShape="1">
          <a:blip r:embed="rId3">
            <a:alphaModFix/>
          </a:blip>
          <a:srcRect/>
          <a:stretch/>
        </p:blipFill>
        <p:spPr>
          <a:xfrm>
            <a:off x="1668875" y="2452025"/>
            <a:ext cx="601800" cy="601800"/>
          </a:xfrm>
          <a:prstGeom prst="rect">
            <a:avLst/>
          </a:prstGeom>
          <a:noFill/>
          <a:ln>
            <a:noFill/>
          </a:ln>
        </p:spPr>
      </p:pic>
      <p:pic>
        <p:nvPicPr>
          <p:cNvPr id="292" name="Google Shape;292;g3a64ddef971_0_54" descr="Nieskończoność"/>
          <p:cNvPicPr preferRelativeResize="0"/>
          <p:nvPr/>
        </p:nvPicPr>
        <p:blipFill rotWithShape="1">
          <a:blip r:embed="rId4">
            <a:alphaModFix/>
          </a:blip>
          <a:srcRect/>
          <a:stretch/>
        </p:blipFill>
        <p:spPr>
          <a:xfrm>
            <a:off x="1704451" y="3866525"/>
            <a:ext cx="690900" cy="690900"/>
          </a:xfrm>
          <a:prstGeom prst="rect">
            <a:avLst/>
          </a:prstGeom>
          <a:noFill/>
          <a:ln>
            <a:noFill/>
          </a:ln>
        </p:spPr>
      </p:pic>
      <p:pic>
        <p:nvPicPr>
          <p:cNvPr id="293" name="Google Shape;293;g3a64ddef971_0_54" descr="Trwałość"/>
          <p:cNvPicPr preferRelativeResize="0"/>
          <p:nvPr/>
        </p:nvPicPr>
        <p:blipFill rotWithShape="1">
          <a:blip r:embed="rId5">
            <a:alphaModFix/>
          </a:blip>
          <a:srcRect/>
          <a:stretch/>
        </p:blipFill>
        <p:spPr>
          <a:xfrm>
            <a:off x="1721823" y="5441475"/>
            <a:ext cx="630300" cy="630300"/>
          </a:xfrm>
          <a:prstGeom prst="rect">
            <a:avLst/>
          </a:prstGeom>
          <a:noFill/>
          <a:ln>
            <a:noFill/>
          </a:ln>
        </p:spPr>
      </p:pic>
      <p:sp>
        <p:nvSpPr>
          <p:cNvPr id="294" name="Google Shape;294;g3a64ddef971_0_54"/>
          <p:cNvSpPr txBox="1">
            <a:spLocks noGrp="1"/>
          </p:cNvSpPr>
          <p:nvPr>
            <p:ph type="title" idx="4294967295"/>
          </p:nvPr>
        </p:nvSpPr>
        <p:spPr>
          <a:xfrm>
            <a:off x="1721823" y="341101"/>
            <a:ext cx="9184800" cy="6087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457200" marR="0" lvl="1" indent="0" algn="l" defTabSz="914400" rtl="0" eaLnBrk="1" fontAlgn="auto" latinLnBrk="0" hangingPunct="1">
              <a:lnSpc>
                <a:spcPct val="200000"/>
              </a:lnSpc>
              <a:spcBef>
                <a:spcPts val="0"/>
              </a:spcBef>
              <a:spcAft>
                <a:spcPts val="0"/>
              </a:spcAft>
              <a:buClr>
                <a:srgbClr val="000000"/>
              </a:buClr>
              <a:buSzPts val="2000"/>
              <a:buFont typeface="Arial"/>
              <a:buNone/>
              <a:tabLst/>
              <a:defRPr/>
            </a:pPr>
            <a:r>
              <a:rPr kumimoji="0" lang="pl-PL" sz="3000" b="0" i="0" u="none" strike="noStrike" kern="0" cap="none" spc="0" normalizeH="0" baseline="0" noProof="0" dirty="0">
                <a:ln>
                  <a:noFill/>
                </a:ln>
                <a:solidFill>
                  <a:srgbClr val="000000"/>
                </a:solidFill>
                <a:effectLst/>
                <a:uLnTx/>
                <a:uFillTx/>
                <a:latin typeface="Calibri"/>
                <a:ea typeface="Calibri"/>
                <a:cs typeface="Calibri"/>
                <a:sym typeface="Calibri"/>
              </a:rPr>
              <a:t>3 ZAŁOŻENIA GOSPODARKI OBIEGU ZAMKNIĘTEGO</a:t>
            </a:r>
            <a:endParaRPr kumimoji="0" lang="pl-PL" sz="2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cxnSp>
        <p:nvCxnSpPr>
          <p:cNvPr id="295" name="Google Shape;295;g3a64ddef971_0_54">
            <a:extLst>
              <a:ext uri="{C183D7F6-B498-43B3-948B-1728B52AA6E4}">
                <adec:decorative xmlns:adec="http://schemas.microsoft.com/office/drawing/2017/decorative" val="1"/>
              </a:ext>
            </a:extLst>
          </p:cNvPr>
          <p:cNvCxnSpPr/>
          <p:nvPr/>
        </p:nvCxnSpPr>
        <p:spPr>
          <a:xfrm>
            <a:off x="1640375" y="2758625"/>
            <a:ext cx="630300" cy="146700"/>
          </a:xfrm>
          <a:prstGeom prst="straightConnector1">
            <a:avLst/>
          </a:prstGeom>
          <a:noFill/>
          <a:ln w="50800" cap="flat" cmpd="sng">
            <a:solidFill>
              <a:srgbClr val="434343"/>
            </a:solidFill>
            <a:prstDash val="solid"/>
            <a:round/>
            <a:headEnd type="none" w="sm" len="sm"/>
            <a:tailEnd type="none" w="sm" len="sm"/>
          </a:ln>
        </p:spPr>
      </p:cxnSp>
      <p:sp>
        <p:nvSpPr>
          <p:cNvPr id="296" name="Google Shape;296;g3a64ddef971_0_54"/>
          <p:cNvSpPr txBox="1"/>
          <p:nvPr/>
        </p:nvSpPr>
        <p:spPr>
          <a:xfrm>
            <a:off x="3144900" y="4048917"/>
            <a:ext cx="10572000" cy="914400"/>
          </a:xfrm>
          <a:prstGeom prst="rect">
            <a:avLst/>
          </a:prstGeom>
          <a:noFill/>
          <a:ln>
            <a:noFill/>
          </a:ln>
        </p:spPr>
        <p:txBody>
          <a:bodyPr spcFirstLastPara="1" wrap="square" lIns="91425" tIns="45700" rIns="91425" bIns="45700" anchor="t" anchorCtr="0">
            <a:noAutofit/>
          </a:bodyPr>
          <a:lstStyle/>
          <a:p>
            <a:pPr marL="0" marR="0" lvl="1" indent="0" algn="l" rtl="0">
              <a:lnSpc>
                <a:spcPct val="200000"/>
              </a:lnSpc>
              <a:spcBef>
                <a:spcPts val="500"/>
              </a:spcBef>
              <a:spcAft>
                <a:spcPts val="0"/>
              </a:spcAft>
              <a:buClr>
                <a:srgbClr val="000000"/>
              </a:buClr>
              <a:buSzPts val="2000"/>
              <a:buFont typeface="Arial"/>
              <a:buNone/>
            </a:pPr>
            <a:r>
              <a:rPr lang="pl-PL" sz="2000" b="1" i="0" u="none" strike="noStrike" cap="none">
                <a:solidFill>
                  <a:srgbClr val="000000"/>
                </a:solidFill>
                <a:latin typeface="Calibri"/>
                <a:ea typeface="Calibri"/>
                <a:cs typeface="Calibri"/>
                <a:sym typeface="Calibri"/>
              </a:rPr>
              <a:t>Cyrkulacja </a:t>
            </a:r>
            <a:r>
              <a:rPr lang="pl-PL" sz="2000" b="0" i="0" u="none" strike="noStrike" cap="none">
                <a:solidFill>
                  <a:srgbClr val="000000"/>
                </a:solidFill>
                <a:latin typeface="Calibri"/>
                <a:ea typeface="Calibri"/>
                <a:cs typeface="Calibri"/>
                <a:sym typeface="Calibri"/>
              </a:rPr>
              <a:t>produkty i surowce jak najdłużej w użyciu</a:t>
            </a:r>
            <a:endParaRPr sz="2000" b="0" i="0" u="none" strike="noStrike" cap="none">
              <a:solidFill>
                <a:srgbClr val="000000"/>
              </a:solidFill>
              <a:latin typeface="Calibri"/>
              <a:ea typeface="Calibri"/>
              <a:cs typeface="Calibri"/>
              <a:sym typeface="Calibri"/>
            </a:endParaRPr>
          </a:p>
          <a:p>
            <a:pPr marL="0" marR="0" lvl="1" indent="0" algn="l" rtl="0">
              <a:lnSpc>
                <a:spcPct val="200000"/>
              </a:lnSpc>
              <a:spcBef>
                <a:spcPts val="500"/>
              </a:spcBef>
              <a:spcAft>
                <a:spcPts val="0"/>
              </a:spcAft>
              <a:buClr>
                <a:srgbClr val="000000"/>
              </a:buClr>
              <a:buSzPts val="2000"/>
              <a:buFont typeface="Arial"/>
              <a:buNone/>
            </a:pPr>
            <a:endParaRPr sz="1500" b="0" i="0" u="none" strike="noStrike" cap="none">
              <a:solidFill>
                <a:srgbClr val="000000"/>
              </a:solidFill>
              <a:latin typeface="Calibri"/>
              <a:ea typeface="Calibri"/>
              <a:cs typeface="Calibri"/>
              <a:sym typeface="Calibri"/>
            </a:endParaRPr>
          </a:p>
        </p:txBody>
      </p:sp>
      <p:sp>
        <p:nvSpPr>
          <p:cNvPr id="297" name="Google Shape;297;g3a64ddef971_0_54"/>
          <p:cNvSpPr txBox="1"/>
          <p:nvPr/>
        </p:nvSpPr>
        <p:spPr>
          <a:xfrm>
            <a:off x="2580700" y="5441475"/>
            <a:ext cx="8726100" cy="690900"/>
          </a:xfrm>
          <a:prstGeom prst="rect">
            <a:avLst/>
          </a:prstGeom>
          <a:noFill/>
          <a:ln>
            <a:noFill/>
          </a:ln>
        </p:spPr>
        <p:txBody>
          <a:bodyPr spcFirstLastPara="1" wrap="square" lIns="91425" tIns="91425" rIns="91425" bIns="91425" anchor="t" anchorCtr="0">
            <a:noAutofit/>
          </a:bodyPr>
          <a:lstStyle/>
          <a:p>
            <a:pPr marL="457200" marR="0" lvl="1" indent="0" algn="l" rtl="0">
              <a:lnSpc>
                <a:spcPct val="200000"/>
              </a:lnSpc>
              <a:spcBef>
                <a:spcPts val="500"/>
              </a:spcBef>
              <a:spcAft>
                <a:spcPts val="0"/>
              </a:spcAft>
              <a:buClr>
                <a:srgbClr val="000000"/>
              </a:buClr>
              <a:buSzPts val="2000"/>
              <a:buFont typeface="Arial"/>
              <a:buNone/>
            </a:pPr>
            <a:r>
              <a:rPr lang="pl-PL" sz="2000" b="1" i="0" u="none" strike="noStrike" cap="none">
                <a:solidFill>
                  <a:srgbClr val="000000"/>
                </a:solidFill>
                <a:latin typeface="Calibri"/>
                <a:ea typeface="Calibri"/>
                <a:cs typeface="Calibri"/>
                <a:sym typeface="Calibri"/>
              </a:rPr>
              <a:t>Regeneracja </a:t>
            </a:r>
            <a:r>
              <a:rPr lang="pl-PL" sz="2000" b="0" i="0" u="none" strike="noStrike" cap="none">
                <a:solidFill>
                  <a:srgbClr val="000000"/>
                </a:solidFill>
                <a:latin typeface="Calibri"/>
                <a:ea typeface="Calibri"/>
                <a:cs typeface="Calibri"/>
                <a:sym typeface="Calibri"/>
              </a:rPr>
              <a:t>i ochrona naturalnych zasobów i ekosystemów</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g3a64ddef971_0_73"/>
          <p:cNvSpPr txBox="1"/>
          <p:nvPr/>
        </p:nvSpPr>
        <p:spPr>
          <a:xfrm>
            <a:off x="1214988" y="1559984"/>
            <a:ext cx="9762000" cy="31677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rgbClr val="000000"/>
              </a:buClr>
              <a:buSzPts val="2000"/>
              <a:buFont typeface="Arial"/>
              <a:buNone/>
            </a:pPr>
            <a:r>
              <a:rPr lang="pl-PL" sz="2100" b="0" i="0" u="none" strike="noStrike" cap="none">
                <a:solidFill>
                  <a:srgbClr val="050505"/>
                </a:solidFill>
                <a:latin typeface="Calibri"/>
                <a:ea typeface="Calibri"/>
                <a:cs typeface="Calibri"/>
                <a:sym typeface="Calibri"/>
              </a:rPr>
              <a:t>Gospodarka o Obiegu Zamkniętym (GOZ) lub inaczej gospodarka cyrkularna </a:t>
            </a:r>
            <a:br>
              <a:rPr lang="pl-PL" sz="2100" b="0" i="0" u="none" strike="noStrike" cap="none">
                <a:solidFill>
                  <a:srgbClr val="050505"/>
                </a:solidFill>
                <a:latin typeface="Calibri"/>
                <a:ea typeface="Calibri"/>
                <a:cs typeface="Calibri"/>
                <a:sym typeface="Calibri"/>
              </a:rPr>
            </a:br>
            <a:r>
              <a:rPr lang="pl-PL" sz="2100" b="0" i="0" u="none" strike="noStrike" cap="none">
                <a:solidFill>
                  <a:srgbClr val="050505"/>
                </a:solidFill>
                <a:latin typeface="Calibri"/>
                <a:ea typeface="Calibri"/>
                <a:cs typeface="Calibri"/>
                <a:sym typeface="Calibri"/>
              </a:rPr>
              <a:t>(Circular Economy) to model produkcji i konsumpcji, który dąży do</a:t>
            </a:r>
            <a:r>
              <a:rPr lang="pl-PL" sz="2100" b="1" i="0" u="none" strike="noStrike" cap="none">
                <a:solidFill>
                  <a:srgbClr val="050505"/>
                </a:solidFill>
                <a:latin typeface="Calibri"/>
                <a:ea typeface="Calibri"/>
                <a:cs typeface="Calibri"/>
                <a:sym typeface="Calibri"/>
              </a:rPr>
              <a:t> jak najdłuższego utrzymania zasobów, materiałów i surowców w gospodarce, wydłużając ich cykl życia i dążąc do wyeliminowania powstawania odpadów. </a:t>
            </a:r>
            <a:endParaRPr sz="2100" b="1" i="0" u="none" strike="noStrike" cap="none">
              <a:solidFill>
                <a:srgbClr val="050505"/>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2000"/>
              <a:buFont typeface="Arial"/>
              <a:buNone/>
            </a:pPr>
            <a:endParaRPr sz="2100" b="1" i="0" u="none" strike="noStrike" cap="none">
              <a:solidFill>
                <a:srgbClr val="050505"/>
              </a:solidFill>
              <a:latin typeface="Calibri"/>
              <a:ea typeface="Calibri"/>
              <a:cs typeface="Calibri"/>
              <a:sym typeface="Calibri"/>
            </a:endParaRPr>
          </a:p>
          <a:p>
            <a:pPr marL="0" marR="0" lvl="0" indent="0" algn="ctr" rtl="0">
              <a:lnSpc>
                <a:spcPct val="110000"/>
              </a:lnSpc>
              <a:spcBef>
                <a:spcPts val="0"/>
              </a:spcBef>
              <a:spcAft>
                <a:spcPts val="0"/>
              </a:spcAft>
              <a:buClr>
                <a:srgbClr val="000000"/>
              </a:buClr>
              <a:buSzPts val="2000"/>
              <a:buFont typeface="Arial"/>
              <a:buNone/>
            </a:pPr>
            <a:r>
              <a:rPr lang="pl-PL" sz="2100" b="0" i="0" u="none" strike="noStrike" cap="none">
                <a:solidFill>
                  <a:srgbClr val="050505"/>
                </a:solidFill>
                <a:latin typeface="Calibri"/>
                <a:ea typeface="Calibri"/>
                <a:cs typeface="Calibri"/>
                <a:sym typeface="Calibri"/>
              </a:rPr>
              <a:t> Jej celem jest zmniejszenie emisji gazów cieplarnianych i poziomu wykorzystania energii. Tworzy ona zamknięte pętle procesów, w których </a:t>
            </a:r>
            <a:r>
              <a:rPr lang="pl-PL" sz="2100" b="1" i="0" u="none" strike="noStrike" cap="none">
                <a:solidFill>
                  <a:srgbClr val="050505"/>
                </a:solidFill>
                <a:latin typeface="Calibri"/>
                <a:ea typeface="Calibri"/>
                <a:cs typeface="Calibri"/>
                <a:sym typeface="Calibri"/>
              </a:rPr>
              <a:t>powstające odpady traktowane są jako surowce w kolejnych fazach produkcji. </a:t>
            </a:r>
            <a:r>
              <a:rPr lang="pl-PL" sz="2100" b="0" i="0" u="none" strike="noStrike" cap="none">
                <a:solidFill>
                  <a:srgbClr val="050505"/>
                </a:solidFill>
                <a:latin typeface="Calibri"/>
                <a:ea typeface="Calibri"/>
                <a:cs typeface="Calibri"/>
                <a:sym typeface="Calibri"/>
              </a:rPr>
              <a:t>Korzystanie z zasobów naturalnych odbywa się w taki sposób aby regenerować naturalne ekosystemy.</a:t>
            </a:r>
            <a:endParaRPr sz="2100" b="0" i="0" u="none" strike="noStrike" cap="none">
              <a:solidFill>
                <a:srgbClr val="050505"/>
              </a:solidFill>
              <a:latin typeface="Calibri"/>
              <a:ea typeface="Calibri"/>
              <a:cs typeface="Calibri"/>
              <a:sym typeface="Calibri"/>
            </a:endParaRPr>
          </a:p>
        </p:txBody>
      </p:sp>
      <p:sp>
        <p:nvSpPr>
          <p:cNvPr id="2" name="Tytuł 1">
            <a:extLst>
              <a:ext uri="{FF2B5EF4-FFF2-40B4-BE49-F238E27FC236}">
                <a16:creationId xmlns:a16="http://schemas.microsoft.com/office/drawing/2014/main" id="{3B4CB235-248E-0A51-D9B3-326C35986148}"/>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Gospodarka o Obiegu Zamkniętym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306"/>
        <p:cNvGrpSpPr/>
        <p:nvPr/>
      </p:nvGrpSpPr>
      <p:grpSpPr>
        <a:xfrm>
          <a:off x="0" y="0"/>
          <a:ext cx="0" cy="0"/>
          <a:chOff x="0" y="0"/>
          <a:chExt cx="0" cy="0"/>
        </a:xfrm>
      </p:grpSpPr>
      <p:sp>
        <p:nvSpPr>
          <p:cNvPr id="307" name="Google Shape;307;g3a64ddef971_0_78">
            <a:extLst>
              <a:ext uri="{C183D7F6-B498-43B3-948B-1728B52AA6E4}">
                <adec:decorative xmlns:adec="http://schemas.microsoft.com/office/drawing/2017/decorative" val="1"/>
              </a:ext>
            </a:extLst>
          </p:cNvPr>
          <p:cNvSpPr/>
          <p:nvPr/>
        </p:nvSpPr>
        <p:spPr>
          <a:xfrm>
            <a:off x="1446567" y="2658733"/>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08" name="Google Shape;308;g3a64ddef971_0_78"/>
          <p:cNvSpPr>
            <a:spLocks noGrp="1"/>
          </p:cNvSpPr>
          <p:nvPr>
            <p:ph type="title" idx="4294967295"/>
          </p:nvPr>
        </p:nvSpPr>
        <p:spPr>
          <a:xfrm>
            <a:off x="835161" y="851533"/>
            <a:ext cx="9606900" cy="882300"/>
          </a:xfrm>
          <a:prstGeom prst="rect">
            <a:avLst/>
          </a:prstGeom>
          <a:noFill/>
          <a:ln>
            <a:noFill/>
            <a:prstDash/>
          </a:ln>
          <a:effectLst/>
        </p:spPr>
        <p:txBody>
          <a:bodyPr rot="0" spcFirstLastPara="1" vertOverflow="overflow" horzOverflow="overflow" vert="horz" wrap="square" lIns="121900" tIns="60925" rIns="121900" bIns="609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4900"/>
              <a:buFont typeface="Arial"/>
              <a:buNone/>
              <a:tabLst/>
              <a:defRPr/>
            </a:pPr>
            <a:r>
              <a:rPr kumimoji="0" lang="pl-PL" sz="4900" b="1" i="0" u="none" strike="noStrike" kern="0" cap="none" spc="0" normalizeH="0" baseline="0" noProof="0" dirty="0">
                <a:ln>
                  <a:noFill/>
                </a:ln>
                <a:solidFill>
                  <a:srgbClr val="050505"/>
                </a:solidFill>
                <a:effectLst/>
                <a:uLnTx/>
                <a:uFillTx/>
                <a:latin typeface="Calibri"/>
                <a:ea typeface="Calibri"/>
                <a:cs typeface="Calibri"/>
                <a:sym typeface="Calibri"/>
              </a:rPr>
              <a:t>GOZ </a:t>
            </a: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 </a:t>
            </a:r>
            <a:r>
              <a:rPr kumimoji="0" lang="pl-PL" sz="1900" b="0" i="0" u="none" strike="noStrike" kern="0" cap="none" spc="0" normalizeH="0" baseline="0" noProof="0" dirty="0">
                <a:ln>
                  <a:noFill/>
                </a:ln>
                <a:solidFill>
                  <a:srgbClr val="050505"/>
                </a:solidFill>
                <a:effectLst/>
                <a:uLnTx/>
                <a:uFillTx/>
                <a:latin typeface="Calibri"/>
                <a:ea typeface="Calibri"/>
                <a:cs typeface="Calibri"/>
                <a:sym typeface="Calibri"/>
              </a:rPr>
              <a:t>to model rozwoju konkurencyjnego, odpornego na kryzysy biznesu dążący do dostarczania jak najefektywniej wartości dla klienta ale:</a:t>
            </a:r>
            <a:br>
              <a:rPr kumimoji="0" lang="pl-PL" sz="1900" b="0" i="0" u="none" strike="noStrike" kern="0" cap="none" spc="0" normalizeH="0" baseline="0" noProof="0" dirty="0">
                <a:ln>
                  <a:noFill/>
                </a:ln>
                <a:solidFill>
                  <a:srgbClr val="050505"/>
                </a:solidFill>
                <a:effectLst/>
                <a:uLnTx/>
                <a:uFillTx/>
                <a:latin typeface="Calibri"/>
                <a:ea typeface="Calibri"/>
                <a:cs typeface="Calibri"/>
                <a:sym typeface="Calibri"/>
              </a:rPr>
            </a:br>
            <a:endParaRPr kumimoji="0" lang="pl-PL" sz="1900" b="0" i="0" u="none" strike="noStrike" kern="0" cap="none" spc="0" normalizeH="0" baseline="0" noProof="0" dirty="0">
              <a:ln>
                <a:noFill/>
              </a:ln>
              <a:solidFill>
                <a:srgbClr val="050505"/>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endParaRPr kumimoji="0" lang="pl-PL" sz="3200" b="0" i="0" u="none" strike="noStrike" kern="0" cap="none" spc="0" normalizeH="0" baseline="0" noProof="0" dirty="0">
              <a:ln>
                <a:noFill/>
              </a:ln>
              <a:solidFill>
                <a:srgbClr val="6F7B8F"/>
              </a:solidFill>
              <a:effectLst/>
              <a:uLnTx/>
              <a:uFillTx/>
              <a:latin typeface="Calibri"/>
              <a:ea typeface="Calibri"/>
              <a:cs typeface="Calibri"/>
              <a:sym typeface="Calibri"/>
            </a:endParaRPr>
          </a:p>
        </p:txBody>
      </p:sp>
      <p:sp>
        <p:nvSpPr>
          <p:cNvPr id="309" name="Google Shape;309;g3a64ddef971_0_78"/>
          <p:cNvSpPr txBox="1"/>
          <p:nvPr/>
        </p:nvSpPr>
        <p:spPr>
          <a:xfrm>
            <a:off x="835167" y="3586367"/>
            <a:ext cx="23991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uwzględniamy</a:t>
            </a:r>
            <a:r>
              <a:rPr lang="pl-PL" sz="1600" b="1" i="0" u="none" strike="noStrike" cap="none">
                <a:solidFill>
                  <a:srgbClr val="17D4C8"/>
                </a:solidFill>
                <a:latin typeface="Calibri"/>
                <a:ea typeface="Calibri"/>
                <a:cs typeface="Calibri"/>
                <a:sym typeface="Calibri"/>
              </a:rPr>
              <a:t> </a:t>
            </a:r>
            <a:r>
              <a:rPr lang="pl-PL" sz="1600" b="1" i="0" u="none" strike="noStrike" cap="none">
                <a:solidFill>
                  <a:srgbClr val="F7A70B"/>
                </a:solidFill>
                <a:latin typeface="Calibri"/>
                <a:ea typeface="Calibri"/>
                <a:cs typeface="Calibri"/>
                <a:sym typeface="Calibri"/>
              </a:rPr>
              <a:t>czynniki środowiskowe</a:t>
            </a:r>
            <a:r>
              <a:rPr lang="pl-PL" sz="1600" b="0" i="0" u="none" strike="noStrike" cap="none">
                <a:solidFill>
                  <a:srgbClr val="F7A70B"/>
                </a:solidFill>
                <a:latin typeface="Calibri"/>
                <a:ea typeface="Calibri"/>
                <a:cs typeface="Calibri"/>
                <a:sym typeface="Calibri"/>
              </a:rPr>
              <a:t> </a:t>
            </a:r>
            <a:r>
              <a:rPr lang="pl-PL" sz="1600" b="0" i="0" u="none" strike="noStrike" cap="none">
                <a:solidFill>
                  <a:srgbClr val="343F4E"/>
                </a:solidFill>
                <a:latin typeface="Calibri"/>
                <a:ea typeface="Calibri"/>
                <a:cs typeface="Calibri"/>
                <a:sym typeface="Calibri"/>
              </a:rPr>
              <a:t>w chwili obecnej zewnętrzne, które pomagają nam zbudować </a:t>
            </a:r>
            <a:r>
              <a:rPr lang="pl-PL" sz="1600" b="1" i="0" u="none" strike="noStrike" cap="none">
                <a:solidFill>
                  <a:srgbClr val="F7A70B"/>
                </a:solidFill>
                <a:latin typeface="Calibri"/>
                <a:ea typeface="Calibri"/>
                <a:cs typeface="Calibri"/>
                <a:sym typeface="Calibri"/>
              </a:rPr>
              <a:t>odporne </a:t>
            </a:r>
            <a:r>
              <a:rPr lang="pl-PL" sz="1600" b="0" i="0" u="none" strike="noStrike" cap="none">
                <a:solidFill>
                  <a:srgbClr val="343F4E"/>
                </a:solidFill>
                <a:latin typeface="Calibri"/>
                <a:ea typeface="Calibri"/>
                <a:cs typeface="Calibri"/>
                <a:sym typeface="Calibri"/>
              </a:rPr>
              <a:t>rozwiązania biznesowe w długim okresie</a:t>
            </a:r>
            <a:endParaRPr sz="1600" b="0" i="0" u="none" strike="noStrike" cap="none">
              <a:solidFill>
                <a:srgbClr val="343F4E"/>
              </a:solidFill>
              <a:latin typeface="Calibri"/>
              <a:ea typeface="Calibri"/>
              <a:cs typeface="Calibri"/>
              <a:sym typeface="Calibri"/>
            </a:endParaRPr>
          </a:p>
        </p:txBody>
      </p:sp>
      <p:sp>
        <p:nvSpPr>
          <p:cNvPr id="310" name="Google Shape;310;g3a64ddef971_0_78"/>
          <p:cNvSpPr txBox="1"/>
          <p:nvPr/>
        </p:nvSpPr>
        <p:spPr>
          <a:xfrm>
            <a:off x="3662867" y="3625500"/>
            <a:ext cx="21405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1" i="0" u="none" strike="noStrike" cap="none">
                <a:solidFill>
                  <a:srgbClr val="F7A70B"/>
                </a:solidFill>
                <a:latin typeface="Calibri"/>
                <a:ea typeface="Calibri"/>
                <a:cs typeface="Calibri"/>
                <a:sym typeface="Calibri"/>
              </a:rPr>
              <a:t>uniezależniamy  rozwoju od wydobycia </a:t>
            </a:r>
            <a:r>
              <a:rPr lang="pl-PL" sz="1600" b="0" i="0" u="none" strike="noStrike" cap="none">
                <a:solidFill>
                  <a:srgbClr val="343F4E"/>
                </a:solidFill>
                <a:latin typeface="Calibri"/>
                <a:ea typeface="Calibri"/>
                <a:cs typeface="Calibri"/>
                <a:sym typeface="Calibri"/>
              </a:rPr>
              <a:t>surowców pierwotnych</a:t>
            </a: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a:t>
            </a:r>
            <a:r>
              <a:rPr lang="pl-PL" sz="1600" b="0" i="1" u="none" strike="noStrike" cap="none">
                <a:solidFill>
                  <a:srgbClr val="343F4E"/>
                </a:solidFill>
                <a:latin typeface="Calibri"/>
                <a:ea typeface="Calibri"/>
                <a:cs typeface="Calibri"/>
                <a:sym typeface="Calibri"/>
              </a:rPr>
              <a:t>decoupling</a:t>
            </a:r>
            <a:r>
              <a:rPr lang="pl-PL" sz="1600" b="0" i="0" u="none" strike="noStrike" cap="none">
                <a:solidFill>
                  <a:srgbClr val="343F4E"/>
                </a:solidFill>
                <a:latin typeface="Calibri"/>
                <a:ea typeface="Calibri"/>
                <a:cs typeface="Calibri"/>
                <a:sym typeface="Calibri"/>
              </a:rPr>
              <a:t>)</a:t>
            </a:r>
            <a:endParaRPr sz="1600" b="0" i="0" u="none" strike="noStrike" cap="none">
              <a:solidFill>
                <a:srgbClr val="343F4E"/>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p:txBody>
      </p:sp>
      <p:sp>
        <p:nvSpPr>
          <p:cNvPr id="311" name="Google Shape;311;g3a64ddef971_0_78"/>
          <p:cNvSpPr txBox="1"/>
          <p:nvPr/>
        </p:nvSpPr>
        <p:spPr>
          <a:xfrm>
            <a:off x="6096500" y="3625500"/>
            <a:ext cx="27771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firmy biorą</a:t>
            </a:r>
            <a:r>
              <a:rPr lang="pl-PL" sz="1600" b="1" i="0" u="none" strike="noStrike" cap="none">
                <a:solidFill>
                  <a:srgbClr val="F7A70B"/>
                </a:solidFill>
                <a:latin typeface="Calibri"/>
                <a:ea typeface="Calibri"/>
                <a:cs typeface="Calibri"/>
                <a:sym typeface="Calibri"/>
              </a:rPr>
              <a:t> odpowiedzialność za cały cykl życia produktu</a:t>
            </a:r>
            <a:r>
              <a:rPr lang="pl-PL" sz="1600" b="0" i="0" u="none" strike="noStrike" cap="none">
                <a:solidFill>
                  <a:schemeClr val="accent6"/>
                </a:solidFill>
                <a:latin typeface="Calibri"/>
                <a:ea typeface="Calibri"/>
                <a:cs typeface="Calibri"/>
                <a:sym typeface="Calibri"/>
              </a:rPr>
              <a:t> </a:t>
            </a:r>
            <a:r>
              <a:rPr lang="pl-PL" sz="1600" b="0" i="0" u="none" strike="noStrike" cap="none">
                <a:solidFill>
                  <a:srgbClr val="343F4E"/>
                </a:solidFill>
                <a:latin typeface="Calibri"/>
                <a:ea typeface="Calibri"/>
                <a:cs typeface="Calibri"/>
                <a:sym typeface="Calibri"/>
              </a:rPr>
              <a:t>przy jednoczesnych </a:t>
            </a:r>
            <a:r>
              <a:rPr lang="pl-PL" sz="1600" b="1" i="0" u="none" strike="noStrike" cap="none">
                <a:solidFill>
                  <a:srgbClr val="F7A70B"/>
                </a:solidFill>
                <a:latin typeface="Calibri"/>
                <a:ea typeface="Calibri"/>
                <a:cs typeface="Calibri"/>
                <a:sym typeface="Calibri"/>
              </a:rPr>
              <a:t>możliwościach na nowe </a:t>
            </a:r>
            <a:r>
              <a:rPr lang="pl-PL" sz="1600" b="0" i="0" u="none" strike="noStrike" cap="none">
                <a:solidFill>
                  <a:srgbClr val="343F4E"/>
                </a:solidFill>
                <a:latin typeface="Calibri"/>
                <a:ea typeface="Calibri"/>
                <a:cs typeface="Calibri"/>
                <a:sym typeface="Calibri"/>
              </a:rPr>
              <a:t>strumienie przychodów związanych z usługami a nie posiadaniem</a:t>
            </a: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p:txBody>
      </p:sp>
      <p:sp>
        <p:nvSpPr>
          <p:cNvPr id="312" name="Google Shape;312;g3a64ddef971_0_78"/>
          <p:cNvSpPr txBox="1"/>
          <p:nvPr/>
        </p:nvSpPr>
        <p:spPr>
          <a:xfrm>
            <a:off x="8976165" y="3643467"/>
            <a:ext cx="2634300" cy="2638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pl-PL" sz="1600" b="0" i="0" u="none" strike="noStrike" cap="none">
                <a:solidFill>
                  <a:srgbClr val="343F4E"/>
                </a:solidFill>
                <a:latin typeface="Calibri"/>
                <a:ea typeface="Calibri"/>
                <a:cs typeface="Calibri"/>
                <a:sym typeface="Calibri"/>
              </a:rPr>
              <a:t>rodzą się </a:t>
            </a:r>
            <a:r>
              <a:rPr lang="pl-PL" sz="1600" b="1" i="0" u="none" strike="noStrike" cap="none">
                <a:solidFill>
                  <a:srgbClr val="F7A70B"/>
                </a:solidFill>
                <a:latin typeface="Calibri"/>
                <a:ea typeface="Calibri"/>
                <a:cs typeface="Calibri"/>
                <a:sym typeface="Calibri"/>
              </a:rPr>
              <a:t>szanse na innowacje</a:t>
            </a:r>
            <a:r>
              <a:rPr lang="pl-PL" sz="1600" b="1" i="0" u="none" strike="noStrike" cap="none">
                <a:solidFill>
                  <a:srgbClr val="17D4C8"/>
                </a:solidFill>
                <a:latin typeface="Calibri"/>
                <a:ea typeface="Calibri"/>
                <a:cs typeface="Calibri"/>
                <a:sym typeface="Calibri"/>
              </a:rPr>
              <a:t> </a:t>
            </a:r>
            <a:r>
              <a:rPr lang="pl-PL" sz="1600" b="0" i="0" u="none" strike="noStrike" cap="none">
                <a:solidFill>
                  <a:srgbClr val="343F4E"/>
                </a:solidFill>
                <a:latin typeface="Calibri"/>
                <a:ea typeface="Calibri"/>
                <a:cs typeface="Calibri"/>
                <a:sym typeface="Calibri"/>
              </a:rPr>
              <a:t>w sposobie dostarczania wartości</a:t>
            </a: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a:p>
            <a:pPr marL="0" marR="0" lvl="0" indent="0" algn="ctr" rtl="0">
              <a:lnSpc>
                <a:spcPct val="115000"/>
              </a:lnSpc>
              <a:spcBef>
                <a:spcPts val="0"/>
              </a:spcBef>
              <a:spcAft>
                <a:spcPts val="0"/>
              </a:spcAft>
              <a:buClr>
                <a:srgbClr val="000000"/>
              </a:buClr>
              <a:buSzPts val="1600"/>
              <a:buFont typeface="Arial"/>
              <a:buNone/>
            </a:pPr>
            <a:endParaRPr sz="1600" b="0" i="0" u="none" strike="noStrike" cap="none">
              <a:solidFill>
                <a:srgbClr val="343F4E"/>
              </a:solidFill>
              <a:latin typeface="Calibri"/>
              <a:ea typeface="Calibri"/>
              <a:cs typeface="Calibri"/>
              <a:sym typeface="Calibri"/>
            </a:endParaRPr>
          </a:p>
        </p:txBody>
      </p:sp>
      <p:sp>
        <p:nvSpPr>
          <p:cNvPr id="313" name="Google Shape;313;g3a64ddef971_0_78"/>
          <p:cNvSpPr txBox="1"/>
          <p:nvPr/>
        </p:nvSpPr>
        <p:spPr>
          <a:xfrm>
            <a:off x="1639951" y="2780751"/>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1</a:t>
            </a:r>
            <a:endParaRPr sz="1700" b="0" i="0" u="none" strike="noStrike" cap="none">
              <a:solidFill>
                <a:srgbClr val="FFFFFF"/>
              </a:solidFill>
              <a:latin typeface="Raleway SemiBold"/>
              <a:ea typeface="Raleway SemiBold"/>
              <a:cs typeface="Raleway SemiBold"/>
              <a:sym typeface="Raleway SemiBold"/>
            </a:endParaRPr>
          </a:p>
        </p:txBody>
      </p:sp>
      <p:sp>
        <p:nvSpPr>
          <p:cNvPr id="314" name="Google Shape;314;g3a64ddef971_0_78">
            <a:extLst>
              <a:ext uri="{C183D7F6-B498-43B3-948B-1728B52AA6E4}">
                <adec:decorative xmlns:adec="http://schemas.microsoft.com/office/drawing/2017/decorative" val="1"/>
              </a:ext>
            </a:extLst>
          </p:cNvPr>
          <p:cNvSpPr/>
          <p:nvPr/>
        </p:nvSpPr>
        <p:spPr>
          <a:xfrm>
            <a:off x="4535267" y="2672167"/>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15" name="Google Shape;315;g3a64ddef971_0_78"/>
          <p:cNvSpPr txBox="1"/>
          <p:nvPr/>
        </p:nvSpPr>
        <p:spPr>
          <a:xfrm>
            <a:off x="4728651" y="2794184"/>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2</a:t>
            </a:r>
            <a:endParaRPr sz="1700" b="0" i="0" u="none" strike="noStrike" cap="none">
              <a:solidFill>
                <a:srgbClr val="FFFFFF"/>
              </a:solidFill>
              <a:latin typeface="Raleway SemiBold"/>
              <a:ea typeface="Raleway SemiBold"/>
              <a:cs typeface="Raleway SemiBold"/>
              <a:sym typeface="Raleway SemiBold"/>
            </a:endParaRPr>
          </a:p>
        </p:txBody>
      </p:sp>
      <p:sp>
        <p:nvSpPr>
          <p:cNvPr id="316" name="Google Shape;316;g3a64ddef971_0_78">
            <a:extLst>
              <a:ext uri="{C183D7F6-B498-43B3-948B-1728B52AA6E4}">
                <adec:decorative xmlns:adec="http://schemas.microsoft.com/office/drawing/2017/decorative" val="1"/>
              </a:ext>
            </a:extLst>
          </p:cNvPr>
          <p:cNvSpPr/>
          <p:nvPr/>
        </p:nvSpPr>
        <p:spPr>
          <a:xfrm>
            <a:off x="7150700" y="2658733"/>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17" name="Google Shape;317;g3a64ddef971_0_78"/>
          <p:cNvSpPr txBox="1"/>
          <p:nvPr/>
        </p:nvSpPr>
        <p:spPr>
          <a:xfrm>
            <a:off x="7344084" y="2780751"/>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3</a:t>
            </a:r>
            <a:endParaRPr sz="1700" b="0" i="0" u="none" strike="noStrike" cap="none">
              <a:solidFill>
                <a:srgbClr val="FFFFFF"/>
              </a:solidFill>
              <a:latin typeface="Raleway SemiBold"/>
              <a:ea typeface="Raleway SemiBold"/>
              <a:cs typeface="Raleway SemiBold"/>
              <a:sym typeface="Raleway SemiBold"/>
            </a:endParaRPr>
          </a:p>
        </p:txBody>
      </p:sp>
      <p:sp>
        <p:nvSpPr>
          <p:cNvPr id="318" name="Google Shape;318;g3a64ddef971_0_78">
            <a:extLst>
              <a:ext uri="{C183D7F6-B498-43B3-948B-1728B52AA6E4}">
                <adec:decorative xmlns:adec="http://schemas.microsoft.com/office/drawing/2017/decorative" val="1"/>
              </a:ext>
            </a:extLst>
          </p:cNvPr>
          <p:cNvSpPr/>
          <p:nvPr/>
        </p:nvSpPr>
        <p:spPr>
          <a:xfrm>
            <a:off x="9766133" y="2658733"/>
            <a:ext cx="668700" cy="6687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319" name="Google Shape;319;g3a64ddef971_0_78"/>
          <p:cNvSpPr txBox="1"/>
          <p:nvPr/>
        </p:nvSpPr>
        <p:spPr>
          <a:xfrm>
            <a:off x="9959517" y="2780751"/>
            <a:ext cx="457200" cy="446400"/>
          </a:xfrm>
          <a:prstGeom prst="rect">
            <a:avLst/>
          </a:prstGeom>
          <a:noFill/>
          <a:ln>
            <a:noFill/>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FFFFFF"/>
                </a:solidFill>
                <a:latin typeface="Raleway SemiBold"/>
                <a:ea typeface="Raleway SemiBold"/>
                <a:cs typeface="Raleway SemiBold"/>
                <a:sym typeface="Raleway SemiBold"/>
              </a:rPr>
              <a:t>4</a:t>
            </a:r>
            <a:endParaRPr sz="1700" b="0" i="0" u="none" strike="noStrike" cap="none">
              <a:solidFill>
                <a:srgbClr val="FFFFFF"/>
              </a:solidFill>
              <a:latin typeface="Raleway SemiBold"/>
              <a:ea typeface="Raleway SemiBold"/>
              <a:cs typeface="Raleway SemiBold"/>
              <a:sym typeface="Raleway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a64ddef971_0_232"/>
          <p:cNvSpPr txBox="1">
            <a:spLocks noGrp="1"/>
          </p:cNvSpPr>
          <p:nvPr>
            <p:ph type="title" idx="4294967295"/>
          </p:nvPr>
        </p:nvSpPr>
        <p:spPr>
          <a:xfrm>
            <a:off x="578100" y="3301067"/>
            <a:ext cx="3956400" cy="3000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rgbClr val="000000"/>
              </a:buClr>
              <a:buSzPts val="2100"/>
              <a:buFont typeface="Arial"/>
              <a:buNone/>
              <a:tabLst/>
              <a:defRPr/>
            </a:pPr>
            <a:r>
              <a:rPr kumimoji="0" lang="pl-PL" sz="2100" b="0" i="0" u="none" strike="noStrike" kern="0" cap="none" spc="0" normalizeH="0" baseline="0" noProof="0" dirty="0">
                <a:ln>
                  <a:noFill/>
                </a:ln>
                <a:solidFill>
                  <a:schemeClr val="dk1"/>
                </a:solidFill>
                <a:effectLst/>
                <a:uLnTx/>
                <a:uFillTx/>
                <a:latin typeface="Calibri"/>
                <a:ea typeface="Calibri"/>
                <a:cs typeface="Calibri"/>
                <a:sym typeface="Calibri"/>
              </a:rPr>
              <a:t>Hierarchia postępowania z odpadami przyjęta w 2017 roku przez Komisję Europejską.</a:t>
            </a:r>
          </a:p>
          <a:p>
            <a:pPr marL="0" marR="0" lvl="0" indent="0" algn="l" defTabSz="914400" rtl="0" eaLnBrk="1" fontAlgn="auto" latinLnBrk="0" hangingPunct="1">
              <a:lnSpc>
                <a:spcPct val="115000"/>
              </a:lnSpc>
              <a:spcBef>
                <a:spcPts val="0"/>
              </a:spcBef>
              <a:spcAft>
                <a:spcPts val="0"/>
              </a:spcAft>
              <a:buClr>
                <a:srgbClr val="000000"/>
              </a:buClr>
              <a:buSzPts val="2100"/>
              <a:buFont typeface="Arial"/>
              <a:buNone/>
              <a:tabLst/>
              <a:defRPr/>
            </a:pPr>
            <a:endParaRPr kumimoji="0" lang="pl-PL" sz="2100" b="0" i="0" u="none" strike="noStrike" kern="0" cap="none" spc="0" normalizeH="0" baseline="0" noProof="0" dirty="0">
              <a:ln>
                <a:noFill/>
              </a:ln>
              <a:solidFill>
                <a:srgbClr val="343F4E"/>
              </a:solidFill>
              <a:effectLst/>
              <a:uLnTx/>
              <a:uFillTx/>
              <a:latin typeface="Open Sans"/>
              <a:ea typeface="Open Sans"/>
              <a:cs typeface="Open Sans"/>
              <a:sym typeface="Open Sans"/>
            </a:endParaRPr>
          </a:p>
        </p:txBody>
      </p:sp>
      <p:pic>
        <p:nvPicPr>
          <p:cNvPr id="325" name="Google Shape;325;g3a64ddef971_0_232" descr="Schemat piramidy odwróconej przedstawiający hierarchię postępowania z odpadami, od zapobiegania i minimalizacji u góry do likwidacji na dole. Kolory przechodzą od ciemnoniebieskiego do jasnoniebieskiego, a każda warstwa zawiera etykietę opisującą etap zarządzania odpadami."/>
          <p:cNvPicPr preferRelativeResize="0"/>
          <p:nvPr/>
        </p:nvPicPr>
        <p:blipFill rotWithShape="1">
          <a:blip r:embed="rId3">
            <a:alphaModFix/>
          </a:blip>
          <a:srcRect/>
          <a:stretch/>
        </p:blipFill>
        <p:spPr>
          <a:xfrm>
            <a:off x="3000000" y="304800"/>
            <a:ext cx="7488915" cy="6451599"/>
          </a:xfrm>
          <a:prstGeom prst="rect">
            <a:avLst/>
          </a:prstGeom>
          <a:noFill/>
          <a:ln>
            <a:noFill/>
          </a:ln>
        </p:spPr>
      </p:pic>
      <p:cxnSp>
        <p:nvCxnSpPr>
          <p:cNvPr id="326" name="Google Shape;326;g3a64ddef971_0_232">
            <a:extLst>
              <a:ext uri="{C183D7F6-B498-43B3-948B-1728B52AA6E4}">
                <adec:decorative xmlns:adec="http://schemas.microsoft.com/office/drawing/2017/decorative" val="1"/>
              </a:ext>
            </a:extLst>
          </p:cNvPr>
          <p:cNvCxnSpPr/>
          <p:nvPr/>
        </p:nvCxnSpPr>
        <p:spPr>
          <a:xfrm rot="10800000">
            <a:off x="10885267" y="546967"/>
            <a:ext cx="0" cy="3017100"/>
          </a:xfrm>
          <a:prstGeom prst="straightConnector1">
            <a:avLst/>
          </a:prstGeom>
          <a:noFill/>
          <a:ln w="152400" cap="flat" cmpd="sng">
            <a:solidFill>
              <a:schemeClr val="accent5"/>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3a64ddef971_0_450" descr="Schemat przedstawia model gospodarki o obiegu zamkniętym oraz hierarchię postępowania z odpadami UE. Po lewej stronie koło ilustruje etapy cyklu życia produktu od surowców, przez projektowanie, produkcję, dystrybucję, użytkowanie, aż po zbiórkę i recykling; po prawej odwrócony trójkąt pokazuje priorytety zarządzania odpadami: zapobieganie, przygotowanie do ponownego użycia, recykling, odzysk i unieszkodliwianie."/>
          <p:cNvPicPr preferRelativeResize="0"/>
          <p:nvPr/>
        </p:nvPicPr>
        <p:blipFill rotWithShape="1">
          <a:blip r:embed="rId3">
            <a:alphaModFix/>
          </a:blip>
          <a:srcRect b="12388"/>
          <a:stretch/>
        </p:blipFill>
        <p:spPr>
          <a:xfrm>
            <a:off x="227367" y="695933"/>
            <a:ext cx="11737231" cy="3856333"/>
          </a:xfrm>
          <a:prstGeom prst="rect">
            <a:avLst/>
          </a:prstGeom>
          <a:noFill/>
          <a:ln>
            <a:noFill/>
          </a:ln>
        </p:spPr>
      </p:pic>
      <p:sp>
        <p:nvSpPr>
          <p:cNvPr id="332" name="Google Shape;332;g3a64ddef971_0_450"/>
          <p:cNvSpPr txBox="1"/>
          <p:nvPr/>
        </p:nvSpPr>
        <p:spPr>
          <a:xfrm>
            <a:off x="6141915" y="6164517"/>
            <a:ext cx="89613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Calibri"/>
                <a:ea typeface="Calibri"/>
                <a:cs typeface="Calibri"/>
                <a:sym typeface="Calibri"/>
              </a:rPr>
              <a:t>https://www.eca.europa.eu/en/publications?ref=SR-2023-17</a:t>
            </a:r>
            <a:endParaRPr sz="1600" b="0" i="0" u="none" strike="noStrike" cap="none">
              <a:solidFill>
                <a:srgbClr val="000000"/>
              </a:solidFill>
              <a:latin typeface="Calibri"/>
              <a:ea typeface="Calibri"/>
              <a:cs typeface="Calibri"/>
              <a:sym typeface="Calibri"/>
            </a:endParaRPr>
          </a:p>
        </p:txBody>
      </p:sp>
      <p:sp>
        <p:nvSpPr>
          <p:cNvPr id="333" name="Google Shape;333;g3a64ddef971_0_450"/>
          <p:cNvSpPr txBox="1">
            <a:spLocks noGrp="1"/>
          </p:cNvSpPr>
          <p:nvPr>
            <p:ph type="title" idx="4294967295"/>
          </p:nvPr>
        </p:nvSpPr>
        <p:spPr>
          <a:xfrm>
            <a:off x="2058667" y="4856733"/>
            <a:ext cx="4332000" cy="615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2400" b="1" i="0" u="none" strike="noStrike" kern="0" cap="none" spc="0" normalizeH="0" baseline="0" noProof="0" dirty="0">
                <a:ln>
                  <a:noFill/>
                </a:ln>
                <a:solidFill>
                  <a:srgbClr val="000000"/>
                </a:solidFill>
                <a:effectLst/>
                <a:uLnTx/>
                <a:uFillTx/>
                <a:latin typeface="Calibri"/>
                <a:ea typeface="Calibri"/>
                <a:cs typeface="Calibri"/>
                <a:sym typeface="Calibri"/>
              </a:rPr>
              <a:t>MODEL GOZ</a:t>
            </a:r>
          </a:p>
        </p:txBody>
      </p:sp>
      <p:sp>
        <p:nvSpPr>
          <p:cNvPr id="334" name="Google Shape;334;g3a64ddef971_0_450"/>
          <p:cNvSpPr txBox="1"/>
          <p:nvPr/>
        </p:nvSpPr>
        <p:spPr>
          <a:xfrm>
            <a:off x="7480460" y="4845577"/>
            <a:ext cx="4032300" cy="831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HIERARCHIA POSTĘPOWANIA </a:t>
            </a:r>
            <a:br>
              <a:rPr lang="pl-PL" sz="1900" b="1" i="0" u="none" strike="noStrike" cap="none">
                <a:solidFill>
                  <a:srgbClr val="000000"/>
                </a:solidFill>
                <a:latin typeface="Calibri"/>
                <a:ea typeface="Calibri"/>
                <a:cs typeface="Calibri"/>
                <a:sym typeface="Calibri"/>
              </a:rPr>
            </a:br>
            <a:r>
              <a:rPr lang="pl-PL" sz="1900" b="1" i="0" u="none" strike="noStrike" cap="none">
                <a:solidFill>
                  <a:srgbClr val="000000"/>
                </a:solidFill>
                <a:latin typeface="Calibri"/>
                <a:ea typeface="Calibri"/>
                <a:cs typeface="Calibri"/>
                <a:sym typeface="Calibri"/>
              </a:rPr>
              <a:t>Z ODPADAMI UE</a:t>
            </a:r>
            <a:endParaRPr sz="1900" b="1"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a64ddef971_0_239"/>
          <p:cNvSpPr txBox="1">
            <a:spLocks noGrp="1"/>
          </p:cNvSpPr>
          <p:nvPr>
            <p:ph type="title"/>
          </p:nvPr>
        </p:nvSpPr>
        <p:spPr>
          <a:xfrm>
            <a:off x="762000" y="365125"/>
            <a:ext cx="10515600" cy="872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pl-PL" sz="2700"/>
              <a:t>DZIAŁANIA W GOSPODARCE OBIEGU ZAMKNIĘTEGO (schemat ReSOLVE)</a:t>
            </a:r>
            <a:endParaRPr sz="2700"/>
          </a:p>
        </p:txBody>
      </p:sp>
      <p:sp>
        <p:nvSpPr>
          <p:cNvPr id="340" name="Google Shape;340;g3a64ddef971_0_239"/>
          <p:cNvSpPr txBox="1"/>
          <p:nvPr/>
        </p:nvSpPr>
        <p:spPr>
          <a:xfrm>
            <a:off x="2353823" y="2048588"/>
            <a:ext cx="3644100" cy="12003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Przechodzenie na odnawialne źródła energii </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i materiały </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Przywracanie równowagi ekosystemów</a:t>
            </a:r>
            <a:endParaRPr sz="1500" b="0" i="0" u="none" strike="noStrike" cap="none">
              <a:solidFill>
                <a:srgbClr val="000000"/>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Zwrot odzyskanych zasobów biologicznych do biosfery</a:t>
            </a:r>
            <a:endParaRPr sz="1500" b="0" i="0" u="none" strike="noStrike" cap="none">
              <a:solidFill>
                <a:srgbClr val="000000"/>
              </a:solidFill>
              <a:latin typeface="Calibri"/>
              <a:ea typeface="Calibri"/>
              <a:cs typeface="Calibri"/>
              <a:sym typeface="Calibri"/>
            </a:endParaRPr>
          </a:p>
        </p:txBody>
      </p:sp>
      <p:sp>
        <p:nvSpPr>
          <p:cNvPr id="341" name="Google Shape;341;g3a64ddef971_0_239"/>
          <p:cNvSpPr txBox="1"/>
          <p:nvPr/>
        </p:nvSpPr>
        <p:spPr>
          <a:xfrm>
            <a:off x="715779" y="1697520"/>
            <a:ext cx="1522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REGENERACJA</a:t>
            </a:r>
            <a:endParaRPr sz="1500" b="1" i="0" u="none" strike="noStrike" cap="none">
              <a:solidFill>
                <a:srgbClr val="1A1A1A"/>
              </a:solidFill>
              <a:latin typeface="Calibri"/>
              <a:ea typeface="Calibri"/>
              <a:cs typeface="Calibri"/>
              <a:sym typeface="Calibri"/>
            </a:endParaRPr>
          </a:p>
        </p:txBody>
      </p:sp>
      <p:sp>
        <p:nvSpPr>
          <p:cNvPr id="342" name="Google Shape;342;g3a64ddef971_0_239"/>
          <p:cNvSpPr txBox="1"/>
          <p:nvPr/>
        </p:nvSpPr>
        <p:spPr>
          <a:xfrm>
            <a:off x="2279892" y="3681983"/>
            <a:ext cx="3591300" cy="10161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Współużytkowanie, dzierżawa, platformy dzierżawy</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Ponowne wykorzystanie, second-hand</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Przedłużenie życia produktu poprzez konserwację, naprawę, możliwość rozbudowy</a:t>
            </a:r>
            <a:endParaRPr sz="1200" b="0" i="0" u="none" strike="noStrike" cap="none">
              <a:solidFill>
                <a:schemeClr val="dk1"/>
              </a:solidFill>
              <a:latin typeface="Calibri"/>
              <a:ea typeface="Calibri"/>
              <a:cs typeface="Calibri"/>
              <a:sym typeface="Calibri"/>
            </a:endParaRPr>
          </a:p>
        </p:txBody>
      </p:sp>
      <p:sp>
        <p:nvSpPr>
          <p:cNvPr id="343" name="Google Shape;343;g3a64ddef971_0_239"/>
          <p:cNvSpPr txBox="1"/>
          <p:nvPr/>
        </p:nvSpPr>
        <p:spPr>
          <a:xfrm>
            <a:off x="791979" y="3468851"/>
            <a:ext cx="1811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WSPÓŁDZIELENIE</a:t>
            </a:r>
            <a:endParaRPr sz="1500" b="1" i="0" u="none" strike="noStrike" cap="none">
              <a:solidFill>
                <a:srgbClr val="1A1A1A"/>
              </a:solidFill>
              <a:latin typeface="Calibri"/>
              <a:ea typeface="Calibri"/>
              <a:cs typeface="Calibri"/>
              <a:sym typeface="Calibri"/>
            </a:endParaRPr>
          </a:p>
        </p:txBody>
      </p:sp>
      <p:sp>
        <p:nvSpPr>
          <p:cNvPr id="344" name="Google Shape;344;g3a64ddef971_0_239"/>
          <p:cNvSpPr txBox="1"/>
          <p:nvPr/>
        </p:nvSpPr>
        <p:spPr>
          <a:xfrm>
            <a:off x="2279900" y="5308275"/>
            <a:ext cx="4052400" cy="13257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Zwiększenie wydajności/efektywności produktu</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Modułowa budowa produktów</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Produkcja na życzenie</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Usuwanie odpadów w łańcuchu produkcji i dostaw</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Wykorzystanie BIG DATA , automatyzacji, teledetekcji i zdalnych układów sterujących</a:t>
            </a:r>
            <a:endParaRPr sz="1200" b="0" i="0" u="none" strike="noStrike" cap="none">
              <a:solidFill>
                <a:schemeClr val="dk1"/>
              </a:solidFill>
              <a:latin typeface="Calibri"/>
              <a:ea typeface="Calibri"/>
              <a:cs typeface="Calibri"/>
              <a:sym typeface="Calibri"/>
            </a:endParaRPr>
          </a:p>
        </p:txBody>
      </p:sp>
      <p:sp>
        <p:nvSpPr>
          <p:cNvPr id="345" name="Google Shape;345;g3a64ddef971_0_239"/>
          <p:cNvSpPr txBox="1"/>
          <p:nvPr/>
        </p:nvSpPr>
        <p:spPr>
          <a:xfrm>
            <a:off x="6511433" y="3485681"/>
            <a:ext cx="1678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WIRTUALIZACJA</a:t>
            </a:r>
            <a:endParaRPr sz="1500" b="1" i="0" u="none" strike="noStrike" cap="none">
              <a:solidFill>
                <a:srgbClr val="1A1A1A"/>
              </a:solidFill>
              <a:latin typeface="Calibri"/>
              <a:ea typeface="Calibri"/>
              <a:cs typeface="Calibri"/>
              <a:sym typeface="Calibri"/>
            </a:endParaRPr>
          </a:p>
        </p:txBody>
      </p:sp>
      <p:sp>
        <p:nvSpPr>
          <p:cNvPr id="346" name="Google Shape;346;g3a64ddef971_0_239"/>
          <p:cNvSpPr txBox="1"/>
          <p:nvPr/>
        </p:nvSpPr>
        <p:spPr>
          <a:xfrm>
            <a:off x="7961500" y="2092151"/>
            <a:ext cx="3702000" cy="12003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Ponowne wykorzystanie produktów </a:t>
            </a:r>
            <a:br>
              <a:rPr lang="pl-PL" sz="1200" b="0" i="0" u="none" strike="noStrike" cap="none">
                <a:solidFill>
                  <a:schemeClr val="dk1"/>
                </a:solidFill>
                <a:latin typeface="Calibri"/>
                <a:ea typeface="Calibri"/>
                <a:cs typeface="Calibri"/>
                <a:sym typeface="Calibri"/>
              </a:rPr>
            </a:br>
            <a:r>
              <a:rPr lang="pl-PL" sz="1200" b="0" i="0" u="none" strike="noStrike" cap="none">
                <a:solidFill>
                  <a:schemeClr val="dk1"/>
                </a:solidFill>
                <a:latin typeface="Calibri"/>
                <a:ea typeface="Calibri"/>
                <a:cs typeface="Calibri"/>
                <a:sym typeface="Calibri"/>
              </a:rPr>
              <a:t>i komponentów</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Recykling</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Upcykling</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Wykorzystanie produktów bio (smart material choices), pochodzących z recyklingu</a:t>
            </a:r>
            <a:endParaRPr sz="1200" b="0" i="0" u="none" strike="noStrike" cap="none">
              <a:solidFill>
                <a:schemeClr val="dk1"/>
              </a:solidFill>
              <a:latin typeface="Calibri"/>
              <a:ea typeface="Calibri"/>
              <a:cs typeface="Calibri"/>
              <a:sym typeface="Calibri"/>
            </a:endParaRPr>
          </a:p>
        </p:txBody>
      </p:sp>
      <p:sp>
        <p:nvSpPr>
          <p:cNvPr id="347" name="Google Shape;347;g3a64ddef971_0_239"/>
          <p:cNvSpPr txBox="1"/>
          <p:nvPr/>
        </p:nvSpPr>
        <p:spPr>
          <a:xfrm>
            <a:off x="6549785" y="1767219"/>
            <a:ext cx="1316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ZAPĘTLANIE</a:t>
            </a:r>
            <a:endParaRPr sz="1500" b="1" i="0" u="none" strike="noStrike" cap="none">
              <a:solidFill>
                <a:srgbClr val="1A1A1A"/>
              </a:solidFill>
              <a:latin typeface="Calibri"/>
              <a:ea typeface="Calibri"/>
              <a:cs typeface="Calibri"/>
              <a:sym typeface="Calibri"/>
            </a:endParaRPr>
          </a:p>
        </p:txBody>
      </p:sp>
      <p:sp>
        <p:nvSpPr>
          <p:cNvPr id="348" name="Google Shape;348;g3a64ddef971_0_239"/>
          <p:cNvSpPr txBox="1"/>
          <p:nvPr/>
        </p:nvSpPr>
        <p:spPr>
          <a:xfrm>
            <a:off x="8040409" y="3839347"/>
            <a:ext cx="3323100" cy="4617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Dematerializowanie usług i produktów (np. książek, muzyki, zakupów, podróży itp.)</a:t>
            </a:r>
            <a:endParaRPr sz="1200" b="0" i="0" u="none" strike="noStrike" cap="none">
              <a:solidFill>
                <a:schemeClr val="dk1"/>
              </a:solidFill>
              <a:latin typeface="Calibri"/>
              <a:ea typeface="Calibri"/>
              <a:cs typeface="Calibri"/>
              <a:sym typeface="Calibri"/>
            </a:endParaRPr>
          </a:p>
        </p:txBody>
      </p:sp>
      <p:sp>
        <p:nvSpPr>
          <p:cNvPr id="349" name="Google Shape;349;g3a64ddef971_0_239"/>
          <p:cNvSpPr txBox="1"/>
          <p:nvPr/>
        </p:nvSpPr>
        <p:spPr>
          <a:xfrm>
            <a:off x="791965" y="5063567"/>
            <a:ext cx="1899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OPTYMALIZACJA</a:t>
            </a:r>
            <a:endParaRPr sz="1500" b="1" i="0" u="none" strike="noStrike" cap="none">
              <a:solidFill>
                <a:srgbClr val="1A1A1A"/>
              </a:solidFill>
              <a:latin typeface="Calibri"/>
              <a:ea typeface="Calibri"/>
              <a:cs typeface="Calibri"/>
              <a:sym typeface="Calibri"/>
            </a:endParaRPr>
          </a:p>
        </p:txBody>
      </p:sp>
      <p:sp>
        <p:nvSpPr>
          <p:cNvPr id="350" name="Google Shape;350;g3a64ddef971_0_239"/>
          <p:cNvSpPr txBox="1"/>
          <p:nvPr/>
        </p:nvSpPr>
        <p:spPr>
          <a:xfrm>
            <a:off x="8072401" y="5449963"/>
            <a:ext cx="3591300" cy="831300"/>
          </a:xfrm>
          <a:prstGeom prst="rect">
            <a:avLst/>
          </a:prstGeom>
          <a:noFill/>
          <a:ln>
            <a:noFill/>
          </a:ln>
        </p:spPr>
        <p:txBody>
          <a:bodyPr spcFirstLastPara="1" wrap="square" lIns="91425" tIns="45700" rIns="91425" bIns="45700" anchor="t" anchorCtr="0">
            <a:noAutofit/>
          </a:bodyPr>
          <a:lstStyle/>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Zastępowanie starych materiałów nowymi, zaawansowanymi materiałami</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Nowe technologie (np. druk 3D)</a:t>
            </a:r>
            <a:endParaRPr sz="1200" b="0" i="0" u="none" strike="noStrike" cap="none">
              <a:solidFill>
                <a:schemeClr val="dk1"/>
              </a:solidFill>
              <a:latin typeface="Calibri"/>
              <a:ea typeface="Calibri"/>
              <a:cs typeface="Calibri"/>
              <a:sym typeface="Calibri"/>
            </a:endParaRPr>
          </a:p>
          <a:p>
            <a:pPr marL="457200" marR="0" lvl="0" indent="-292100" algn="l" rtl="0">
              <a:lnSpc>
                <a:spcPct val="100000"/>
              </a:lnSpc>
              <a:spcBef>
                <a:spcPts val="0"/>
              </a:spcBef>
              <a:spcAft>
                <a:spcPts val="0"/>
              </a:spcAft>
              <a:buClr>
                <a:schemeClr val="dk1"/>
              </a:buClr>
              <a:buSzPts val="1200"/>
              <a:buFont typeface="Calibri"/>
              <a:buChar char="●"/>
            </a:pPr>
            <a:r>
              <a:rPr lang="pl-PL" sz="1200" b="0" i="0" u="none" strike="noStrike" cap="none">
                <a:solidFill>
                  <a:schemeClr val="dk1"/>
                </a:solidFill>
                <a:latin typeface="Calibri"/>
                <a:ea typeface="Calibri"/>
                <a:cs typeface="Calibri"/>
                <a:sym typeface="Calibri"/>
              </a:rPr>
              <a:t>Wybór nowego produktu/usługi</a:t>
            </a:r>
            <a:endParaRPr sz="1200" b="0" i="0" u="none" strike="noStrike" cap="none">
              <a:solidFill>
                <a:schemeClr val="dk1"/>
              </a:solidFill>
              <a:latin typeface="Calibri"/>
              <a:ea typeface="Calibri"/>
              <a:cs typeface="Calibri"/>
              <a:sym typeface="Calibri"/>
            </a:endParaRPr>
          </a:p>
        </p:txBody>
      </p:sp>
      <p:sp>
        <p:nvSpPr>
          <p:cNvPr id="351" name="Google Shape;351;g3a64ddef971_0_239"/>
          <p:cNvSpPr txBox="1"/>
          <p:nvPr/>
        </p:nvSpPr>
        <p:spPr>
          <a:xfrm>
            <a:off x="6553924" y="5090751"/>
            <a:ext cx="1316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1A1A1A"/>
                </a:solidFill>
                <a:latin typeface="Calibri"/>
                <a:ea typeface="Calibri"/>
                <a:cs typeface="Calibri"/>
                <a:sym typeface="Calibri"/>
              </a:rPr>
              <a:t>WYMIANA</a:t>
            </a:r>
            <a:endParaRPr sz="1500" b="1" i="0" u="none" strike="noStrike" cap="none">
              <a:solidFill>
                <a:srgbClr val="1A1A1A"/>
              </a:solidFill>
              <a:latin typeface="Calibri"/>
              <a:ea typeface="Calibri"/>
              <a:cs typeface="Calibri"/>
              <a:sym typeface="Calibri"/>
            </a:endParaRPr>
          </a:p>
        </p:txBody>
      </p:sp>
      <p:pic>
        <p:nvPicPr>
          <p:cNvPr id="352" name="Google Shape;352;g3a64ddef971_0_239" descr="Schematyczny rysunek przedstawiający proces produkcji energii elektrycznej z paneli słonecznych, z oznaczeniami poszczególnych etapów i elementów systemu, takich jak panele, inwerter i sieć energetyczna. Kolorowe ikony i strzałki ilustrują przepływ energii od promieni słonecznych do odbiorców, podkreślając znaczenie odnawialnych źródeł energii."/>
          <p:cNvPicPr preferRelativeResize="0"/>
          <p:nvPr/>
        </p:nvPicPr>
        <p:blipFill rotWithShape="1">
          <a:blip r:embed="rId3">
            <a:alphaModFix/>
          </a:blip>
          <a:srcRect/>
          <a:stretch/>
        </p:blipFill>
        <p:spPr>
          <a:xfrm>
            <a:off x="995168" y="5609111"/>
            <a:ext cx="809457" cy="809457"/>
          </a:xfrm>
          <a:prstGeom prst="rect">
            <a:avLst/>
          </a:prstGeom>
          <a:noFill/>
          <a:ln>
            <a:noFill/>
          </a:ln>
        </p:spPr>
      </p:pic>
      <p:pic>
        <p:nvPicPr>
          <p:cNvPr id="353" name="Google Shape;353;g3a64ddef971_0_2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4229" y="3960491"/>
            <a:ext cx="771498" cy="771501"/>
          </a:xfrm>
          <a:prstGeom prst="rect">
            <a:avLst/>
          </a:prstGeom>
          <a:noFill/>
          <a:ln>
            <a:noFill/>
          </a:ln>
        </p:spPr>
      </p:pic>
      <p:pic>
        <p:nvPicPr>
          <p:cNvPr id="354" name="Google Shape;354;g3a64ddef971_0_23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757251" y="2275951"/>
            <a:ext cx="759300" cy="759318"/>
          </a:xfrm>
          <a:prstGeom prst="rect">
            <a:avLst/>
          </a:prstGeom>
          <a:noFill/>
          <a:ln>
            <a:noFill/>
          </a:ln>
        </p:spPr>
      </p:pic>
      <p:pic>
        <p:nvPicPr>
          <p:cNvPr id="355" name="Google Shape;355;g3a64ddef971_0_23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772407" y="5570053"/>
            <a:ext cx="756343" cy="756342"/>
          </a:xfrm>
          <a:prstGeom prst="rect">
            <a:avLst/>
          </a:prstGeom>
          <a:noFill/>
          <a:ln>
            <a:noFill/>
          </a:ln>
        </p:spPr>
      </p:pic>
      <p:pic>
        <p:nvPicPr>
          <p:cNvPr id="356" name="Google Shape;356;g3a64ddef971_0_239">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9100" y="2238125"/>
            <a:ext cx="771501" cy="771501"/>
          </a:xfrm>
          <a:prstGeom prst="rect">
            <a:avLst/>
          </a:prstGeom>
          <a:noFill/>
          <a:ln>
            <a:noFill/>
          </a:ln>
        </p:spPr>
      </p:pic>
      <p:pic>
        <p:nvPicPr>
          <p:cNvPr id="357" name="Google Shape;357;g3a64ddef971_0_239">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6805451" y="3909688"/>
            <a:ext cx="809450" cy="809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3a64ddef971_0_457"/>
          <p:cNvSpPr txBox="1"/>
          <p:nvPr/>
        </p:nvSpPr>
        <p:spPr>
          <a:xfrm>
            <a:off x="782900" y="1286891"/>
            <a:ext cx="9591600" cy="49173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REFUSE </a:t>
            </a:r>
            <a:r>
              <a:rPr lang="pl-PL" sz="1600" b="0" i="0" u="none" strike="noStrike" cap="none">
                <a:solidFill>
                  <a:srgbClr val="000000"/>
                </a:solidFill>
                <a:highlight>
                  <a:srgbClr val="FFFFFF"/>
                </a:highlight>
                <a:latin typeface="Calibri"/>
                <a:ea typeface="Calibri"/>
                <a:cs typeface="Calibri"/>
                <a:sym typeface="Calibri"/>
              </a:rPr>
              <a:t>– odmawiaj, czyli nie kupuj tego, co przyczynia się do zwiększania ilości odpadów w twoim domu, np. warzyw czy owoców pakowanych w plastik czy też tanich t-shirtów. W ten sposób jako konsumenci dajemy sygnał producentom, na czym naprawdę nam zależy.</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REDUCE </a:t>
            </a:r>
            <a:r>
              <a:rPr lang="pl-PL" sz="1600" b="0" i="0" u="none" strike="noStrike" cap="none">
                <a:solidFill>
                  <a:srgbClr val="000000"/>
                </a:solidFill>
                <a:highlight>
                  <a:srgbClr val="FFFFFF"/>
                </a:highlight>
                <a:latin typeface="Calibri"/>
                <a:ea typeface="Calibri"/>
                <a:cs typeface="Calibri"/>
                <a:sym typeface="Calibri"/>
              </a:rPr>
              <a:t>– redukuj, ogranicz ilość używanych rzeczy, zastanów się czy na pewno każda z nich jest ci niezbędna. Postaraj się wprowadzić ducha minimalizmu i kupować tylko to, co jest ci naprawdę potrzebne.</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REUSE </a:t>
            </a:r>
            <a:r>
              <a:rPr lang="pl-PL" sz="1600" b="0" i="0" u="none" strike="noStrike" cap="none">
                <a:solidFill>
                  <a:srgbClr val="000000"/>
                </a:solidFill>
                <a:highlight>
                  <a:srgbClr val="FFFFFF"/>
                </a:highlight>
                <a:latin typeface="Calibri"/>
                <a:ea typeface="Calibri"/>
                <a:cs typeface="Calibri"/>
                <a:sym typeface="Calibri"/>
              </a:rPr>
              <a:t>– używaj ponownie, wymieniaj się i przekazuj niepotrzebne rzeczy komuś, kto może ich potrzebować, zastanów się, czy nie mogą pełnić innej funkcji. Szukając czegoś nowego zastanów się, czy nie lepiej zdecydować się na rzecz z drugiej ręki.</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REPAIR </a:t>
            </a:r>
            <a:r>
              <a:rPr lang="pl-PL" sz="1600" b="0" i="0" u="none" strike="noStrike" cap="none">
                <a:solidFill>
                  <a:srgbClr val="000000"/>
                </a:solidFill>
                <a:highlight>
                  <a:srgbClr val="FFFFFF"/>
                </a:highlight>
                <a:latin typeface="Calibri"/>
                <a:ea typeface="Calibri"/>
                <a:cs typeface="Calibri"/>
                <a:sym typeface="Calibri"/>
              </a:rPr>
              <a:t>– naprawiaj, nie wyrzucaj od razu lekko uszkodzonej rzeczy, być może uda się ją naprawić i posłuży ci przez kolejne lata.</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RECYCLE </a:t>
            </a:r>
            <a:r>
              <a:rPr lang="pl-PL" sz="1600" b="0" i="0" u="none" strike="noStrike" cap="none">
                <a:solidFill>
                  <a:srgbClr val="000000"/>
                </a:solidFill>
                <a:highlight>
                  <a:srgbClr val="FFFFFF"/>
                </a:highlight>
                <a:latin typeface="Calibri"/>
                <a:ea typeface="Calibri"/>
                <a:cs typeface="Calibri"/>
                <a:sym typeface="Calibri"/>
              </a:rPr>
              <a:t>– segreguj odpady i przyczyniaj się do przetwarzania surowców wtórnych np. szklanych butelek.</a:t>
            </a:r>
            <a:endParaRPr sz="16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15000"/>
              </a:lnSpc>
              <a:spcBef>
                <a:spcPts val="1600"/>
              </a:spcBef>
              <a:spcAft>
                <a:spcPts val="1600"/>
              </a:spcAft>
              <a:buClr>
                <a:srgbClr val="000000"/>
              </a:buClr>
              <a:buSzPts val="1600"/>
              <a:buFont typeface="Arial"/>
              <a:buNone/>
            </a:pPr>
            <a:r>
              <a:rPr lang="pl-PL" sz="1600" b="1" i="0" u="none" strike="noStrike" cap="none">
                <a:solidFill>
                  <a:srgbClr val="000000"/>
                </a:solidFill>
                <a:highlight>
                  <a:srgbClr val="FFFFFF"/>
                </a:highlight>
                <a:latin typeface="Calibri"/>
                <a:ea typeface="Calibri"/>
                <a:cs typeface="Calibri"/>
                <a:sym typeface="Calibri"/>
              </a:rPr>
              <a:t>ROT </a:t>
            </a:r>
            <a:r>
              <a:rPr lang="pl-PL" sz="1600" b="0" i="0" u="none" strike="noStrike" cap="none">
                <a:solidFill>
                  <a:srgbClr val="000000"/>
                </a:solidFill>
                <a:highlight>
                  <a:srgbClr val="FFFFFF"/>
                </a:highlight>
                <a:latin typeface="Calibri"/>
                <a:ea typeface="Calibri"/>
                <a:cs typeface="Calibri"/>
                <a:sym typeface="Calibri"/>
              </a:rPr>
              <a:t>– kompostuj, nie marnuj jedzenia, a resztki, których nie uda ci się wykorzystać w inny sposób, staraj się kompostować.</a:t>
            </a:r>
            <a:endParaRPr sz="1600" b="0" i="0" u="none" strike="noStrike" cap="none">
              <a:solidFill>
                <a:srgbClr val="000000"/>
              </a:solidFill>
              <a:highlight>
                <a:srgbClr val="FFFFFF"/>
              </a:highlight>
              <a:latin typeface="Calibri"/>
              <a:ea typeface="Calibri"/>
              <a:cs typeface="Calibri"/>
              <a:sym typeface="Calibri"/>
            </a:endParaRPr>
          </a:p>
        </p:txBody>
      </p:sp>
      <p:sp>
        <p:nvSpPr>
          <p:cNvPr id="363" name="Google Shape;363;g3a64ddef971_0_457"/>
          <p:cNvSpPr txBox="1">
            <a:spLocks noGrp="1"/>
          </p:cNvSpPr>
          <p:nvPr>
            <p:ph type="title" idx="4294967295"/>
          </p:nvPr>
        </p:nvSpPr>
        <p:spPr>
          <a:xfrm>
            <a:off x="791233" y="432304"/>
            <a:ext cx="88356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pl-PL" sz="3200" b="1" i="0" u="none" strike="noStrike" kern="0" cap="none" spc="0" normalizeH="0" baseline="0" noProof="0" dirty="0">
                <a:ln>
                  <a:noFill/>
                </a:ln>
                <a:solidFill>
                  <a:srgbClr val="050505"/>
                </a:solidFill>
                <a:effectLst/>
                <a:uLnTx/>
                <a:uFillTx/>
                <a:latin typeface="Calibri"/>
                <a:ea typeface="Calibri"/>
                <a:cs typeface="Calibri"/>
                <a:sym typeface="Calibri"/>
              </a:rPr>
              <a:t>Zasada 6R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3c1ed1f9e9f_0_2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Drabina Moermana</a:t>
            </a:r>
            <a:endParaRPr/>
          </a:p>
        </p:txBody>
      </p:sp>
      <p:sp>
        <p:nvSpPr>
          <p:cNvPr id="370" name="Google Shape;370;g3c1ed1f9e9f_0_2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pl-PL" sz="2700"/>
              <a:t>Food for the Circular Economy</a:t>
            </a:r>
            <a:br>
              <a:rPr lang="pl-PL" sz="2700"/>
            </a:br>
            <a:r>
              <a:rPr lang="pl-PL" sz="2700"/>
              <a:t>(Policy brief)</a:t>
            </a:r>
            <a:endParaRPr sz="2700"/>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„Odpady to surowce – pytanie brzmi: jak wysokiej wartości?”</a:t>
            </a:r>
            <a:br>
              <a:rPr lang="pl-PL" sz="1000" b="1">
                <a:latin typeface="Arial"/>
                <a:ea typeface="Arial"/>
                <a:cs typeface="Arial"/>
                <a:sym typeface="Arial"/>
              </a:rPr>
            </a:br>
            <a:r>
              <a:rPr lang="pl-PL" sz="1000">
                <a:latin typeface="Arial"/>
                <a:ea typeface="Arial"/>
                <a:cs typeface="Arial"/>
                <a:sym typeface="Arial"/>
              </a:rPr>
              <a:t> → podkreśla ideę podnoszenia wartości strumieni resztkowych i odejścia </a:t>
            </a:r>
            <a:br>
              <a:rPr lang="pl-PL" sz="1000">
                <a:latin typeface="Arial"/>
                <a:ea typeface="Arial"/>
                <a:cs typeface="Arial"/>
                <a:sym typeface="Arial"/>
              </a:rPr>
            </a:br>
            <a:r>
              <a:rPr lang="pl-PL" sz="1000">
                <a:latin typeface="Arial"/>
                <a:ea typeface="Arial"/>
                <a:cs typeface="Arial"/>
                <a:sym typeface="Arial"/>
              </a:rPr>
              <a:t>od najniższych zastosowań.</a:t>
            </a:r>
            <a:endParaRPr sz="10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pl-PL" sz="1000" b="1">
                <a:latin typeface="Arial"/>
                <a:ea typeface="Arial"/>
                <a:cs typeface="Arial"/>
                <a:sym typeface="Arial"/>
              </a:rPr>
              <a:t>„Fermentacja to nie szczyt gospodarki obiegu zamkniętego”</a:t>
            </a:r>
            <a:br>
              <a:rPr lang="pl-PL" sz="1000" b="1">
                <a:latin typeface="Arial"/>
                <a:ea typeface="Arial"/>
                <a:cs typeface="Arial"/>
                <a:sym typeface="Arial"/>
              </a:rPr>
            </a:br>
            <a:r>
              <a:rPr lang="pl-PL" sz="1000">
                <a:latin typeface="Arial"/>
                <a:ea typeface="Arial"/>
                <a:cs typeface="Arial"/>
                <a:sym typeface="Arial"/>
              </a:rPr>
              <a:t> → oddaje kluczowy konflikt: energia i spalanie vs. wyższe szczeble </a:t>
            </a:r>
            <a:br>
              <a:rPr lang="pl-PL" sz="1000">
                <a:latin typeface="Arial"/>
                <a:ea typeface="Arial"/>
                <a:cs typeface="Arial"/>
                <a:sym typeface="Arial"/>
              </a:rPr>
            </a:br>
            <a:r>
              <a:rPr lang="pl-PL" sz="1000">
                <a:latin typeface="Arial"/>
                <a:ea typeface="Arial"/>
                <a:cs typeface="Arial"/>
                <a:sym typeface="Arial"/>
              </a:rPr>
              <a:t>Piramidy Wartości / Drabiny Moermana.</a:t>
            </a:r>
            <a:endParaRPr sz="1000">
              <a:latin typeface="Arial"/>
              <a:ea typeface="Arial"/>
              <a:cs typeface="Arial"/>
              <a:sym typeface="Arial"/>
            </a:endParaRPr>
          </a:p>
          <a:p>
            <a:pPr marL="0" lvl="0" indent="0" algn="l" rtl="0">
              <a:lnSpc>
                <a:spcPct val="90000"/>
              </a:lnSpc>
              <a:spcBef>
                <a:spcPts val="1200"/>
              </a:spcBef>
              <a:spcAft>
                <a:spcPts val="0"/>
              </a:spcAft>
              <a:buSzPts val="1800"/>
              <a:buNone/>
            </a:pPr>
            <a:endParaRPr sz="2700"/>
          </a:p>
        </p:txBody>
      </p:sp>
      <p:pic>
        <p:nvPicPr>
          <p:cNvPr id="371" name="Google Shape;371;g3c1ed1f9e9f_0_227" descr="Schemat przedstawia piramidę wartości oraz drabinę Moermana dotyczące narzędzi do wysokowartościowego ponownego wykorzystania zasobów. Piramida pokazuje rosnącą wartość dodaną od energii do zdrowia i stylu życia, a drabina ilustruje stopniowanie od spalania odpadów do zapobiegania stratom żywności, z oznaczeniem wolumenu i wartości."/>
          <p:cNvPicPr preferRelativeResize="0"/>
          <p:nvPr/>
        </p:nvPicPr>
        <p:blipFill rotWithShape="1">
          <a:blip r:embed="rId3">
            <a:alphaModFix/>
          </a:blip>
          <a:srcRect/>
          <a:stretch/>
        </p:blipFill>
        <p:spPr>
          <a:xfrm>
            <a:off x="5398775" y="1481750"/>
            <a:ext cx="7105650" cy="5753100"/>
          </a:xfrm>
          <a:prstGeom prst="rect">
            <a:avLst/>
          </a:prstGeom>
          <a:noFill/>
          <a:ln>
            <a:noFill/>
          </a:ln>
        </p:spPr>
      </p:pic>
      <p:sp>
        <p:nvSpPr>
          <p:cNvPr id="372" name="Google Shape;372;g3c1ed1f9e9f_0_227"/>
          <p:cNvSpPr txBox="1"/>
          <p:nvPr/>
        </p:nvSpPr>
        <p:spPr>
          <a:xfrm>
            <a:off x="1132425" y="5375375"/>
            <a:ext cx="3000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Arial"/>
                <a:ea typeface="Arial"/>
                <a:cs typeface="Arial"/>
                <a:sym typeface="Arial"/>
              </a:rPr>
              <a:t>© PBL Netherlands Environmental Assessment Agency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368e3dab612_0_0">
            <a:extLst>
              <a:ext uri="{C183D7F6-B498-43B3-948B-1728B52AA6E4}">
                <adec:decorative xmlns:adec="http://schemas.microsoft.com/office/drawing/2017/decorative" val="1"/>
              </a:ext>
            </a:extLst>
          </p:cNvPr>
          <p:cNvSpPr/>
          <p:nvPr/>
        </p:nvSpPr>
        <p:spPr>
          <a:xfrm>
            <a:off x="7587700" y="4795250"/>
            <a:ext cx="4043400" cy="1217100"/>
          </a:xfrm>
          <a:prstGeom prst="rect">
            <a:avLst/>
          </a:prstGeom>
          <a:solidFill>
            <a:srgbClr val="C5521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45" name="Google Shape;145;g368e3dab612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667"/>
              <a:buNone/>
            </a:pPr>
            <a:r>
              <a:rPr lang="pl-PL"/>
              <a:t>Zrównoważone innowacje</a:t>
            </a:r>
            <a:endParaRPr/>
          </a:p>
        </p:txBody>
      </p:sp>
      <p:sp>
        <p:nvSpPr>
          <p:cNvPr id="146" name="Google Shape;146;g368e3dab612_0_0"/>
          <p:cNvSpPr txBox="1">
            <a:spLocks noGrp="1"/>
          </p:cNvSpPr>
          <p:nvPr>
            <p:ph type="subTitle" idx="1"/>
          </p:nvPr>
        </p:nvSpPr>
        <p:spPr>
          <a:xfrm>
            <a:off x="1524000" y="3602038"/>
            <a:ext cx="9144000" cy="1655700"/>
          </a:xfrm>
          <a:prstGeom prst="rect">
            <a:avLst/>
          </a:prstGeom>
          <a:solidFill>
            <a:srgbClr val="A6D3FF"/>
          </a:solid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sz="2800"/>
          </a:p>
          <a:p>
            <a:pPr marL="0" lvl="0" indent="0" algn="ctr" rtl="0">
              <a:lnSpc>
                <a:spcPct val="90000"/>
              </a:lnSpc>
              <a:spcBef>
                <a:spcPts val="1000"/>
              </a:spcBef>
              <a:spcAft>
                <a:spcPts val="0"/>
              </a:spcAft>
              <a:buSzPts val="2400"/>
              <a:buNone/>
            </a:pPr>
            <a:r>
              <a:rPr lang="pl-PL" sz="2800" b="1"/>
              <a:t>Dzień 2 </a:t>
            </a:r>
            <a:endParaRPr sz="2800" b="1"/>
          </a:p>
        </p:txBody>
      </p:sp>
      <p:grpSp>
        <p:nvGrpSpPr>
          <p:cNvPr id="147" name="Google Shape;147;g368e3dab612_0_0">
            <a:extLst>
              <a:ext uri="{C183D7F6-B498-43B3-948B-1728B52AA6E4}">
                <adec:decorative xmlns:adec="http://schemas.microsoft.com/office/drawing/2017/decorative" val="1"/>
              </a:ext>
            </a:extLst>
          </p:cNvPr>
          <p:cNvGrpSpPr/>
          <p:nvPr/>
        </p:nvGrpSpPr>
        <p:grpSpPr>
          <a:xfrm>
            <a:off x="9018672" y="39525"/>
            <a:ext cx="3078062" cy="1082799"/>
            <a:chOff x="6227813" y="0"/>
            <a:chExt cx="5964081" cy="2098042"/>
          </a:xfrm>
        </p:grpSpPr>
        <p:sp>
          <p:nvSpPr>
            <p:cNvPr id="148" name="Google Shape;148;g368e3dab612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49" name="Google Shape;149;g368e3dab612_0_0"/>
            <p:cNvGrpSpPr/>
            <p:nvPr/>
          </p:nvGrpSpPr>
          <p:grpSpPr>
            <a:xfrm>
              <a:off x="6227813" y="299542"/>
              <a:ext cx="5675781" cy="1798500"/>
              <a:chOff x="1469644" y="187882"/>
              <a:chExt cx="5675781" cy="1798500"/>
            </a:xfrm>
          </p:grpSpPr>
          <p:sp>
            <p:nvSpPr>
              <p:cNvPr id="150" name="Google Shape;150;g368e3dab612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51" name="Google Shape;151;g368e3dab612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52" name="Google Shape;152;g368e3dab612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53" name="Google Shape;153;g368e3dab612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54" name="Google Shape;154;g368e3dab612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a8d77a64b9_0_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6R PARP</a:t>
            </a:r>
            <a:endParaRPr/>
          </a:p>
        </p:txBody>
      </p:sp>
      <p:sp>
        <p:nvSpPr>
          <p:cNvPr id="379" name="Google Shape;379;g3a8d77a64b9_0_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pl-PL"/>
              <a:t>• odmów (refuse);</a:t>
            </a:r>
            <a:endParaRPr/>
          </a:p>
          <a:p>
            <a:pPr marL="0" lvl="0" indent="0" algn="l" rtl="0">
              <a:lnSpc>
                <a:spcPct val="90000"/>
              </a:lnSpc>
              <a:spcBef>
                <a:spcPts val="1000"/>
              </a:spcBef>
              <a:spcAft>
                <a:spcPts val="0"/>
              </a:spcAft>
              <a:buClr>
                <a:schemeClr val="dk1"/>
              </a:buClr>
              <a:buSzPts val="1100"/>
              <a:buFont typeface="Arial"/>
              <a:buNone/>
            </a:pPr>
            <a:r>
              <a:rPr lang="pl-PL"/>
              <a:t>• ogranicz (reduce);</a:t>
            </a:r>
            <a:endParaRPr/>
          </a:p>
          <a:p>
            <a:pPr marL="0" lvl="0" indent="0" algn="l" rtl="0">
              <a:lnSpc>
                <a:spcPct val="90000"/>
              </a:lnSpc>
              <a:spcBef>
                <a:spcPts val="1000"/>
              </a:spcBef>
              <a:spcAft>
                <a:spcPts val="0"/>
              </a:spcAft>
              <a:buClr>
                <a:schemeClr val="dk1"/>
              </a:buClr>
              <a:buSzPts val="1100"/>
              <a:buFont typeface="Arial"/>
              <a:buNone/>
            </a:pPr>
            <a:r>
              <a:rPr lang="pl-PL"/>
              <a:t>• używaj ponownie (reuse);</a:t>
            </a:r>
            <a:endParaRPr/>
          </a:p>
          <a:p>
            <a:pPr marL="0" lvl="0" indent="0" algn="l" rtl="0">
              <a:lnSpc>
                <a:spcPct val="90000"/>
              </a:lnSpc>
              <a:spcBef>
                <a:spcPts val="1000"/>
              </a:spcBef>
              <a:spcAft>
                <a:spcPts val="0"/>
              </a:spcAft>
              <a:buClr>
                <a:schemeClr val="dk1"/>
              </a:buClr>
              <a:buSzPts val="1100"/>
              <a:buFont typeface="Arial"/>
              <a:buNone/>
            </a:pPr>
            <a:r>
              <a:rPr lang="pl-PL"/>
              <a:t>• naprawiaj (recover);</a:t>
            </a:r>
            <a:endParaRPr/>
          </a:p>
          <a:p>
            <a:pPr marL="0" lvl="0" indent="0" algn="l" rtl="0">
              <a:lnSpc>
                <a:spcPct val="90000"/>
              </a:lnSpc>
              <a:spcBef>
                <a:spcPts val="1000"/>
              </a:spcBef>
              <a:spcAft>
                <a:spcPts val="0"/>
              </a:spcAft>
              <a:buClr>
                <a:schemeClr val="dk1"/>
              </a:buClr>
              <a:buSzPts val="1100"/>
              <a:buFont typeface="Arial"/>
              <a:buNone/>
            </a:pPr>
            <a:r>
              <a:rPr lang="pl-PL"/>
              <a:t>• oddaj do recyklingu (recycle);</a:t>
            </a:r>
            <a:endParaRPr/>
          </a:p>
          <a:p>
            <a:pPr marL="0" lvl="0" indent="0" algn="l" rtl="0">
              <a:lnSpc>
                <a:spcPct val="90000"/>
              </a:lnSpc>
              <a:spcBef>
                <a:spcPts val="1000"/>
              </a:spcBef>
              <a:spcAft>
                <a:spcPts val="0"/>
              </a:spcAft>
              <a:buClr>
                <a:schemeClr val="dk1"/>
              </a:buClr>
              <a:buSzPts val="1100"/>
              <a:buFont typeface="Arial"/>
              <a:buNone/>
            </a:pPr>
            <a:r>
              <a:rPr lang="pl-PL"/>
              <a:t>• zastanów się, co możesz zrobić lepiej (rethink).</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a8d77a64b9_0_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ODMÓW </a:t>
            </a:r>
            <a:endParaRPr/>
          </a:p>
        </p:txBody>
      </p:sp>
      <p:sp>
        <p:nvSpPr>
          <p:cNvPr id="386" name="Google Shape;386;g3a8d77a64b9_0_15"/>
          <p:cNvSpPr txBox="1">
            <a:spLocks noGrp="1"/>
          </p:cNvSpPr>
          <p:nvPr>
            <p:ph type="body" idx="1"/>
          </p:nvPr>
        </p:nvSpPr>
        <p:spPr>
          <a:xfrm>
            <a:off x="838200" y="1825625"/>
            <a:ext cx="101190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92783"/>
              <a:buNone/>
            </a:pPr>
            <a:r>
              <a:rPr lang="pl-PL" sz="3527" b="1"/>
              <a:t>Zasada „odmów (refuse)” polega na rezygnacji z użycia materiałów, substancji lub produktów, które nie nadają się do ponownego użycia, naprawiania lub recyklingu lub które charakteryzują się negatywnym oddziaływaniem na środowisko lub na życie i zdrowie ludzi.</a:t>
            </a:r>
            <a:endParaRPr sz="3527" b="1"/>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r>
              <a:rPr lang="pl-PL"/>
              <a:t>Stosowanie zasady „odmów (refuse)” </a:t>
            </a:r>
            <a:r>
              <a:rPr lang="pl-PL" u="sng"/>
              <a:t>powinno być potwierdzone całkowitym (100%) wyeliminowaniem materiałów, substancji lub produktów, które nie nadają się do ponownego użycia, naprawiania lub recyklingu lub mających negatywne oddziaływanie na życie i zdrowie ludzi oraz na środowisko</a:t>
            </a:r>
            <a:r>
              <a:rPr lang="pl-PL"/>
              <a:t>. Należy wykazać te materiały, substancje lub produkty, które zostały wyeliminowane w wyniku realizacji projektu w stosunku do dotychczasowej produkcji lub w stosunku do tradycyjnych metod jej prowadzenia (w przypadku, gdy wnioskodawca nie prowadził do tej pory produkcji).</a:t>
            </a:r>
            <a:endParaRPr/>
          </a:p>
          <a:p>
            <a:pPr marL="0" lvl="0" indent="0" algn="l" rtl="0">
              <a:lnSpc>
                <a:spcPct val="115000"/>
              </a:lnSpc>
              <a:spcBef>
                <a:spcPts val="1000"/>
              </a:spcBef>
              <a:spcAft>
                <a:spcPts val="0"/>
              </a:spcAft>
              <a:buSzPct val="116883"/>
              <a:buNone/>
            </a:pPr>
            <a:r>
              <a:rPr lang="pl-PL"/>
              <a:t>Stosowanie zasady „odmów (refuse)” może być też potwierdzone prowadzeniem badań dotyczących rezygnacji z użycia materiałów, substancji lub produktów, które nie nadają się do ponownego użycia, naprawiania lub recyklingu lub które charakteryzują się negatywnym oddziaływaniem na środowisko lub na życie i zdrowie ludzi, i poparte np. wskaźnikiem dotyczącym liczby badań lub liczby produktów/procesów objętych tymi badaniami.</a:t>
            </a:r>
            <a:endParaRPr/>
          </a:p>
          <a:p>
            <a:pPr marL="0" lvl="0" indent="0" algn="l" rtl="0">
              <a:lnSpc>
                <a:spcPct val="115000"/>
              </a:lnSpc>
              <a:spcBef>
                <a:spcPts val="1000"/>
              </a:spcBef>
              <a:spcAft>
                <a:spcPts val="0"/>
              </a:spcAft>
              <a:buSzPct val="116883"/>
              <a:buNone/>
            </a:pPr>
            <a:endParaRPr/>
          </a:p>
          <a:p>
            <a:pPr marL="0" lvl="0" indent="0" algn="l" rtl="0">
              <a:lnSpc>
                <a:spcPct val="115000"/>
              </a:lnSpc>
              <a:spcBef>
                <a:spcPts val="1000"/>
              </a:spcBef>
              <a:spcAft>
                <a:spcPts val="0"/>
              </a:spcAft>
              <a:buSzPct val="116883"/>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a8d77a64b9_0_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OGRANICZ</a:t>
            </a:r>
            <a:endParaRPr/>
          </a:p>
        </p:txBody>
      </p:sp>
      <p:sp>
        <p:nvSpPr>
          <p:cNvPr id="393" name="Google Shape;393;g3a8d77a64b9_0_22"/>
          <p:cNvSpPr txBox="1">
            <a:spLocks noGrp="1"/>
          </p:cNvSpPr>
          <p:nvPr>
            <p:ph type="body" idx="1"/>
          </p:nvPr>
        </p:nvSpPr>
        <p:spPr>
          <a:xfrm>
            <a:off x="838200" y="1825625"/>
            <a:ext cx="102333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Clr>
                <a:schemeClr val="dk1"/>
              </a:buClr>
              <a:buSzPct val="34769"/>
              <a:buFont typeface="Arial"/>
              <a:buNone/>
            </a:pPr>
            <a:r>
              <a:rPr lang="pl-PL" sz="3163" b="1"/>
              <a:t>Zasada „ogranicz (reduce)” polega na zmniejszeniu zużycia zasobów odnawialnych i nieodnawialnych, materiałów, substancji lub produktów poprzez zastosowanie odpowiednich działań technologicznych, logistycznych lub ekonomicznych. Ograniczenie powinno prowadzić do realnego zmniejszenia zużywanych zasobów odnawialnych (np. woda, gleba), nieodnawialnych (np. surowce mineralne: energetyczne, metaliczne,chemiczne, skalne oraz organiczne) lub materiałów, substancji lub produktów w trakcie lub w wyniku realizacji projektu w stosunku do dotychczasowej działalności lub w stosunku do tradycyjnych metod jej prowadzenia.</a:t>
            </a:r>
            <a:endParaRPr sz="2981" b="1"/>
          </a:p>
          <a:p>
            <a:pPr marL="0" lvl="0" indent="0" algn="l" rtl="0">
              <a:lnSpc>
                <a:spcPct val="115000"/>
              </a:lnSpc>
              <a:spcBef>
                <a:spcPts val="1000"/>
              </a:spcBef>
              <a:spcAft>
                <a:spcPts val="0"/>
              </a:spcAft>
              <a:buClr>
                <a:schemeClr val="dk1"/>
              </a:buClr>
              <a:buSzPct val="42013"/>
              <a:buFont typeface="Arial"/>
              <a:buNone/>
            </a:pPr>
            <a:r>
              <a:rPr lang="pl-PL" sz="2618"/>
              <a:t>Zasada „ogranicz (reduce)” może mieć zastosowanie również w usługach IT, np. poprzez stosowanie rozwiązań pozwalających na zredukowanie zużytej energii elektrycznej przez sprzęt komputerowy np. zmianę algorytmów w taki sposób, żeby zużywały mniej prądu. </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„reduce (ogranicz)”</a:t>
            </a:r>
            <a:r>
              <a:rPr lang="pl-PL" sz="2618" u="sng"/>
              <a:t> powinno być potwierdzone wskazaniem konkretnych zasobów, materiałów, substancji lub produktów, których wykorzystanie w wyniku realizacji projektu zostało zminimalizowane i jednocześnie nie spowodowało znacznego wzrostu wykorzystania innych zasobów, materiałów, substancji lub produktów</a:t>
            </a:r>
            <a:r>
              <a:rPr lang="pl-PL" sz="2618"/>
              <a:t> w trakcie lub w wyniku realizacji projektu w stosunku do dotychczasowej działalności lub w stosunku do tradycyjnych metod jej prowadzenia (w przypadku gdy wnioskodawca nie prowadził do tej pory działalności).</a:t>
            </a:r>
            <a:endParaRPr sz="2618"/>
          </a:p>
          <a:p>
            <a:pPr marL="0" lvl="0" indent="0" algn="l" rtl="0">
              <a:lnSpc>
                <a:spcPct val="115000"/>
              </a:lnSpc>
              <a:spcBef>
                <a:spcPts val="1000"/>
              </a:spcBef>
              <a:spcAft>
                <a:spcPts val="0"/>
              </a:spcAft>
              <a:buClr>
                <a:schemeClr val="dk1"/>
              </a:buClr>
              <a:buSzPct val="42013"/>
              <a:buFont typeface="Arial"/>
              <a:buNone/>
            </a:pPr>
            <a:r>
              <a:rPr lang="pl-PL" sz="2618"/>
              <a:t>Stosowanie zasady „ogranicz (reduce)” może być też potwierdzone prowadzeniem badań dotyczących zmniejszenia zużycia zasobów, materiałów, substancji lub produktów poprzez zastosowanie odpowiednich działań technologicznych, logistycznych lub ekonomicznych i poparte wskaźnikiem dotyczącym np. liczby badań lub liczby produktów/procesów objętych tymi badaniami.</a:t>
            </a:r>
            <a:endParaRPr sz="2618"/>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a8d77a64b9_0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UŻYJ PONOWNIE</a:t>
            </a:r>
            <a:endParaRPr/>
          </a:p>
        </p:txBody>
      </p:sp>
      <p:sp>
        <p:nvSpPr>
          <p:cNvPr id="400" name="Google Shape;400;g3a8d77a64b9_0_29"/>
          <p:cNvSpPr txBox="1">
            <a:spLocks noGrp="1"/>
          </p:cNvSpPr>
          <p:nvPr>
            <p:ph type="body" idx="1"/>
          </p:nvPr>
        </p:nvSpPr>
        <p:spPr>
          <a:xfrm>
            <a:off x="838200" y="1825625"/>
            <a:ext cx="102819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000"/>
              </a:spcBef>
              <a:spcAft>
                <a:spcPts val="0"/>
              </a:spcAft>
              <a:buSzPct val="143213"/>
              <a:buNone/>
            </a:pPr>
            <a:r>
              <a:rPr lang="pl-PL" b="1"/>
              <a:t>Zasada „używaj ponownie (reuse)” polega na ponownym wykorzystaniu materiałów, surowców lub produktów, które zamiast stać się odpadem w jednym procesie produkcyjnym lub usługowym stają się surowcem dla innego. Zasada ta może też prowadzić do wykorzystania materiałów, surowców lub produktów do nowych funkcji, jeśli w obecnej postaci nie znajdują już zastosowania. </a:t>
            </a:r>
            <a:br>
              <a:rPr lang="pl-PL"/>
            </a:br>
            <a:br>
              <a:rPr lang="pl-PL"/>
            </a:br>
            <a:r>
              <a:rPr lang="pl-PL" sz="2242"/>
              <a:t>Stosowanie zasady „używaj ponownie (reuse)” powinno być </a:t>
            </a:r>
            <a:r>
              <a:rPr lang="pl-PL" sz="2242" u="sng"/>
              <a:t>potwierdzone wskazaniem konkretnych materiałów, substancji lub produktów, które w trakcie lub w wyniku realizacji projektu zostaną ponownie skierowane do wykorzystania lub którym zostanie nadana nowa, mająca znaczenie w danej lub innej działalności funkcja</a:t>
            </a:r>
            <a:r>
              <a:rPr lang="pl-PL" sz="2242"/>
              <a:t>. Zmiana powinna zostać wykazana w odniesieniu do dotychczasowej działalności lub mieć odniesienie do tradycyjnych metod jej prowadzenia (w przypadku, gdy wnioskodawca nie prowadził do tej pory działalności). </a:t>
            </a:r>
            <a:endParaRPr sz="2242"/>
          </a:p>
          <a:p>
            <a:pPr marL="0" lvl="0" indent="0" algn="l" rtl="0">
              <a:lnSpc>
                <a:spcPct val="115000"/>
              </a:lnSpc>
              <a:spcBef>
                <a:spcPts val="1000"/>
              </a:spcBef>
              <a:spcAft>
                <a:spcPts val="0"/>
              </a:spcAft>
              <a:buClr>
                <a:schemeClr val="dk1"/>
              </a:buClr>
              <a:buSzPct val="49053"/>
              <a:buFont typeface="Arial"/>
              <a:buNone/>
            </a:pPr>
            <a:r>
              <a:rPr lang="pl-PL" sz="2242"/>
              <a:t>Stosowanie zasady „używaj ponownie (reuse)” może być też potwierdzone prowadzeniem badań dotyczących zaawansowanych technologii regeneracji produktów lub tworzeniem systemów promujących ponowne użycie i poparte wskaźnikiem dotyczącym np. liczby badań lub produktów/procesów objętych tymi badaniami.</a:t>
            </a:r>
            <a:endParaRPr sz="2242"/>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a8d77a64b9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NAPRAW</a:t>
            </a:r>
            <a:endParaRPr/>
          </a:p>
        </p:txBody>
      </p:sp>
      <p:sp>
        <p:nvSpPr>
          <p:cNvPr id="407" name="Google Shape;407;g3a8d77a64b9_0_3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15000"/>
              </a:lnSpc>
              <a:spcBef>
                <a:spcPts val="1000"/>
              </a:spcBef>
              <a:spcAft>
                <a:spcPts val="0"/>
              </a:spcAft>
              <a:buSzPct val="135338"/>
              <a:buNone/>
            </a:pPr>
            <a:r>
              <a:rPr lang="pl-PL" b="1"/>
              <a:t>Zasada „naprawiaj (recover)” polega na wprowadzeniu w ramach projektu takich rozwiązań technologicznych, logistycznych i marketingowych, które zapewniają dostępność części zamiennych, instrukcji obsługi i napraw, informacji technicznych lub innych narzędzi, sprzętu lub oprogramowania pozwalających na naprawę i ponowne użycie produktów bez szkody dla ich jakości i bezpieczeństwa. </a:t>
            </a:r>
            <a:endParaRPr b="1"/>
          </a:p>
          <a:p>
            <a:pPr marL="0" lvl="0" indent="0" algn="l" rtl="0">
              <a:lnSpc>
                <a:spcPct val="115000"/>
              </a:lnSpc>
              <a:spcBef>
                <a:spcPts val="1000"/>
              </a:spcBef>
              <a:spcAft>
                <a:spcPts val="0"/>
              </a:spcAft>
              <a:buSzPct val="135338"/>
              <a:buNone/>
            </a:pPr>
            <a:r>
              <a:rPr lang="pl-PL"/>
              <a:t>Stosowanie zasady „naprawiaj (recover)” polega też na wydłużaniu cyklu życia produktu poprzez umożliwienie jego naprawy, odświeżenia czy poprawy estetyki lub na tworzeniu kompleksowych systemów promujących naprawę produktów np. poprzez wprowadzanie standardów technologicznych, oferowanie części zmiennych, prac naprawczych lub tworzenie produktu w sposób umożliwiający jego naprawę. Stosowanie zasady „naprawiaj(recover)” powinno być </a:t>
            </a:r>
            <a:r>
              <a:rPr lang="pl-PL" u="sng"/>
              <a:t>potwierdzone wskazaniem konkretnych produktów lub ich elementów, dla których w trakcie lub w wyniku realizacji projektu zostanie wprowadzona możliwość ich naprawy, odświeżenia, odnowienia lub ulepszenia.</a:t>
            </a:r>
            <a:r>
              <a:rPr lang="pl-PL"/>
              <a:t> Zmiana może dotyczyć także sprzętu i maszyn (np. zakup urządzeń regenerowanych/naprawianych zapewniających odpowiednią jakość i bezpieczeństwo użytkowania). </a:t>
            </a:r>
            <a:endParaRPr/>
          </a:p>
          <a:p>
            <a:pPr marL="0" lvl="0" indent="0" algn="l" rtl="0">
              <a:lnSpc>
                <a:spcPct val="115000"/>
              </a:lnSpc>
              <a:spcBef>
                <a:spcPts val="1000"/>
              </a:spcBef>
              <a:spcAft>
                <a:spcPts val="0"/>
              </a:spcAft>
              <a:buClr>
                <a:schemeClr val="dk1"/>
              </a:buClr>
              <a:buSzPct val="39285"/>
              <a:buFont typeface="Arial"/>
              <a:buNone/>
            </a:pPr>
            <a:r>
              <a:rPr lang="pl-PL"/>
              <a:t>Stosowanie zasady „naprawiaj (recover)” może być też potwierdzone prowadzeniem badań i wdrażaniem innowacji dotyczących zaawansowanych technologii regeneracji produktów lub tworzeniem systemów promujących naprawienia i regeneracje produktów. </a:t>
            </a:r>
            <a:endParaRPr/>
          </a:p>
          <a:p>
            <a:pPr marL="0" lvl="0" indent="0" algn="l" rtl="0">
              <a:lnSpc>
                <a:spcPct val="115000"/>
              </a:lnSpc>
              <a:spcBef>
                <a:spcPts val="1000"/>
              </a:spcBef>
              <a:spcAft>
                <a:spcPts val="0"/>
              </a:spcAft>
              <a:buSzPct val="135338"/>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3a8d77a64b9_0_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ODDAJ DO RECYKLINGU</a:t>
            </a:r>
            <a:endParaRPr/>
          </a:p>
        </p:txBody>
      </p:sp>
      <p:sp>
        <p:nvSpPr>
          <p:cNvPr id="414" name="Google Shape;414;g3a8d77a64b9_0_4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500" b="1"/>
              <a:t>Zasada „oddaj do recyklingu (recycle)” dotyczy sytuacji, w której produktu, materiału lub substancji nie można użyć ponownie lub naprawić/zregenerować, a powstałe w wyniku takiej sytuacji odpady nie mogą zostać ponownie użyte ani nie mogą utracić statusu odpadu bez dodatkowego przetworzenia. Odpady takie, zgodnie z tą zasadą, należy skierować do przetworzenia celem ponownego wykorzystania w pierwotnym celu lub przekształcić w nowe materiały i produkty. Za zgodny z zasadą należy również uznać recykling organiczny polegający na obróbce tlenowej (w tym kompostowaniu) lub obróbce beztlenowej odpadów ulegających</a:t>
            </a:r>
            <a:r>
              <a:rPr lang="pl-PL" sz="1500"/>
              <a:t> rozkładowi biologicznemu w kontrolowanych warunkach przy wykorzystaniu mikroorganizmów, w wyniku której powstaje materia organiczna lub np. metan, oraz odzysk materiałów.</a:t>
            </a:r>
            <a:endParaRPr sz="15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powinno być </a:t>
            </a:r>
            <a:r>
              <a:rPr lang="pl-PL" sz="1200" u="sng"/>
              <a:t>potwierdzone wskazaniem konkretnych materiałów, substancji lub produktów, które w trakcie lub w wyniku realizacji projektu zostały skierowane do recyklingu, a co do których niemożliwe było zastosowanie zasad „używaj ponownie (reuse)” lub „naprawiaj (recover)”. </a:t>
            </a:r>
            <a:r>
              <a:rPr lang="pl-PL" sz="1200"/>
              <a:t>Zmiana powinna zostać wykazana w odniesieniu do dotychczasowej działalności podmiotu lub mieć odniesienie do tradycyjnych metod prowadzenia danej działalności (w przypadku, gdy wnioskodawca nie prowadził wcześniej działalności). Zmiana może dotyczyć także sprzętu i maszyn.</a:t>
            </a:r>
            <a:endParaRPr sz="1200"/>
          </a:p>
          <a:p>
            <a:pPr marL="0" lvl="0" indent="0" algn="l" rtl="0">
              <a:lnSpc>
                <a:spcPct val="115000"/>
              </a:lnSpc>
              <a:spcBef>
                <a:spcPts val="1200"/>
              </a:spcBef>
              <a:spcAft>
                <a:spcPts val="0"/>
              </a:spcAft>
              <a:buClr>
                <a:schemeClr val="dk1"/>
              </a:buClr>
              <a:buSzPts val="1100"/>
              <a:buFont typeface="Arial"/>
              <a:buNone/>
            </a:pPr>
            <a:r>
              <a:rPr lang="pl-PL" sz="1200"/>
              <a:t>Ponadto, za zgodne z tą zasadą uznane zostanie wykorzystanie w działalności materiałów, substancji lub produktów, które pochodzą z recyklingu, w tym po utracie statusu odpadów. Należy wykazać — w postaci mierzalnego wskaźnika — ilość materiałów, substancji lub produktów skierowanych do recyklingu lub pochodzących z recyklingu, które zostały wykorzystane w działalności wnioskodawcy w trakcie lub w wyniku realizacji projektu.</a:t>
            </a:r>
            <a:endParaRPr sz="1200"/>
          </a:p>
          <a:p>
            <a:pPr marL="0" lvl="0" indent="0" algn="l" rtl="0">
              <a:lnSpc>
                <a:spcPct val="115000"/>
              </a:lnSpc>
              <a:spcBef>
                <a:spcPts val="1200"/>
              </a:spcBef>
              <a:spcAft>
                <a:spcPts val="0"/>
              </a:spcAft>
              <a:buClr>
                <a:schemeClr val="dk1"/>
              </a:buClr>
              <a:buSzPts val="1100"/>
              <a:buFont typeface="Arial"/>
              <a:buNone/>
            </a:pPr>
            <a:r>
              <a:rPr lang="pl-PL" sz="1200"/>
              <a:t>Stosowanie zasady „oddaj do recyklingu (recycle)” może być również potwierdzone prowadzeniem badań dotyczących zaawansowanych technologii recyklingu i udokumentowane wskaźnikami, np. liczbą badań lub liczbą produktów/procesów objętych tymi badaniami.</a:t>
            </a:r>
            <a:endParaRPr sz="29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a8d77a64b9_0_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Zasada PRZEMYŚL</a:t>
            </a:r>
            <a:endParaRPr/>
          </a:p>
        </p:txBody>
      </p:sp>
      <p:sp>
        <p:nvSpPr>
          <p:cNvPr id="421" name="Google Shape;421;g3a8d77a64b9_0_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1200"/>
              </a:spcBef>
              <a:spcAft>
                <a:spcPts val="0"/>
              </a:spcAft>
              <a:buClr>
                <a:schemeClr val="dk1"/>
              </a:buClr>
              <a:buSzPts val="1100"/>
              <a:buFont typeface="Arial"/>
              <a:buNone/>
            </a:pPr>
            <a:r>
              <a:rPr lang="pl-PL" sz="1400" b="1"/>
              <a:t>Zgodnie z zasadą „zastanów się, co możesz zrobić lepiej (rethink)” każdy, kto podejmuje działania powodujące lub mogące powodować powstanie odpadów lub oddziaływanie na środowisko, powinien takie działania zaplanować i zaprojektować przy użyciu takich sposobów produkcji lub form usług oraz surowców i materiałów, aby zapobiegać powstawaniu odpadów lub istotnie je ograniczać, a także ograniczać ich negatywne oddziaływanie na życie i zdrowie ludzi oraz na środowisko</a:t>
            </a:r>
            <a:r>
              <a:rPr lang="pl-PL" sz="1400" b="1" u="sng"/>
              <a:t>. Istotą tej zasady jest planowanie i projektowanie z uwzględnieniem pełnego cyklu życia danego produktu lub usługi. W tym celu niezbędne jest identyfikowanie materiałów, substancji lub produktów będących głównymi źródłami oddziaływania na środowisko lub powstawania odpadów, a następnie podejmowanie działań w celu zapobiegania lub ograniczenia ich wykorzystania.</a:t>
            </a:r>
            <a:endParaRPr sz="1400" b="1" u="sng"/>
          </a:p>
          <a:p>
            <a:pPr marL="0" lvl="0" indent="0" algn="l" rtl="0">
              <a:lnSpc>
                <a:spcPct val="115000"/>
              </a:lnSpc>
              <a:spcBef>
                <a:spcPts val="1200"/>
              </a:spcBef>
              <a:spcAft>
                <a:spcPts val="0"/>
              </a:spcAft>
              <a:buClr>
                <a:schemeClr val="dk1"/>
              </a:buClr>
              <a:buSzPts val="1100"/>
              <a:buFont typeface="Arial"/>
              <a:buNone/>
            </a:pPr>
            <a:r>
              <a:rPr lang="pl-PL" sz="1300"/>
              <a:t>Stosowanie zasady „zastanów się, co możesz zrobić lepiej (rethink)” powinno być </a:t>
            </a:r>
            <a:r>
              <a:rPr lang="pl-PL" sz="1300" u="sng"/>
              <a:t>potwierdzone przeprowadzeniem badań i ocen w zakresie środowiskowej oceny cyklu życia (np. LCA: Life Cycle Assessment), oceną śladu środowiskowego produktu (np. PEF: Product Environmental Footprint), przeprowadzeniem innej certyfikacji środowiskowej (np. ISO 14001, EMAS) lub uzyskaniem oznakowania ekologicznego (np. Ecolabel), a także weryfikacją technologii środowiskowej (np. ETV) </a:t>
            </a:r>
            <a:r>
              <a:rPr lang="pl-PL" sz="1300"/>
              <a:t>dla wyrobu lub usługi będących przedmiotem działalności wynikającej z zaplanowanej realizacji projektu. Za zgodne z tą zasadą zostanie uznane również prowadzenie zakupów w ramach projektu zgodnie z kryteriami zielonych zamówień publicznych (w tym uwzględnienie parametrów związanych ze zużyciem energii na etapie zakupu lub procedury udzielenia zamówienia).</a:t>
            </a:r>
            <a:endParaRPr sz="1300"/>
          </a:p>
          <a:p>
            <a:pPr marL="0" lvl="0" indent="0" algn="l" rtl="0">
              <a:lnSpc>
                <a:spcPct val="115000"/>
              </a:lnSpc>
              <a:spcBef>
                <a:spcPts val="1200"/>
              </a:spcBef>
              <a:spcAft>
                <a:spcPts val="1200"/>
              </a:spcAft>
              <a:buSzPts val="1800"/>
              <a:buNone/>
            </a:pPr>
            <a:r>
              <a:rPr lang="pl-PL" sz="1300"/>
              <a:t>Za stosowanie zasady „zastanów się, co możesz zrobić lepiej (rethink)” </a:t>
            </a:r>
            <a:r>
              <a:rPr lang="pl-PL" sz="1300" b="1"/>
              <a:t>nie</a:t>
            </a:r>
            <a:r>
              <a:rPr lang="pl-PL" sz="1300"/>
              <a:t> będzie uznawane przeprowadzenie oceny oddziaływania na środowisko. Ocena ta ma bowiem za zadanie określić środowiskowe warunki realizacji przedsięwzięcia w zakresie, w jakim wnioskuje o nie inwestor — a nie wprowadzić zmiany projektowe ukierunkowane na minimalizację oddziaływania.</a:t>
            </a:r>
            <a:endParaRPr sz="3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26"/>
        <p:cNvGrpSpPr/>
        <p:nvPr/>
      </p:nvGrpSpPr>
      <p:grpSpPr>
        <a:xfrm>
          <a:off x="0" y="0"/>
          <a:ext cx="0" cy="0"/>
          <a:chOff x="0" y="0"/>
          <a:chExt cx="0" cy="0"/>
        </a:xfrm>
      </p:grpSpPr>
      <p:sp>
        <p:nvSpPr>
          <p:cNvPr id="427" name="Google Shape;427;g3a64ddef971_0_463">
            <a:extLst>
              <a:ext uri="{C183D7F6-B498-43B3-948B-1728B52AA6E4}">
                <adec:decorative xmlns:adec="http://schemas.microsoft.com/office/drawing/2017/decorative" val="1"/>
              </a:ext>
            </a:extLst>
          </p:cNvPr>
          <p:cNvSpPr/>
          <p:nvPr/>
        </p:nvSpPr>
        <p:spPr>
          <a:xfrm>
            <a:off x="8791351" y="756725"/>
            <a:ext cx="2646900" cy="26724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A70B"/>
              </a:solidFill>
              <a:latin typeface="Raleway"/>
              <a:ea typeface="Raleway"/>
              <a:cs typeface="Raleway"/>
              <a:sym typeface="Raleway"/>
            </a:endParaRPr>
          </a:p>
        </p:txBody>
      </p:sp>
      <p:sp>
        <p:nvSpPr>
          <p:cNvPr id="428" name="Google Shape;428;g3a64ddef971_0_463"/>
          <p:cNvSpPr txBox="1">
            <a:spLocks noGrp="1"/>
          </p:cNvSpPr>
          <p:nvPr>
            <p:ph type="title" idx="4294967295"/>
          </p:nvPr>
        </p:nvSpPr>
        <p:spPr>
          <a:xfrm>
            <a:off x="2205038" y="3130550"/>
            <a:ext cx="5899150" cy="109378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pl-PL" sz="3800" b="0" i="0" u="none" strike="noStrike" kern="0" cap="none" spc="0" normalizeH="0" baseline="0" noProof="0" dirty="0">
                <a:ln>
                  <a:noFill/>
                </a:ln>
                <a:solidFill>
                  <a:schemeClr val="dk1"/>
                </a:solidFill>
                <a:effectLst/>
                <a:uLnTx/>
                <a:uFillTx/>
                <a:latin typeface="Calibri"/>
                <a:ea typeface="Calibri"/>
                <a:cs typeface="Calibri"/>
                <a:sym typeface="Calibri"/>
              </a:rPr>
              <a:t>Zasada 6 R a wskaźniki </a:t>
            </a:r>
          </a:p>
        </p:txBody>
      </p:sp>
      <p:sp>
        <p:nvSpPr>
          <p:cNvPr id="429" name="Google Shape;429;g3a64ddef971_0_463"/>
          <p:cNvSpPr txBox="1"/>
          <p:nvPr/>
        </p:nvSpPr>
        <p:spPr>
          <a:xfrm rot="664919">
            <a:off x="8689660" y="1836407"/>
            <a:ext cx="2647059" cy="1142111"/>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1600"/>
              </a:spcAft>
              <a:buClr>
                <a:srgbClr val="000000"/>
              </a:buClr>
              <a:buSzPts val="2300"/>
              <a:buFont typeface="Arial"/>
              <a:buNone/>
            </a:pPr>
            <a:r>
              <a:rPr lang="pl-PL" sz="2300" b="0" i="0" u="none" strike="noStrike" cap="none">
                <a:solidFill>
                  <a:schemeClr val="lt1"/>
                </a:solidFill>
                <a:latin typeface="Lato"/>
                <a:ea typeface="Lato"/>
                <a:cs typeface="Lato"/>
                <a:sym typeface="Lato"/>
              </a:rPr>
              <a:t>ĆWICZENIE</a:t>
            </a:r>
            <a:endParaRPr sz="2100" b="0" i="0" u="none" strike="noStrike" cap="none">
              <a:solidFill>
                <a:schemeClr val="lt1"/>
              </a:solidFill>
              <a:latin typeface="Lato Light"/>
              <a:ea typeface="Lato Light"/>
              <a:cs typeface="Lato Light"/>
              <a:sym typeface="Lato Light"/>
            </a:endParaRPr>
          </a:p>
        </p:txBody>
      </p:sp>
      <p:pic>
        <p:nvPicPr>
          <p:cNvPr id="430" name="Google Shape;430;g3a64ddef971_0_4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050300" y="4224119"/>
            <a:ext cx="3497502" cy="34975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8bd14e0d08_0_1036"/>
          <p:cNvSpPr txBox="1">
            <a:spLocks noGrp="1"/>
          </p:cNvSpPr>
          <p:nvPr>
            <p:ph type="title"/>
          </p:nvPr>
        </p:nvSpPr>
        <p:spPr>
          <a:xfrm>
            <a:off x="831850" y="26894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1200"/>
              </a:spcAft>
              <a:buSzPts val="6000"/>
              <a:buNone/>
            </a:pPr>
            <a:r>
              <a:rPr lang="pl-PL"/>
              <a:t>Zasady projektowania zgodne </a:t>
            </a:r>
            <a:br>
              <a:rPr lang="pl-PL"/>
            </a:br>
            <a:r>
              <a:rPr lang="pl-PL"/>
              <a:t>z GOZ</a:t>
            </a:r>
            <a:endParaRPr/>
          </a:p>
        </p:txBody>
      </p:sp>
      <p:sp>
        <p:nvSpPr>
          <p:cNvPr id="437" name="Google Shape;437;g38bd14e0d08_0_103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438" name="Google Shape;438;g38bd14e0d08_0_1036">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g38c816d8b69_0_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Projektowanie cyrkularne</a:t>
            </a:r>
            <a:endParaRPr/>
          </a:p>
        </p:txBody>
      </p:sp>
      <p:sp>
        <p:nvSpPr>
          <p:cNvPr id="445" name="Google Shape;445;g38c816d8b69_0_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5000"/>
              </a:lnSpc>
              <a:spcBef>
                <a:spcPts val="1200"/>
              </a:spcBef>
              <a:spcAft>
                <a:spcPts val="0"/>
              </a:spcAft>
              <a:buClr>
                <a:schemeClr val="dk1"/>
              </a:buClr>
              <a:buSzPct val="39285"/>
              <a:buFont typeface="Arial"/>
              <a:buNone/>
            </a:pPr>
            <a:r>
              <a:rPr lang="pl-PL"/>
              <a:t>Projektowanie cyrkularne to podejście systemowe, które odchodzi od tradycyjnego, liniowego modelu „weź–wyprodukuj–wyrzuć”, zastępując go modelem obiegu zamkniętego. Jego celem jest utrzymanie wartości materiałów, komponentów i produktów w użyciu jak najdłużej — poprzez ich ponowne użycie, naprawę, regenerację czy recykling.</a:t>
            </a:r>
            <a:endParaRPr/>
          </a:p>
          <a:p>
            <a:pPr marL="0" lvl="0" indent="0" algn="l" rtl="0">
              <a:lnSpc>
                <a:spcPct val="115000"/>
              </a:lnSpc>
              <a:spcBef>
                <a:spcPts val="1200"/>
              </a:spcBef>
              <a:spcAft>
                <a:spcPts val="0"/>
              </a:spcAft>
              <a:buSzPct val="82949"/>
              <a:buNone/>
            </a:pPr>
            <a:r>
              <a:rPr lang="pl-PL"/>
              <a:t>To nowe spojrzenie na cały cykl życia produktu — od etapu projektowania po zakończenie eksploatacji.</a:t>
            </a:r>
            <a:r>
              <a:rPr lang="pl-PL" b="1"/>
              <a:t> Kluczowym założeniem jest maksymalizacja użyteczności i minimalizacja odpadów, przy jednoczesnym priorytetowym traktowaniu działań o wyższej wartości: takich jak ponowne wykorzystanie czy naprawa — przed recyklingiem, który często wiąże się z większą utratą jakości i energii.</a:t>
            </a:r>
            <a:endParaRPr b="1"/>
          </a:p>
          <a:p>
            <a:pPr marL="0" lvl="0" indent="0" algn="l" rtl="0">
              <a:lnSpc>
                <a:spcPct val="115000"/>
              </a:lnSpc>
              <a:spcBef>
                <a:spcPts val="1200"/>
              </a:spcBef>
              <a:spcAft>
                <a:spcPts val="0"/>
              </a:spcAft>
              <a:buClr>
                <a:schemeClr val="dk1"/>
              </a:buClr>
              <a:buSzPct val="39285"/>
              <a:buFont typeface="Arial"/>
              <a:buNone/>
            </a:pPr>
            <a:r>
              <a:rPr lang="pl-PL"/>
              <a:t>To więcej niż „zielone” działania – to strategia skupiona na maksymalnej wartości w każdej fazie życia produktu.</a:t>
            </a:r>
            <a:endParaRPr/>
          </a:p>
          <a:p>
            <a:pPr marL="0" lvl="0" indent="0" algn="l" rtl="0">
              <a:lnSpc>
                <a:spcPct val="90000"/>
              </a:lnSpc>
              <a:spcBef>
                <a:spcPts val="1200"/>
              </a:spcBef>
              <a:spcAft>
                <a:spcPts val="0"/>
              </a:spcAft>
              <a:buSzPct val="82949"/>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368e3dab612_0_18"/>
          <p:cNvSpPr txBox="1">
            <a:spLocks noGrp="1"/>
          </p:cNvSpPr>
          <p:nvPr>
            <p:ph type="title"/>
          </p:nvPr>
        </p:nvSpPr>
        <p:spPr>
          <a:xfrm>
            <a:off x="1560625" y="41033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dirty="0"/>
              <a:t>AGENDA - Dzień 2</a:t>
            </a:r>
            <a:endParaRPr sz="4200" dirty="0"/>
          </a:p>
        </p:txBody>
      </p:sp>
      <p:sp>
        <p:nvSpPr>
          <p:cNvPr id="161" name="Google Shape;161;g368e3dab612_0_18"/>
          <p:cNvSpPr txBox="1">
            <a:spLocks noGrp="1"/>
          </p:cNvSpPr>
          <p:nvPr>
            <p:ph type="body" idx="1"/>
          </p:nvPr>
        </p:nvSpPr>
        <p:spPr>
          <a:xfrm>
            <a:off x="838200" y="1665690"/>
            <a:ext cx="110073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pl-PL" sz="1600" dirty="0">
                <a:solidFill>
                  <a:schemeClr val="tx1"/>
                </a:solidFill>
                <a:highlight>
                  <a:schemeClr val="lt1"/>
                </a:highlight>
              </a:rPr>
              <a:t>9:00-11 :00</a:t>
            </a:r>
            <a:endParaRPr sz="1600" dirty="0">
              <a:solidFill>
                <a:schemeClr val="tx1"/>
              </a:solidFill>
              <a:highlight>
                <a:schemeClr val="lt1"/>
              </a:highlight>
            </a:endParaRPr>
          </a:p>
          <a:p>
            <a:pPr marL="457200" lvl="0" indent="-330200" algn="l" rtl="0">
              <a:lnSpc>
                <a:spcPct val="100000"/>
              </a:lnSpc>
              <a:spcBef>
                <a:spcPts val="0"/>
              </a:spcBef>
              <a:spcAft>
                <a:spcPts val="0"/>
              </a:spcAft>
              <a:buSzPts val="1600"/>
              <a:buChar char="•"/>
            </a:pPr>
            <a:r>
              <a:rPr lang="pl-PL" sz="1600" dirty="0">
                <a:solidFill>
                  <a:schemeClr val="tx1"/>
                </a:solidFill>
              </a:rPr>
              <a:t>Otwarcie drugiego dnia szkolenia</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Model GOZ, kryteria cyrkularności</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Ćwiczenie: Wskaźniki cyrkularność - zasada 6R w praktyce</a:t>
            </a:r>
            <a:endParaRPr sz="1600" dirty="0">
              <a:solidFill>
                <a:schemeClr val="tx1"/>
              </a:solidFill>
            </a:endParaRPr>
          </a:p>
          <a:p>
            <a:pPr marL="0" lvl="0" indent="0" algn="l" rtl="0">
              <a:lnSpc>
                <a:spcPct val="100000"/>
              </a:lnSpc>
              <a:spcBef>
                <a:spcPts val="1200"/>
              </a:spcBef>
              <a:spcAft>
                <a:spcPts val="0"/>
              </a:spcAft>
              <a:buSzPts val="1800"/>
              <a:buNone/>
            </a:pPr>
            <a:r>
              <a:rPr lang="pl-PL" sz="1600" dirty="0">
                <a:solidFill>
                  <a:schemeClr val="tx1"/>
                </a:solidFill>
                <a:highlight>
                  <a:schemeClr val="lt1"/>
                </a:highlight>
              </a:rPr>
              <a:t>10:45 - 11:05 Przerwa </a:t>
            </a:r>
            <a:endParaRPr sz="1600" dirty="0">
              <a:solidFill>
                <a:schemeClr val="tx1"/>
              </a:solidFill>
              <a:highlight>
                <a:schemeClr val="lt1"/>
              </a:highlight>
            </a:endParaRPr>
          </a:p>
          <a:p>
            <a:pPr marL="0" lvl="0" indent="0" algn="l" rtl="0">
              <a:lnSpc>
                <a:spcPct val="115000"/>
              </a:lnSpc>
              <a:spcBef>
                <a:spcPts val="1200"/>
              </a:spcBef>
              <a:spcAft>
                <a:spcPts val="0"/>
              </a:spcAft>
              <a:buSzPts val="1800"/>
              <a:buNone/>
            </a:pPr>
            <a:r>
              <a:rPr lang="pl-PL" sz="1600" dirty="0">
                <a:solidFill>
                  <a:schemeClr val="tx1"/>
                </a:solidFill>
                <a:highlight>
                  <a:schemeClr val="lt1"/>
                </a:highlight>
              </a:rPr>
              <a:t>11:15- 13:15</a:t>
            </a:r>
            <a:endParaRPr sz="1600" dirty="0">
              <a:solidFill>
                <a:schemeClr val="tx1"/>
              </a:solidFill>
              <a:highlight>
                <a:schemeClr val="lt1"/>
              </a:highlight>
            </a:endParaRPr>
          </a:p>
          <a:p>
            <a:pPr marL="457200" lvl="0" indent="-330200" algn="l" rtl="0">
              <a:lnSpc>
                <a:spcPct val="100000"/>
              </a:lnSpc>
              <a:spcBef>
                <a:spcPts val="1200"/>
              </a:spcBef>
              <a:spcAft>
                <a:spcPts val="0"/>
              </a:spcAft>
              <a:buSzPts val="1600"/>
              <a:buChar char="•"/>
            </a:pPr>
            <a:r>
              <a:rPr lang="pl-PL" sz="1600" dirty="0">
                <a:solidFill>
                  <a:schemeClr val="tx1"/>
                </a:solidFill>
              </a:rPr>
              <a:t>Zasady projektowania w obiegu zamkniętym (GOZ)</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Inspiracje – dobre praktyki z Polski i ze świata</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EKO DESIGN SPRINT – WARSZTAT </a:t>
            </a:r>
            <a:endParaRPr sz="1600" dirty="0">
              <a:solidFill>
                <a:schemeClr val="tx1"/>
              </a:solidFill>
            </a:endParaRPr>
          </a:p>
          <a:p>
            <a:pPr marL="0" lvl="0" indent="0" algn="l" rtl="0">
              <a:lnSpc>
                <a:spcPct val="115000"/>
              </a:lnSpc>
              <a:spcBef>
                <a:spcPts val="1200"/>
              </a:spcBef>
              <a:spcAft>
                <a:spcPts val="0"/>
              </a:spcAft>
              <a:buSzPts val="1800"/>
              <a:buNone/>
            </a:pPr>
            <a:r>
              <a:rPr lang="pl-PL" sz="1600" dirty="0">
                <a:solidFill>
                  <a:schemeClr val="tx1"/>
                </a:solidFill>
                <a:highlight>
                  <a:schemeClr val="lt1"/>
                </a:highlight>
              </a:rPr>
              <a:t>13:00-13:45 Przerwa</a:t>
            </a:r>
            <a:br>
              <a:rPr lang="pl-PL" sz="1600" dirty="0">
                <a:solidFill>
                  <a:schemeClr val="tx1"/>
                </a:solidFill>
                <a:highlight>
                  <a:schemeClr val="lt1"/>
                </a:highlight>
              </a:rPr>
            </a:br>
            <a:r>
              <a:rPr lang="pl-PL" sz="1600" dirty="0">
                <a:solidFill>
                  <a:schemeClr val="tx1"/>
                </a:solidFill>
                <a:highlight>
                  <a:schemeClr val="lt1"/>
                </a:highlight>
              </a:rPr>
              <a:t>13:30 - 15:30 </a:t>
            </a:r>
            <a:endParaRPr sz="1600" dirty="0">
              <a:solidFill>
                <a:schemeClr val="tx1"/>
              </a:solidFill>
              <a:highlight>
                <a:schemeClr val="lt1"/>
              </a:highlight>
            </a:endParaRPr>
          </a:p>
          <a:p>
            <a:pPr marL="457200" lvl="0" indent="-330200" algn="l" rtl="0">
              <a:lnSpc>
                <a:spcPct val="100000"/>
              </a:lnSpc>
              <a:spcBef>
                <a:spcPts val="1800"/>
              </a:spcBef>
              <a:spcAft>
                <a:spcPts val="0"/>
              </a:spcAft>
              <a:buSzPts val="1600"/>
              <a:buChar char="•"/>
            </a:pPr>
            <a:r>
              <a:rPr lang="pl-PL" sz="1600" dirty="0">
                <a:solidFill>
                  <a:schemeClr val="tx1"/>
                </a:solidFill>
              </a:rPr>
              <a:t>EKO DESIGN SPRINT – ciąg dalszy</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Źródła finansowania dla </a:t>
            </a:r>
            <a:r>
              <a:rPr lang="pl-PL" sz="1600" dirty="0" err="1">
                <a:solidFill>
                  <a:schemeClr val="tx1"/>
                </a:solidFill>
              </a:rPr>
              <a:t>ekoinnowacji</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Podsumowanie szkolenia, Pytania i odpowiedzi.</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err="1">
                <a:solidFill>
                  <a:schemeClr val="tx1"/>
                </a:solidFill>
              </a:rPr>
              <a:t>TestEx</a:t>
            </a:r>
            <a:r>
              <a:rPr lang="pl-PL" sz="1600" dirty="0">
                <a:solidFill>
                  <a:schemeClr val="tx1"/>
                </a:solidFill>
              </a:rPr>
              <a:t>-post</a:t>
            </a:r>
            <a:endParaRPr sz="1600" dirty="0">
              <a:solidFill>
                <a:schemeClr val="tx1"/>
              </a:solidFill>
            </a:endParaRPr>
          </a:p>
          <a:p>
            <a:pPr marL="457200" lvl="0" indent="-330200" algn="l" rtl="0">
              <a:lnSpc>
                <a:spcPct val="100000"/>
              </a:lnSpc>
              <a:spcBef>
                <a:spcPts val="0"/>
              </a:spcBef>
              <a:spcAft>
                <a:spcPts val="0"/>
              </a:spcAft>
              <a:buSzPts val="1600"/>
              <a:buChar char="•"/>
            </a:pPr>
            <a:r>
              <a:rPr lang="pl-PL" sz="1600" dirty="0">
                <a:solidFill>
                  <a:schemeClr val="tx1"/>
                </a:solidFill>
              </a:rPr>
              <a:t>Ankieta ewaluacyjna</a:t>
            </a:r>
            <a:endParaRPr sz="1600" dirty="0">
              <a:solidFill>
                <a:schemeClr val="tx1"/>
              </a:solidFill>
              <a:highlight>
                <a:schemeClr val="lt1"/>
              </a:highlight>
            </a:endParaRPr>
          </a:p>
        </p:txBody>
      </p:sp>
      <p:sp>
        <p:nvSpPr>
          <p:cNvPr id="162" name="Google Shape;162;g368e3dab612_0_18">
            <a:extLst>
              <a:ext uri="{C183D7F6-B498-43B3-948B-1728B52AA6E4}">
                <adec:decorative xmlns:adec="http://schemas.microsoft.com/office/drawing/2017/decorative" val="1"/>
              </a:ext>
            </a:extLst>
          </p:cNvPr>
          <p:cNvSpPr txBox="1">
            <a:spLocks noGrp="1"/>
          </p:cNvSpPr>
          <p:nvPr>
            <p:ph type="subTitle" idx="4294967295"/>
          </p:nvPr>
        </p:nvSpPr>
        <p:spPr>
          <a:xfrm>
            <a:off x="878125" y="722275"/>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50"/>
        <p:cNvGrpSpPr/>
        <p:nvPr/>
      </p:nvGrpSpPr>
      <p:grpSpPr>
        <a:xfrm>
          <a:off x="0" y="0"/>
          <a:ext cx="0" cy="0"/>
          <a:chOff x="0" y="0"/>
          <a:chExt cx="0" cy="0"/>
        </a:xfrm>
      </p:grpSpPr>
      <p:sp>
        <p:nvSpPr>
          <p:cNvPr id="451" name="Google Shape;451;g38c816d8b69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Trzy strategie utrzymania wartości</a:t>
            </a:r>
            <a:endParaRPr/>
          </a:p>
        </p:txBody>
      </p:sp>
      <p:sp>
        <p:nvSpPr>
          <p:cNvPr id="452" name="Google Shape;452;g38c816d8b69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just" rtl="0">
              <a:lnSpc>
                <a:spcPct val="115000"/>
              </a:lnSpc>
              <a:spcBef>
                <a:spcPts val="0"/>
              </a:spcBef>
              <a:spcAft>
                <a:spcPts val="0"/>
              </a:spcAft>
              <a:buClr>
                <a:schemeClr val="dk1"/>
              </a:buClr>
              <a:buSzPts val="1100"/>
              <a:buFont typeface="Arial"/>
              <a:buNone/>
            </a:pPr>
            <a:r>
              <a:rPr lang="pl-PL" sz="1800" b="1"/>
              <a:t>Spowolnij obieg (slow the loop):</a:t>
            </a:r>
            <a:r>
              <a:rPr lang="pl-PL" sz="1800"/>
              <a:t> Projektuj produkty tak, aby były trwałe, łatwe do naprawy i modernizacji — dzięki temu pozostaną dłużej w użyciu.</a:t>
            </a:r>
            <a:endParaRPr sz="1800">
              <a:highlight>
                <a:srgbClr val="FFFFFF"/>
              </a:highlight>
            </a:endParaRPr>
          </a:p>
          <a:p>
            <a:pPr marL="0" lvl="0" indent="0" algn="just" rtl="0">
              <a:lnSpc>
                <a:spcPct val="115000"/>
              </a:lnSpc>
              <a:spcBef>
                <a:spcPts val="2300"/>
              </a:spcBef>
              <a:spcAft>
                <a:spcPts val="0"/>
              </a:spcAft>
              <a:buClr>
                <a:schemeClr val="dk1"/>
              </a:buClr>
              <a:buSzPts val="1100"/>
              <a:buFont typeface="Arial"/>
              <a:buNone/>
            </a:pPr>
            <a:r>
              <a:rPr lang="pl-PL" sz="1800" b="1" i="1">
                <a:highlight>
                  <a:srgbClr val="FFFFFF"/>
                </a:highlight>
              </a:rPr>
              <a:t>Zamknij obieg (close the loop): </a:t>
            </a:r>
            <a:r>
              <a:rPr lang="pl-PL" sz="1800">
                <a:highlight>
                  <a:srgbClr val="FFFFFF"/>
                </a:highlight>
              </a:rPr>
              <a:t>zapewnij możliwość odzyskiwania komponentów i materiałów o wysokiej jakości poprzez regenerację i recykling (w praktyce na dużą skalę), unikając trwałych połączeń, materiałów wielomateriałowych lub zanieczyszczających powłok, które wymuszają </a:t>
            </a:r>
            <a:r>
              <a:rPr lang="pl-PL" sz="1800" i="1">
                <a:highlight>
                  <a:srgbClr val="FFFFFF"/>
                </a:highlight>
              </a:rPr>
              <a:t>downcycling</a:t>
            </a:r>
            <a:r>
              <a:rPr lang="pl-PL" sz="1800">
                <a:highlight>
                  <a:srgbClr val="FFFFFF"/>
                </a:highlight>
              </a:rPr>
              <a:t>;</a:t>
            </a:r>
            <a:endParaRPr sz="1800">
              <a:highlight>
                <a:srgbClr val="FFFFFF"/>
              </a:highlight>
            </a:endParaRPr>
          </a:p>
          <a:p>
            <a:pPr marL="0" lvl="0" indent="0" algn="just" rtl="0">
              <a:lnSpc>
                <a:spcPct val="115000"/>
              </a:lnSpc>
              <a:spcBef>
                <a:spcPts val="2300"/>
              </a:spcBef>
              <a:spcAft>
                <a:spcPts val="0"/>
              </a:spcAft>
              <a:buClr>
                <a:schemeClr val="dk1"/>
              </a:buClr>
              <a:buSzPts val="1100"/>
              <a:buFont typeface="Arial"/>
              <a:buNone/>
            </a:pPr>
            <a:r>
              <a:rPr lang="pl-PL" sz="1800" b="1" i="1">
                <a:highlight>
                  <a:srgbClr val="FFFFFF"/>
                </a:highlight>
              </a:rPr>
              <a:t>Narrow the loop:</a:t>
            </a:r>
            <a:r>
              <a:rPr lang="pl-PL" sz="1800">
                <a:highlight>
                  <a:srgbClr val="FFFFFF"/>
                </a:highlight>
              </a:rPr>
              <a:t> zmniejsz materiałochłonność i energochłonność poprzez uproszczenie architektury, standaryzację i wydajną produkcję.</a:t>
            </a:r>
            <a:endParaRPr sz="1800">
              <a:highlight>
                <a:srgbClr val="FFFFFF"/>
              </a:highlight>
            </a:endParaRPr>
          </a:p>
          <a:p>
            <a:pPr marL="0" lvl="0" indent="0" algn="l" rtl="0">
              <a:lnSpc>
                <a:spcPct val="90000"/>
              </a:lnSpc>
              <a:spcBef>
                <a:spcPts val="2300"/>
              </a:spcBef>
              <a:spcAft>
                <a:spcPts val="0"/>
              </a:spcAft>
              <a:buSzPts val="18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8bd14e0d08_0_307"/>
          <p:cNvSpPr txBox="1"/>
          <p:nvPr/>
        </p:nvSpPr>
        <p:spPr>
          <a:xfrm>
            <a:off x="1189300" y="1581225"/>
            <a:ext cx="8747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800" b="1" i="0" u="none" strike="noStrike" cap="none">
                <a:solidFill>
                  <a:srgbClr val="000000"/>
                </a:solidFill>
                <a:latin typeface="Calibri"/>
                <a:ea typeface="Calibri"/>
                <a:cs typeface="Calibri"/>
                <a:sym typeface="Calibri"/>
              </a:rPr>
              <a:t>DESIGN POD WEWNĘTRZNE OBIEGI i NA WIELE CYKLI</a:t>
            </a:r>
            <a:endParaRPr sz="1800" b="1" i="0" u="none" strike="noStrike" cap="none">
              <a:solidFill>
                <a:srgbClr val="000000"/>
              </a:solidFill>
              <a:latin typeface="Calibri"/>
              <a:ea typeface="Calibri"/>
              <a:cs typeface="Calibri"/>
              <a:sym typeface="Calibri"/>
            </a:endParaRPr>
          </a:p>
        </p:txBody>
      </p:sp>
      <p:sp>
        <p:nvSpPr>
          <p:cNvPr id="459" name="Google Shape;459;g38bd14e0d08_0_307"/>
          <p:cNvSpPr txBox="1"/>
          <p:nvPr/>
        </p:nvSpPr>
        <p:spPr>
          <a:xfrm>
            <a:off x="1189292" y="2333125"/>
            <a:ext cx="6794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OD PRODUKTU DO USŁUGI</a:t>
            </a:r>
            <a:endParaRPr sz="1500" b="1" i="0" u="none" strike="noStrike" cap="none">
              <a:solidFill>
                <a:srgbClr val="000000"/>
              </a:solidFill>
              <a:latin typeface="Open Sans"/>
              <a:ea typeface="Open Sans"/>
              <a:cs typeface="Open Sans"/>
              <a:sym typeface="Open Sans"/>
            </a:endParaRPr>
          </a:p>
        </p:txBody>
      </p:sp>
      <p:sp>
        <p:nvSpPr>
          <p:cNvPr id="460" name="Google Shape;460;g38bd14e0d08_0_307"/>
          <p:cNvSpPr txBox="1"/>
          <p:nvPr/>
        </p:nvSpPr>
        <p:spPr>
          <a:xfrm>
            <a:off x="1189300" y="3075025"/>
            <a:ext cx="855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WYDŁUŻENIE CYKLU ŻYCIA PRODUKTU</a:t>
            </a:r>
            <a:endParaRPr sz="1500" b="1" i="0" u="none" strike="noStrike" cap="none">
              <a:solidFill>
                <a:srgbClr val="000000"/>
              </a:solidFill>
              <a:latin typeface="Open Sans"/>
              <a:ea typeface="Open Sans"/>
              <a:cs typeface="Open Sans"/>
              <a:sym typeface="Open Sans"/>
            </a:endParaRPr>
          </a:p>
        </p:txBody>
      </p:sp>
      <p:sp>
        <p:nvSpPr>
          <p:cNvPr id="461" name="Google Shape;461;g38bd14e0d08_0_307"/>
          <p:cNvSpPr txBox="1"/>
          <p:nvPr/>
        </p:nvSpPr>
        <p:spPr>
          <a:xfrm>
            <a:off x="1189300" y="3945892"/>
            <a:ext cx="9124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BEZPIECZNE I CYRKULARNE MATERIAŁY</a:t>
            </a:r>
            <a:endParaRPr sz="1500" b="1" i="0" u="none" strike="noStrike" cap="none">
              <a:solidFill>
                <a:srgbClr val="000000"/>
              </a:solidFill>
              <a:latin typeface="Open Sans"/>
              <a:ea typeface="Open Sans"/>
              <a:cs typeface="Open Sans"/>
              <a:sym typeface="Open Sans"/>
            </a:endParaRPr>
          </a:p>
        </p:txBody>
      </p:sp>
      <p:sp>
        <p:nvSpPr>
          <p:cNvPr id="462" name="Google Shape;462;g38bd14e0d08_0_307"/>
          <p:cNvSpPr txBox="1"/>
          <p:nvPr/>
        </p:nvSpPr>
        <p:spPr>
          <a:xfrm>
            <a:off x="1189300" y="4762888"/>
            <a:ext cx="874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DEMATERIALIZACJA</a:t>
            </a:r>
            <a:br>
              <a:rPr lang="pl-PL" sz="1500" b="1" i="0" u="none" strike="noStrike" cap="none">
                <a:solidFill>
                  <a:srgbClr val="000000"/>
                </a:solidFill>
                <a:latin typeface="Open Sans"/>
                <a:ea typeface="Open Sans"/>
                <a:cs typeface="Open Sans"/>
                <a:sym typeface="Open Sans"/>
              </a:rPr>
            </a:br>
            <a:endParaRPr sz="1500" b="1" i="0" u="none" strike="noStrike" cap="none">
              <a:solidFill>
                <a:srgbClr val="000000"/>
              </a:solidFill>
              <a:latin typeface="Open Sans"/>
              <a:ea typeface="Open Sans"/>
              <a:cs typeface="Open Sans"/>
              <a:sym typeface="Open Sans"/>
            </a:endParaRPr>
          </a:p>
        </p:txBody>
      </p:sp>
      <p:sp>
        <p:nvSpPr>
          <p:cNvPr id="463" name="Google Shape;463;g38bd14e0d08_0_307"/>
          <p:cNvSpPr txBox="1"/>
          <p:nvPr/>
        </p:nvSpPr>
        <p:spPr>
          <a:xfrm>
            <a:off x="1189300" y="5605075"/>
            <a:ext cx="9051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MODUŁOWOŚĆ</a:t>
            </a:r>
            <a:endParaRPr sz="1500" b="1" i="0" u="none" strike="noStrike" cap="none">
              <a:solidFill>
                <a:srgbClr val="000000"/>
              </a:solidFill>
              <a:latin typeface="Open Sans"/>
              <a:ea typeface="Open Sans"/>
              <a:cs typeface="Open Sans"/>
              <a:sym typeface="Open Sans"/>
            </a:endParaRPr>
          </a:p>
        </p:txBody>
      </p:sp>
      <p:sp>
        <p:nvSpPr>
          <p:cNvPr id="464" name="Google Shape;464;g38bd14e0d08_0_307"/>
          <p:cNvSpPr txBox="1"/>
          <p:nvPr/>
        </p:nvSpPr>
        <p:spPr>
          <a:xfrm>
            <a:off x="730651" y="15512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1 |</a:t>
            </a:r>
            <a:endParaRPr sz="2500" b="0" i="0" u="none" strike="noStrike" cap="none">
              <a:solidFill>
                <a:srgbClr val="000000"/>
              </a:solidFill>
              <a:latin typeface="Open Sans"/>
              <a:ea typeface="Open Sans"/>
              <a:cs typeface="Open Sans"/>
              <a:sym typeface="Open Sans"/>
            </a:endParaRPr>
          </a:p>
        </p:txBody>
      </p:sp>
      <p:sp>
        <p:nvSpPr>
          <p:cNvPr id="465" name="Google Shape;465;g38bd14e0d08_0_307"/>
          <p:cNvSpPr txBox="1"/>
          <p:nvPr/>
        </p:nvSpPr>
        <p:spPr>
          <a:xfrm>
            <a:off x="730651" y="22623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2 |</a:t>
            </a:r>
            <a:endParaRPr sz="2500" b="0" i="0" u="none" strike="noStrike" cap="none">
              <a:solidFill>
                <a:srgbClr val="000000"/>
              </a:solidFill>
              <a:latin typeface="Open Sans"/>
              <a:ea typeface="Open Sans"/>
              <a:cs typeface="Open Sans"/>
              <a:sym typeface="Open Sans"/>
            </a:endParaRPr>
          </a:p>
        </p:txBody>
      </p:sp>
      <p:sp>
        <p:nvSpPr>
          <p:cNvPr id="466" name="Google Shape;466;g38bd14e0d08_0_307"/>
          <p:cNvSpPr txBox="1"/>
          <p:nvPr/>
        </p:nvSpPr>
        <p:spPr>
          <a:xfrm>
            <a:off x="730651" y="30577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3 |</a:t>
            </a:r>
            <a:endParaRPr sz="2500" b="0" i="0" u="none" strike="noStrike" cap="none">
              <a:solidFill>
                <a:srgbClr val="000000"/>
              </a:solidFill>
              <a:latin typeface="Open Sans"/>
              <a:ea typeface="Open Sans"/>
              <a:cs typeface="Open Sans"/>
              <a:sym typeface="Open Sans"/>
            </a:endParaRPr>
          </a:p>
        </p:txBody>
      </p:sp>
      <p:sp>
        <p:nvSpPr>
          <p:cNvPr id="467" name="Google Shape;467;g38bd14e0d08_0_307"/>
          <p:cNvSpPr txBox="1"/>
          <p:nvPr/>
        </p:nvSpPr>
        <p:spPr>
          <a:xfrm>
            <a:off x="730651" y="3954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4 |</a:t>
            </a:r>
            <a:endParaRPr sz="2500" b="0" i="0" u="none" strike="noStrike" cap="none">
              <a:solidFill>
                <a:srgbClr val="000000"/>
              </a:solidFill>
              <a:latin typeface="Open Sans"/>
              <a:ea typeface="Open Sans"/>
              <a:cs typeface="Open Sans"/>
              <a:sym typeface="Open Sans"/>
            </a:endParaRPr>
          </a:p>
        </p:txBody>
      </p:sp>
      <p:sp>
        <p:nvSpPr>
          <p:cNvPr id="468" name="Google Shape;468;g38bd14e0d08_0_307"/>
          <p:cNvSpPr txBox="1"/>
          <p:nvPr/>
        </p:nvSpPr>
        <p:spPr>
          <a:xfrm>
            <a:off x="730651" y="47151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5 |</a:t>
            </a:r>
            <a:endParaRPr sz="2500" b="0" i="0" u="none" strike="noStrike" cap="none">
              <a:solidFill>
                <a:srgbClr val="000000"/>
              </a:solidFill>
              <a:latin typeface="Open Sans"/>
              <a:ea typeface="Open Sans"/>
              <a:cs typeface="Open Sans"/>
              <a:sym typeface="Open Sans"/>
            </a:endParaRPr>
          </a:p>
        </p:txBody>
      </p:sp>
      <p:sp>
        <p:nvSpPr>
          <p:cNvPr id="469" name="Google Shape;469;g38bd14e0d08_0_307"/>
          <p:cNvSpPr txBox="1"/>
          <p:nvPr/>
        </p:nvSpPr>
        <p:spPr>
          <a:xfrm>
            <a:off x="730651" y="5551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6 |</a:t>
            </a:r>
            <a:endParaRPr sz="2500" b="0" i="0" u="none" strike="noStrike" cap="none">
              <a:solidFill>
                <a:srgbClr val="000000"/>
              </a:solidFill>
              <a:latin typeface="Open Sans"/>
              <a:ea typeface="Open Sans"/>
              <a:cs typeface="Open Sans"/>
              <a:sym typeface="Open Sans"/>
            </a:endParaRPr>
          </a:p>
        </p:txBody>
      </p:sp>
      <p:sp>
        <p:nvSpPr>
          <p:cNvPr id="470" name="Google Shape;470;g38bd14e0d08_0_307"/>
          <p:cNvSpPr txBox="1">
            <a:spLocks noGrp="1"/>
          </p:cNvSpPr>
          <p:nvPr>
            <p:ph type="title" idx="4294967295"/>
          </p:nvPr>
        </p:nvSpPr>
        <p:spPr>
          <a:xfrm>
            <a:off x="811900" y="592925"/>
            <a:ext cx="10415700" cy="67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6 CYRKULARNYCH STRATEGII PROJEKTOWYCH (1) </a:t>
            </a:r>
          </a:p>
        </p:txBody>
      </p:sp>
      <p:pic>
        <p:nvPicPr>
          <p:cNvPr id="471" name="Google Shape;471;g38bd14e0d08_0_307">
            <a:extLst>
              <a:ext uri="{C183D7F6-B498-43B3-948B-1728B52AA6E4}">
                <adec:decorative xmlns:adec="http://schemas.microsoft.com/office/drawing/2017/decorative" val="1"/>
              </a:ext>
            </a:extLst>
          </p:cNvPr>
          <p:cNvPicPr preferRelativeResize="0"/>
          <p:nvPr/>
        </p:nvPicPr>
        <p:blipFill rotWithShape="1">
          <a:blip r:embed="rId3">
            <a:alphaModFix/>
          </a:blip>
          <a:srcRect l="15838" t="719" r="15831" b="-720"/>
          <a:stretch/>
        </p:blipFill>
        <p:spPr>
          <a:xfrm>
            <a:off x="9046700" y="2842433"/>
            <a:ext cx="2805300" cy="2736000"/>
          </a:xfrm>
          <a:prstGeom prst="ellipse">
            <a:avLst/>
          </a:prstGeom>
          <a:noFill/>
          <a:ln>
            <a:noFill/>
          </a:ln>
        </p:spPr>
      </p:pic>
      <p:sp>
        <p:nvSpPr>
          <p:cNvPr id="472" name="Google Shape;472;g38bd14e0d08_0_307"/>
          <p:cNvSpPr txBox="1"/>
          <p:nvPr/>
        </p:nvSpPr>
        <p:spPr>
          <a:xfrm>
            <a:off x="1149033" y="1859533"/>
            <a:ext cx="86136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Podejścia takie jak ponowne użycie, udostępnianie, regeneracja i renowacja znajdują się bliżej środka pętli materiałowych, </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podczas gdy recykling znajduje się najdalej. Zasadniczo im bliżej środka diagramu znajduje się pętla, tym bardziej wartościowe podejście.</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1100" b="0" i="0" u="none" strike="noStrike" cap="none">
              <a:solidFill>
                <a:srgbClr val="000000"/>
              </a:solidFill>
              <a:latin typeface="Calibri"/>
              <a:ea typeface="Calibri"/>
              <a:cs typeface="Calibri"/>
              <a:sym typeface="Calibri"/>
            </a:endParaRPr>
          </a:p>
        </p:txBody>
      </p:sp>
      <p:sp>
        <p:nvSpPr>
          <p:cNvPr id="473" name="Google Shape;473;g38bd14e0d08_0_307"/>
          <p:cNvSpPr txBox="1"/>
          <p:nvPr/>
        </p:nvSpPr>
        <p:spPr>
          <a:xfrm>
            <a:off x="1129433" y="2590167"/>
            <a:ext cx="8652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Kluczem do koncepcji gospodarki o obiegu zamkniętym jest przejście od własności do dostępu; zrozumienie, że klienci często potrzebują dostępu do produktu tylko przez krótki czas, po którym mogą zwrócić go usługodawcy lub przekazać nowemu użytkownikowi.</a:t>
            </a:r>
            <a:endParaRPr sz="1100" b="0" i="0" u="none" strike="noStrike" cap="none">
              <a:solidFill>
                <a:srgbClr val="000000"/>
              </a:solidFill>
              <a:latin typeface="Calibri"/>
              <a:ea typeface="Calibri"/>
              <a:cs typeface="Calibri"/>
              <a:sym typeface="Calibri"/>
            </a:endParaRPr>
          </a:p>
        </p:txBody>
      </p:sp>
      <p:sp>
        <p:nvSpPr>
          <p:cNvPr id="474" name="Google Shape;474;g38bd14e0d08_0_307"/>
          <p:cNvSpPr txBox="1"/>
          <p:nvPr/>
        </p:nvSpPr>
        <p:spPr>
          <a:xfrm>
            <a:off x="1129433" y="3304717"/>
            <a:ext cx="75003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Produkty, które są odporne na uszkodzenia i zużycie lub zachowują swój emocjonalny urok, mogą być używane i używane wielokrotnie, potencjalnie przez wielu różnych użytkowników. W niektórych przypadkach przedmioty mogą stać się jeszcze bardziej wartościowe poprzez naprawę.</a:t>
            </a:r>
            <a:endParaRPr sz="1100" b="0" i="0" u="none" strike="noStrike" cap="none">
              <a:solidFill>
                <a:srgbClr val="000000"/>
              </a:solidFill>
              <a:latin typeface="Calibri"/>
              <a:ea typeface="Calibri"/>
              <a:cs typeface="Calibri"/>
              <a:sym typeface="Calibri"/>
            </a:endParaRPr>
          </a:p>
        </p:txBody>
      </p:sp>
      <p:sp>
        <p:nvSpPr>
          <p:cNvPr id="475" name="Google Shape;475;g38bd14e0d08_0_307"/>
          <p:cNvSpPr txBox="1"/>
          <p:nvPr/>
        </p:nvSpPr>
        <p:spPr>
          <a:xfrm>
            <a:off x="1189300" y="4162867"/>
            <a:ext cx="76116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Nie wszystkie materiały nadają się do gospodarki o obiegu zamkniętym. Niektóre zawierają chemikalia, które są niebezpieczne dla ludzi lub środowiska. Dodatki są często używane w sposób niezamierzony lub ze względu na wydajność — na przykład poprawę elastyczności lub trwałości — ale istnieją sposoby na ich zaprojektowanie.</a:t>
            </a:r>
            <a:endParaRPr sz="1100" b="0" i="0" u="none" strike="noStrike" cap="none">
              <a:solidFill>
                <a:srgbClr val="000000"/>
              </a:solidFill>
              <a:latin typeface="Calibri"/>
              <a:ea typeface="Calibri"/>
              <a:cs typeface="Calibri"/>
              <a:sym typeface="Calibri"/>
            </a:endParaRPr>
          </a:p>
        </p:txBody>
      </p:sp>
      <p:sp>
        <p:nvSpPr>
          <p:cNvPr id="476" name="Google Shape;476;g38bd14e0d08_0_307"/>
          <p:cNvSpPr txBox="1"/>
          <p:nvPr/>
        </p:nvSpPr>
        <p:spPr>
          <a:xfrm>
            <a:off x="1139500" y="4976067"/>
            <a:ext cx="79695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Ta strategia polega na znalezieniu rozwiązań zapewniających użyteczność przy użyciu minimalnej możliwej ilości materiału. Może to oznaczać znalezienie sposobów na wirtualizację swojej oferty, stworzenie produktu cyfrowego, a nie fizycznego – usługi takie jak Spotify i Netflix są najlepszymi przykładami tego podejścia.</a:t>
            </a:r>
            <a:endParaRPr sz="1100" b="0" i="0" u="none" strike="noStrike" cap="none">
              <a:solidFill>
                <a:srgbClr val="000000"/>
              </a:solidFill>
              <a:latin typeface="Calibri"/>
              <a:ea typeface="Calibri"/>
              <a:cs typeface="Calibri"/>
              <a:sym typeface="Calibri"/>
            </a:endParaRPr>
          </a:p>
        </p:txBody>
      </p:sp>
      <p:sp>
        <p:nvSpPr>
          <p:cNvPr id="477" name="Google Shape;477;g38bd14e0d08_0_307"/>
          <p:cNvSpPr txBox="1"/>
          <p:nvPr/>
        </p:nvSpPr>
        <p:spPr>
          <a:xfrm>
            <a:off x="1189292" y="5810884"/>
            <a:ext cx="8652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Projektowanie modułowe to użyteczna strategia ułatwiająca naprawę, regenerację i modernizację produktów. Ułatwiając usunięcie tylko części produktu, ułatwiasz demontaż, obniżając koszt i wysiłek związany z wymianą uszkodzonych komponentów.</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8bd14e0d08_0_332"/>
          <p:cNvSpPr txBox="1"/>
          <p:nvPr/>
        </p:nvSpPr>
        <p:spPr>
          <a:xfrm>
            <a:off x="1189300" y="1581225"/>
            <a:ext cx="8747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1" i="0" u="none" strike="noStrike" cap="none">
                <a:solidFill>
                  <a:srgbClr val="000000"/>
                </a:solidFill>
                <a:latin typeface="Open Sans"/>
                <a:ea typeface="Open Sans"/>
                <a:cs typeface="Open Sans"/>
                <a:sym typeface="Open Sans"/>
              </a:rPr>
              <a:t>DESIGN POD WEWNĘTRZNE OBIEGI i NA WIELE CYKLI</a:t>
            </a:r>
            <a:endParaRPr sz="1600" b="1" i="0" u="none" strike="noStrike" cap="none">
              <a:solidFill>
                <a:srgbClr val="000000"/>
              </a:solidFill>
              <a:latin typeface="Open Sans"/>
              <a:ea typeface="Open Sans"/>
              <a:cs typeface="Open Sans"/>
              <a:sym typeface="Open Sans"/>
            </a:endParaRPr>
          </a:p>
        </p:txBody>
      </p:sp>
      <p:sp>
        <p:nvSpPr>
          <p:cNvPr id="484" name="Google Shape;484;g38bd14e0d08_0_332"/>
          <p:cNvSpPr txBox="1"/>
          <p:nvPr/>
        </p:nvSpPr>
        <p:spPr>
          <a:xfrm>
            <a:off x="1189292" y="2333125"/>
            <a:ext cx="6794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OD PRODUKTU DO USŁUGI</a:t>
            </a:r>
            <a:endParaRPr sz="1500" b="1" i="0" u="none" strike="noStrike" cap="none">
              <a:solidFill>
                <a:srgbClr val="000000"/>
              </a:solidFill>
              <a:latin typeface="Open Sans"/>
              <a:ea typeface="Open Sans"/>
              <a:cs typeface="Open Sans"/>
              <a:sym typeface="Open Sans"/>
            </a:endParaRPr>
          </a:p>
        </p:txBody>
      </p:sp>
      <p:sp>
        <p:nvSpPr>
          <p:cNvPr id="485" name="Google Shape;485;g38bd14e0d08_0_332"/>
          <p:cNvSpPr txBox="1"/>
          <p:nvPr/>
        </p:nvSpPr>
        <p:spPr>
          <a:xfrm>
            <a:off x="1189300" y="3075025"/>
            <a:ext cx="855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WYDŁUŻENIE CYKLU ŻYCIA PRODUKTU</a:t>
            </a:r>
            <a:endParaRPr sz="1500" b="1" i="0" u="none" strike="noStrike" cap="none">
              <a:solidFill>
                <a:srgbClr val="000000"/>
              </a:solidFill>
              <a:latin typeface="Open Sans"/>
              <a:ea typeface="Open Sans"/>
              <a:cs typeface="Open Sans"/>
              <a:sym typeface="Open Sans"/>
            </a:endParaRPr>
          </a:p>
        </p:txBody>
      </p:sp>
      <p:sp>
        <p:nvSpPr>
          <p:cNvPr id="486" name="Google Shape;486;g38bd14e0d08_0_332"/>
          <p:cNvSpPr txBox="1"/>
          <p:nvPr/>
        </p:nvSpPr>
        <p:spPr>
          <a:xfrm>
            <a:off x="1189300" y="3945892"/>
            <a:ext cx="9124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BEZPIECZNE I CYRKULARNE MATERIAŁY</a:t>
            </a:r>
            <a:endParaRPr sz="1500" b="1" i="0" u="none" strike="noStrike" cap="none">
              <a:solidFill>
                <a:srgbClr val="000000"/>
              </a:solidFill>
              <a:latin typeface="Open Sans"/>
              <a:ea typeface="Open Sans"/>
              <a:cs typeface="Open Sans"/>
              <a:sym typeface="Open Sans"/>
            </a:endParaRPr>
          </a:p>
        </p:txBody>
      </p:sp>
      <p:sp>
        <p:nvSpPr>
          <p:cNvPr id="487" name="Google Shape;487;g38bd14e0d08_0_332"/>
          <p:cNvSpPr txBox="1"/>
          <p:nvPr/>
        </p:nvSpPr>
        <p:spPr>
          <a:xfrm>
            <a:off x="1189300" y="4762888"/>
            <a:ext cx="874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DEMATERIALIZACJA</a:t>
            </a:r>
            <a:br>
              <a:rPr lang="pl-PL" sz="1500" b="1" i="0" u="none" strike="noStrike" cap="none">
                <a:solidFill>
                  <a:srgbClr val="000000"/>
                </a:solidFill>
                <a:latin typeface="Open Sans"/>
                <a:ea typeface="Open Sans"/>
                <a:cs typeface="Open Sans"/>
                <a:sym typeface="Open Sans"/>
              </a:rPr>
            </a:br>
            <a:endParaRPr sz="1500" b="1" i="0" u="none" strike="noStrike" cap="none">
              <a:solidFill>
                <a:srgbClr val="000000"/>
              </a:solidFill>
              <a:latin typeface="Open Sans"/>
              <a:ea typeface="Open Sans"/>
              <a:cs typeface="Open Sans"/>
              <a:sym typeface="Open Sans"/>
            </a:endParaRPr>
          </a:p>
        </p:txBody>
      </p:sp>
      <p:sp>
        <p:nvSpPr>
          <p:cNvPr id="488" name="Google Shape;488;g38bd14e0d08_0_332"/>
          <p:cNvSpPr txBox="1"/>
          <p:nvPr/>
        </p:nvSpPr>
        <p:spPr>
          <a:xfrm>
            <a:off x="1189300" y="5605075"/>
            <a:ext cx="9051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Open Sans"/>
                <a:ea typeface="Open Sans"/>
                <a:cs typeface="Open Sans"/>
                <a:sym typeface="Open Sans"/>
              </a:rPr>
              <a:t>MODUŁOWOŚĆ</a:t>
            </a:r>
            <a:endParaRPr sz="1500" b="1" i="0" u="none" strike="noStrike" cap="none">
              <a:solidFill>
                <a:srgbClr val="000000"/>
              </a:solidFill>
              <a:latin typeface="Open Sans"/>
              <a:ea typeface="Open Sans"/>
              <a:cs typeface="Open Sans"/>
              <a:sym typeface="Open Sans"/>
            </a:endParaRPr>
          </a:p>
        </p:txBody>
      </p:sp>
      <p:sp>
        <p:nvSpPr>
          <p:cNvPr id="489" name="Google Shape;489;g38bd14e0d08_0_332"/>
          <p:cNvSpPr txBox="1"/>
          <p:nvPr/>
        </p:nvSpPr>
        <p:spPr>
          <a:xfrm>
            <a:off x="730651" y="15512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1 |</a:t>
            </a:r>
            <a:endParaRPr sz="2500" b="0" i="0" u="none" strike="noStrike" cap="none">
              <a:solidFill>
                <a:srgbClr val="000000"/>
              </a:solidFill>
              <a:latin typeface="Open Sans"/>
              <a:ea typeface="Open Sans"/>
              <a:cs typeface="Open Sans"/>
              <a:sym typeface="Open Sans"/>
            </a:endParaRPr>
          </a:p>
        </p:txBody>
      </p:sp>
      <p:sp>
        <p:nvSpPr>
          <p:cNvPr id="490" name="Google Shape;490;g38bd14e0d08_0_332"/>
          <p:cNvSpPr txBox="1"/>
          <p:nvPr/>
        </p:nvSpPr>
        <p:spPr>
          <a:xfrm>
            <a:off x="730651" y="22623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2 |</a:t>
            </a:r>
            <a:endParaRPr sz="2500" b="0" i="0" u="none" strike="noStrike" cap="none">
              <a:solidFill>
                <a:srgbClr val="000000"/>
              </a:solidFill>
              <a:latin typeface="Open Sans"/>
              <a:ea typeface="Open Sans"/>
              <a:cs typeface="Open Sans"/>
              <a:sym typeface="Open Sans"/>
            </a:endParaRPr>
          </a:p>
        </p:txBody>
      </p:sp>
      <p:sp>
        <p:nvSpPr>
          <p:cNvPr id="491" name="Google Shape;491;g38bd14e0d08_0_332"/>
          <p:cNvSpPr txBox="1"/>
          <p:nvPr/>
        </p:nvSpPr>
        <p:spPr>
          <a:xfrm>
            <a:off x="730651" y="30577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3 |</a:t>
            </a:r>
            <a:endParaRPr sz="2500" b="0" i="0" u="none" strike="noStrike" cap="none">
              <a:solidFill>
                <a:srgbClr val="000000"/>
              </a:solidFill>
              <a:latin typeface="Open Sans"/>
              <a:ea typeface="Open Sans"/>
              <a:cs typeface="Open Sans"/>
              <a:sym typeface="Open Sans"/>
            </a:endParaRPr>
          </a:p>
        </p:txBody>
      </p:sp>
      <p:sp>
        <p:nvSpPr>
          <p:cNvPr id="492" name="Google Shape;492;g38bd14e0d08_0_332"/>
          <p:cNvSpPr txBox="1"/>
          <p:nvPr/>
        </p:nvSpPr>
        <p:spPr>
          <a:xfrm>
            <a:off x="730651" y="3954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4 |</a:t>
            </a:r>
            <a:endParaRPr sz="2500" b="0" i="0" u="none" strike="noStrike" cap="none">
              <a:solidFill>
                <a:srgbClr val="000000"/>
              </a:solidFill>
              <a:latin typeface="Open Sans"/>
              <a:ea typeface="Open Sans"/>
              <a:cs typeface="Open Sans"/>
              <a:sym typeface="Open Sans"/>
            </a:endParaRPr>
          </a:p>
        </p:txBody>
      </p:sp>
      <p:sp>
        <p:nvSpPr>
          <p:cNvPr id="493" name="Google Shape;493;g38bd14e0d08_0_332"/>
          <p:cNvSpPr txBox="1"/>
          <p:nvPr/>
        </p:nvSpPr>
        <p:spPr>
          <a:xfrm>
            <a:off x="730651" y="47151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5 |</a:t>
            </a:r>
            <a:endParaRPr sz="2500" b="0" i="0" u="none" strike="noStrike" cap="none">
              <a:solidFill>
                <a:srgbClr val="000000"/>
              </a:solidFill>
              <a:latin typeface="Open Sans"/>
              <a:ea typeface="Open Sans"/>
              <a:cs typeface="Open Sans"/>
              <a:sym typeface="Open Sans"/>
            </a:endParaRPr>
          </a:p>
        </p:txBody>
      </p:sp>
      <p:sp>
        <p:nvSpPr>
          <p:cNvPr id="494" name="Google Shape;494;g38bd14e0d08_0_332"/>
          <p:cNvSpPr txBox="1"/>
          <p:nvPr/>
        </p:nvSpPr>
        <p:spPr>
          <a:xfrm>
            <a:off x="730651" y="5551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Open Sans"/>
                <a:ea typeface="Open Sans"/>
                <a:cs typeface="Open Sans"/>
                <a:sym typeface="Open Sans"/>
              </a:rPr>
              <a:t>6 |</a:t>
            </a:r>
            <a:endParaRPr sz="2500" b="0" i="0" u="none" strike="noStrike" cap="none">
              <a:solidFill>
                <a:srgbClr val="000000"/>
              </a:solidFill>
              <a:latin typeface="Open Sans"/>
              <a:ea typeface="Open Sans"/>
              <a:cs typeface="Open Sans"/>
              <a:sym typeface="Open Sans"/>
            </a:endParaRPr>
          </a:p>
        </p:txBody>
      </p:sp>
      <p:sp>
        <p:nvSpPr>
          <p:cNvPr id="495" name="Google Shape;495;g38bd14e0d08_0_332"/>
          <p:cNvSpPr txBox="1">
            <a:spLocks noGrp="1"/>
          </p:cNvSpPr>
          <p:nvPr>
            <p:ph type="title" idx="4294967295"/>
          </p:nvPr>
        </p:nvSpPr>
        <p:spPr>
          <a:xfrm>
            <a:off x="811900" y="592925"/>
            <a:ext cx="10415700" cy="67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lvl="0">
              <a:buSzPts val="2400"/>
              <a:defRPr/>
            </a:pP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6 CYRKULARNYCH </a:t>
            </a:r>
            <a:r>
              <a:rPr lang="pl-PL" sz="3200" dirty="0">
                <a:solidFill>
                  <a:srgbClr val="050505"/>
                </a:solidFill>
                <a:latin typeface="Calibri"/>
                <a:ea typeface="Calibri"/>
                <a:cs typeface="Calibri"/>
                <a:sym typeface="Calibri"/>
              </a:rPr>
              <a:t>STRATEGII PROJEKTOWYCH (2) </a:t>
            </a:r>
            <a:endPar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pic>
        <p:nvPicPr>
          <p:cNvPr id="496" name="Google Shape;496;g38bd14e0d08_0_332">
            <a:extLst>
              <a:ext uri="{C183D7F6-B498-43B3-948B-1728B52AA6E4}">
                <adec:decorative xmlns:adec="http://schemas.microsoft.com/office/drawing/2017/decorative" val="1"/>
              </a:ext>
            </a:extLst>
          </p:cNvPr>
          <p:cNvPicPr preferRelativeResize="0"/>
          <p:nvPr/>
        </p:nvPicPr>
        <p:blipFill rotWithShape="1">
          <a:blip r:embed="rId3">
            <a:alphaModFix/>
          </a:blip>
          <a:srcRect l="15838" t="719" r="15831" b="-720"/>
          <a:stretch/>
        </p:blipFill>
        <p:spPr>
          <a:xfrm>
            <a:off x="9046700" y="2842433"/>
            <a:ext cx="2805300" cy="2736000"/>
          </a:xfrm>
          <a:prstGeom prst="ellipse">
            <a:avLst/>
          </a:prstGeom>
          <a:noFill/>
          <a:ln>
            <a:noFill/>
          </a:ln>
        </p:spPr>
      </p:pic>
      <p:sp>
        <p:nvSpPr>
          <p:cNvPr id="497" name="Google Shape;497;g38bd14e0d08_0_332"/>
          <p:cNvSpPr txBox="1"/>
          <p:nvPr/>
        </p:nvSpPr>
        <p:spPr>
          <a:xfrm>
            <a:off x="1149033" y="1859533"/>
            <a:ext cx="8613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Open Sans"/>
                <a:ea typeface="Open Sans"/>
                <a:cs typeface="Open Sans"/>
                <a:sym typeface="Open Sans"/>
              </a:rPr>
              <a:t>Podejścia takie jak ponowne użycie, udostępnianie, regeneracja i renowacja znajdują się bliżej środka pętli materiałowych, </a:t>
            </a:r>
            <a:endParaRPr sz="9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Open Sans"/>
                <a:ea typeface="Open Sans"/>
                <a:cs typeface="Open Sans"/>
                <a:sym typeface="Open Sans"/>
              </a:rPr>
              <a:t>podczas gdy recykling znajduje się najdalej. Zasadniczo im bliżej środka diagramu znajduje się pętla, tym bardziej wartościowe podejście.</a:t>
            </a:r>
            <a:endParaRPr sz="9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Open Sans"/>
              <a:ea typeface="Open Sans"/>
              <a:cs typeface="Open Sans"/>
              <a:sym typeface="Open Sans"/>
            </a:endParaRPr>
          </a:p>
        </p:txBody>
      </p:sp>
      <p:sp>
        <p:nvSpPr>
          <p:cNvPr id="498" name="Google Shape;498;g38bd14e0d08_0_332"/>
          <p:cNvSpPr txBox="1"/>
          <p:nvPr/>
        </p:nvSpPr>
        <p:spPr>
          <a:xfrm>
            <a:off x="1129433" y="25901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Kluczem do koncepcji gospodarki o obiegu zamkniętym jest przejście od własności do dostępu; zrozumienie, że klienci często potrzebują dostępu do produktu tylko przez krótki czas, po którym mogą zwrócić go usługodawcy lub przekazać nowemu użytkownikowi.</a:t>
            </a:r>
            <a:endParaRPr sz="900" b="0" i="0" u="none" strike="noStrike" cap="none">
              <a:solidFill>
                <a:srgbClr val="000000"/>
              </a:solidFill>
              <a:latin typeface="Open Sans"/>
              <a:ea typeface="Open Sans"/>
              <a:cs typeface="Open Sans"/>
              <a:sym typeface="Open Sans"/>
            </a:endParaRPr>
          </a:p>
        </p:txBody>
      </p:sp>
      <p:sp>
        <p:nvSpPr>
          <p:cNvPr id="499" name="Google Shape;499;g38bd14e0d08_0_332"/>
          <p:cNvSpPr txBox="1"/>
          <p:nvPr/>
        </p:nvSpPr>
        <p:spPr>
          <a:xfrm>
            <a:off x="1182100" y="3336367"/>
            <a:ext cx="75003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1100" b="0" i="0" u="none" strike="noStrike" cap="none">
                <a:solidFill>
                  <a:srgbClr val="000000"/>
                </a:solidFill>
                <a:latin typeface="Calibri"/>
                <a:ea typeface="Calibri"/>
                <a:cs typeface="Calibri"/>
                <a:sym typeface="Calibri"/>
              </a:rPr>
              <a:t>Produkty, które są odporne na uszkodzenia i zużycie lub zachowują swój emocjonalny urok, mogą być używane i używane wielokrotnie, potencjalnie przez wielu różnych użytkowników. W niektórych przypadkach przedmioty mogą stać się jeszcze bardziej wartościowe poprzez naprawę.</a:t>
            </a:r>
            <a:endParaRPr sz="1100" b="0" i="0" u="none" strike="noStrike" cap="none">
              <a:solidFill>
                <a:srgbClr val="000000"/>
              </a:solidFill>
              <a:latin typeface="Calibri"/>
              <a:ea typeface="Calibri"/>
              <a:cs typeface="Calibri"/>
              <a:sym typeface="Calibri"/>
            </a:endParaRPr>
          </a:p>
        </p:txBody>
      </p:sp>
      <p:sp>
        <p:nvSpPr>
          <p:cNvPr id="500" name="Google Shape;500;g38bd14e0d08_0_332"/>
          <p:cNvSpPr txBox="1"/>
          <p:nvPr/>
        </p:nvSpPr>
        <p:spPr>
          <a:xfrm>
            <a:off x="1189300" y="4162867"/>
            <a:ext cx="7611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Nie wszystkie materiały nadają się do gospodarki o obiegu zamkniętym. Niektóre zawierają chemikalia, które są niebezpieczne dla ludzi lub środowiska. Dodatki są często używane w sposób niezamierzony lub ze względu na wydajność — na przykład poprawę elastyczności lub trwałości — ale istnieją sposoby na ich zaprojektowanie.</a:t>
            </a:r>
            <a:endParaRPr sz="900" b="0" i="0" u="none" strike="noStrike" cap="none">
              <a:solidFill>
                <a:srgbClr val="000000"/>
              </a:solidFill>
              <a:latin typeface="Open Sans"/>
              <a:ea typeface="Open Sans"/>
              <a:cs typeface="Open Sans"/>
              <a:sym typeface="Open Sans"/>
            </a:endParaRPr>
          </a:p>
        </p:txBody>
      </p:sp>
      <p:sp>
        <p:nvSpPr>
          <p:cNvPr id="501" name="Google Shape;501;g38bd14e0d08_0_332"/>
          <p:cNvSpPr txBox="1"/>
          <p:nvPr/>
        </p:nvSpPr>
        <p:spPr>
          <a:xfrm>
            <a:off x="1139500" y="4976067"/>
            <a:ext cx="79695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Ta strategia polega na znalezieniu rozwiązań zapewniających użyteczność przy użyciu minimalnej możliwej ilości materiału. Może to oznaczać znalezienie sposobów na wirtualizację swojej oferty, stworzenie produktu cyfrowego, a nie fizycznego – usługi takie jak Spotify i Netflix są najlepszymi przykładami tego podejścia.</a:t>
            </a:r>
            <a:endParaRPr sz="900" b="0" i="0" u="none" strike="noStrike" cap="none">
              <a:solidFill>
                <a:srgbClr val="000000"/>
              </a:solidFill>
              <a:latin typeface="Open Sans"/>
              <a:ea typeface="Open Sans"/>
              <a:cs typeface="Open Sans"/>
              <a:sym typeface="Open Sans"/>
            </a:endParaRPr>
          </a:p>
        </p:txBody>
      </p:sp>
      <p:sp>
        <p:nvSpPr>
          <p:cNvPr id="502" name="Google Shape;502;g38bd14e0d08_0_332"/>
          <p:cNvSpPr txBox="1"/>
          <p:nvPr/>
        </p:nvSpPr>
        <p:spPr>
          <a:xfrm>
            <a:off x="1139500" y="57892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Open Sans"/>
                <a:ea typeface="Open Sans"/>
                <a:cs typeface="Open Sans"/>
                <a:sym typeface="Open Sans"/>
              </a:rPr>
              <a:t>Projektowanie modułowe to użyteczna strategia ułatwiająca naprawę, regenerację i modernizację produktów. Ułatwiając usunięcie tylko części produktu, ułatwiasz demontaż, obniżając koszt i wysiłek związany z wymianą uszkodzonych komponentów.</a:t>
            </a:r>
            <a:endParaRPr sz="900" b="0" i="0" u="none" strike="noStrike" cap="none">
              <a:solidFill>
                <a:srgbClr val="000000"/>
              </a:solidFill>
              <a:latin typeface="Open Sans"/>
              <a:ea typeface="Open Sans"/>
              <a:cs typeface="Open Sans"/>
              <a:sym typeface="Open Sans"/>
            </a:endParaRPr>
          </a:p>
        </p:txBody>
      </p:sp>
      <p:sp>
        <p:nvSpPr>
          <p:cNvPr id="503" name="Google Shape;503;g38bd14e0d08_0_332">
            <a:extLst>
              <a:ext uri="{C183D7F6-B498-43B3-948B-1728B52AA6E4}">
                <adec:decorative xmlns:adec="http://schemas.microsoft.com/office/drawing/2017/decorative" val="1"/>
              </a:ext>
            </a:extLst>
          </p:cNvPr>
          <p:cNvSpPr/>
          <p:nvPr/>
        </p:nvSpPr>
        <p:spPr>
          <a:xfrm>
            <a:off x="79900" y="3954733"/>
            <a:ext cx="11879700" cy="45369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04" name="Google Shape;504;g38bd14e0d08_0_332">
            <a:extLst>
              <a:ext uri="{C183D7F6-B498-43B3-948B-1728B52AA6E4}">
                <adec:decorative xmlns:adec="http://schemas.microsoft.com/office/drawing/2017/decorative" val="1"/>
              </a:ext>
            </a:extLst>
          </p:cNvPr>
          <p:cNvSpPr/>
          <p:nvPr/>
        </p:nvSpPr>
        <p:spPr>
          <a:xfrm>
            <a:off x="-188100" y="1529967"/>
            <a:ext cx="12702900" cy="15276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38bd14e0d08_0_359"/>
          <p:cNvSpPr txBox="1"/>
          <p:nvPr/>
        </p:nvSpPr>
        <p:spPr>
          <a:xfrm>
            <a:off x="681300" y="1784433"/>
            <a:ext cx="97563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z myślą o</a:t>
            </a:r>
            <a:r>
              <a:rPr lang="pl-PL" sz="1800" b="1" i="0" u="none" strike="noStrike" cap="none">
                <a:solidFill>
                  <a:srgbClr val="000000"/>
                </a:solidFill>
                <a:latin typeface="Calibri"/>
                <a:ea typeface="Calibri"/>
                <a:cs typeface="Calibri"/>
                <a:sym typeface="Calibri"/>
              </a:rPr>
              <a:t> przywiązaniu i zaufaniu </a:t>
            </a:r>
            <a:r>
              <a:rPr lang="pl-PL" sz="1800" b="0" i="0" u="none" strike="noStrike" cap="none">
                <a:solidFill>
                  <a:srgbClr val="000000"/>
                </a:solidFill>
                <a:latin typeface="Calibri"/>
                <a:ea typeface="Calibri"/>
                <a:cs typeface="Calibri"/>
                <a:sym typeface="Calibri"/>
              </a:rPr>
              <a:t>polega na tworzeniu produktów, które będą dłużej kochane, lubiane lub budzić zaufanie.</a:t>
            </a:r>
            <a:endParaRPr sz="1800" b="0" i="0" u="none" strike="noStrike" cap="none">
              <a:solidFill>
                <a:srgbClr val="000000"/>
              </a:solidFill>
              <a:latin typeface="Calibri"/>
              <a:ea typeface="Calibri"/>
              <a:cs typeface="Calibri"/>
              <a:sym typeface="Calibri"/>
            </a:endParaRPr>
          </a:p>
        </p:txBody>
      </p:sp>
      <p:sp>
        <p:nvSpPr>
          <p:cNvPr id="511" name="Google Shape;511;g38bd14e0d08_0_359"/>
          <p:cNvSpPr txBox="1"/>
          <p:nvPr/>
        </p:nvSpPr>
        <p:spPr>
          <a:xfrm>
            <a:off x="686012" y="2404331"/>
            <a:ext cx="75780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z myślą o </a:t>
            </a:r>
            <a:r>
              <a:rPr lang="pl-PL" sz="1800" b="1" i="0" u="none" strike="noStrike" cap="none">
                <a:solidFill>
                  <a:srgbClr val="000000"/>
                </a:solidFill>
                <a:latin typeface="Calibri"/>
                <a:ea typeface="Calibri"/>
                <a:cs typeface="Calibri"/>
                <a:sym typeface="Calibri"/>
              </a:rPr>
              <a:t>trwałości </a:t>
            </a:r>
            <a:r>
              <a:rPr lang="pl-PL" sz="1800" b="0" i="0" u="none" strike="noStrike" cap="none">
                <a:solidFill>
                  <a:srgbClr val="000000"/>
                </a:solidFill>
                <a:latin typeface="Calibri"/>
                <a:ea typeface="Calibri"/>
                <a:cs typeface="Calibri"/>
                <a:sym typeface="Calibri"/>
              </a:rPr>
              <a:t>polega na opracowywaniu produktów, które są odporne na zużycie.</a:t>
            </a:r>
            <a:endParaRPr sz="1800" b="0" i="0" u="none" strike="noStrike" cap="none">
              <a:solidFill>
                <a:srgbClr val="000000"/>
              </a:solidFill>
              <a:latin typeface="Calibri"/>
              <a:ea typeface="Calibri"/>
              <a:cs typeface="Calibri"/>
              <a:sym typeface="Calibri"/>
            </a:endParaRPr>
          </a:p>
        </p:txBody>
      </p:sp>
      <p:sp>
        <p:nvSpPr>
          <p:cNvPr id="512" name="Google Shape;512;g38bd14e0d08_0_359"/>
          <p:cNvSpPr txBox="1"/>
          <p:nvPr/>
        </p:nvSpPr>
        <p:spPr>
          <a:xfrm>
            <a:off x="681300" y="3176628"/>
            <a:ext cx="95400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pod kątem </a:t>
            </a:r>
            <a:r>
              <a:rPr lang="pl-PL" sz="1800" b="1" i="0" u="none" strike="noStrike" cap="none">
                <a:solidFill>
                  <a:srgbClr val="000000"/>
                </a:solidFill>
                <a:latin typeface="Calibri"/>
                <a:ea typeface="Calibri"/>
                <a:cs typeface="Calibri"/>
                <a:sym typeface="Calibri"/>
              </a:rPr>
              <a:t>standaryzacji i kompatybilności </a:t>
            </a:r>
            <a:r>
              <a:rPr lang="pl-PL" sz="1800" b="0" i="0" u="none" strike="noStrike" cap="none">
                <a:solidFill>
                  <a:srgbClr val="000000"/>
                </a:solidFill>
                <a:latin typeface="Calibri"/>
                <a:ea typeface="Calibri"/>
                <a:cs typeface="Calibri"/>
                <a:sym typeface="Calibri"/>
              </a:rPr>
              <a:t>ma na celu tworzenie produktów </a:t>
            </a:r>
            <a:br>
              <a:rPr lang="pl-PL" sz="1800" b="0" i="0" u="none" strike="noStrike" cap="none">
                <a:solidFill>
                  <a:srgbClr val="000000"/>
                </a:solidFill>
                <a:latin typeface="Calibri"/>
                <a:ea typeface="Calibri"/>
                <a:cs typeface="Calibri"/>
                <a:sym typeface="Calibri"/>
              </a:rPr>
            </a:br>
            <a:r>
              <a:rPr lang="pl-PL" sz="1800" b="0" i="0" u="none" strike="noStrike" cap="none">
                <a:solidFill>
                  <a:srgbClr val="000000"/>
                </a:solidFill>
                <a:latin typeface="Calibri"/>
                <a:ea typeface="Calibri"/>
                <a:cs typeface="Calibri"/>
                <a:sym typeface="Calibri"/>
              </a:rPr>
              <a:t>z częściami, które pasują również do innych produktów.</a:t>
            </a:r>
            <a:endParaRPr sz="1800" b="0" i="0" u="none" strike="noStrike" cap="none">
              <a:solidFill>
                <a:srgbClr val="000000"/>
              </a:solidFill>
              <a:latin typeface="Calibri"/>
              <a:ea typeface="Calibri"/>
              <a:cs typeface="Calibri"/>
              <a:sym typeface="Calibri"/>
            </a:endParaRPr>
          </a:p>
        </p:txBody>
      </p:sp>
      <p:sp>
        <p:nvSpPr>
          <p:cNvPr id="513" name="Google Shape;513;g38bd14e0d08_0_359"/>
          <p:cNvSpPr txBox="1"/>
          <p:nvPr/>
        </p:nvSpPr>
        <p:spPr>
          <a:xfrm>
            <a:off x="681300" y="3858625"/>
            <a:ext cx="101775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zapewniające</a:t>
            </a:r>
            <a:r>
              <a:rPr lang="pl-PL" sz="1800" b="1" i="0" u="none" strike="noStrike" cap="none">
                <a:solidFill>
                  <a:srgbClr val="000000"/>
                </a:solidFill>
                <a:latin typeface="Calibri"/>
                <a:ea typeface="Calibri"/>
                <a:cs typeface="Calibri"/>
                <a:sym typeface="Calibri"/>
              </a:rPr>
              <a:t> łatwość konserwacji i naprawy</a:t>
            </a:r>
            <a:r>
              <a:rPr lang="pl-PL" sz="1800" b="0" i="0" u="none" strike="noStrike" cap="none">
                <a:solidFill>
                  <a:srgbClr val="000000"/>
                </a:solidFill>
                <a:latin typeface="Calibri"/>
                <a:ea typeface="Calibri"/>
                <a:cs typeface="Calibri"/>
                <a:sym typeface="Calibri"/>
              </a:rPr>
              <a:t> umożliwia utrzymanie produktów </a:t>
            </a:r>
            <a:br>
              <a:rPr lang="pl-PL" sz="1800" b="0" i="0" u="none" strike="noStrike" cap="none">
                <a:solidFill>
                  <a:srgbClr val="000000"/>
                </a:solidFill>
                <a:latin typeface="Calibri"/>
                <a:ea typeface="Calibri"/>
                <a:cs typeface="Calibri"/>
                <a:sym typeface="Calibri"/>
              </a:rPr>
            </a:br>
            <a:r>
              <a:rPr lang="pl-PL" sz="1800" b="0" i="0" u="none" strike="noStrike" cap="none">
                <a:solidFill>
                  <a:srgbClr val="000000"/>
                </a:solidFill>
                <a:latin typeface="Calibri"/>
                <a:ea typeface="Calibri"/>
                <a:cs typeface="Calibri"/>
                <a:sym typeface="Calibri"/>
              </a:rPr>
              <a:t>w doskonałym stanie.</a:t>
            </a:r>
            <a:endParaRPr sz="1800" b="0" i="0" u="none" strike="noStrike" cap="none">
              <a:solidFill>
                <a:srgbClr val="000000"/>
              </a:solidFill>
              <a:latin typeface="Calibri"/>
              <a:ea typeface="Calibri"/>
              <a:cs typeface="Calibri"/>
              <a:sym typeface="Calibri"/>
            </a:endParaRPr>
          </a:p>
        </p:txBody>
      </p:sp>
      <p:sp>
        <p:nvSpPr>
          <p:cNvPr id="514" name="Google Shape;514;g38bd14e0d08_0_359"/>
          <p:cNvSpPr txBox="1"/>
          <p:nvPr/>
        </p:nvSpPr>
        <p:spPr>
          <a:xfrm>
            <a:off x="681300" y="4559684"/>
            <a:ext cx="97563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umożliwiające </a:t>
            </a:r>
            <a:r>
              <a:rPr lang="pl-PL" sz="1800" b="1" i="0" u="none" strike="noStrike" cap="none">
                <a:solidFill>
                  <a:srgbClr val="000000"/>
                </a:solidFill>
                <a:latin typeface="Calibri"/>
                <a:ea typeface="Calibri"/>
                <a:cs typeface="Calibri"/>
                <a:sym typeface="Calibri"/>
              </a:rPr>
              <a:t>rozbudowę i adaptację</a:t>
            </a:r>
            <a:r>
              <a:rPr lang="pl-PL" sz="1800" b="0" i="0" u="none" strike="noStrike" cap="none">
                <a:solidFill>
                  <a:srgbClr val="000000"/>
                </a:solidFill>
                <a:latin typeface="Calibri"/>
                <a:ea typeface="Calibri"/>
                <a:cs typeface="Calibri"/>
                <a:sym typeface="Calibri"/>
              </a:rPr>
              <a:t> pozwala na przyszłą rozbudowę i modyfikację.</a:t>
            </a:r>
            <a:endParaRPr sz="1800" b="0" i="0" u="none" strike="noStrike" cap="none">
              <a:solidFill>
                <a:srgbClr val="000000"/>
              </a:solidFill>
              <a:latin typeface="Calibri"/>
              <a:ea typeface="Calibri"/>
              <a:cs typeface="Calibri"/>
              <a:sym typeface="Calibri"/>
            </a:endParaRPr>
          </a:p>
        </p:txBody>
      </p:sp>
      <p:sp>
        <p:nvSpPr>
          <p:cNvPr id="515" name="Google Shape;515;g38bd14e0d08_0_359"/>
          <p:cNvSpPr txBox="1"/>
          <p:nvPr/>
        </p:nvSpPr>
        <p:spPr>
          <a:xfrm>
            <a:off x="681300" y="5198669"/>
            <a:ext cx="10095600" cy="738900"/>
          </a:xfrm>
          <a:prstGeom prst="rect">
            <a:avLst/>
          </a:prstGeom>
          <a:noFill/>
          <a:ln>
            <a:noFill/>
          </a:ln>
        </p:spPr>
        <p:txBody>
          <a:bodyPr spcFirstLastPara="1" wrap="square" lIns="91425" tIns="91425" rIns="91425" bIns="91425" anchor="t" anchorCtr="0">
            <a:spAutoFit/>
          </a:bodyPr>
          <a:lstStyle/>
          <a:p>
            <a:pPr marL="609600" marR="0" lvl="0" indent="-419100" algn="l" rtl="0">
              <a:lnSpc>
                <a:spcPct val="100000"/>
              </a:lnSpc>
              <a:spcBef>
                <a:spcPts val="0"/>
              </a:spcBef>
              <a:spcAft>
                <a:spcPts val="0"/>
              </a:spcAft>
              <a:buClr>
                <a:srgbClr val="000000"/>
              </a:buClr>
              <a:buSzPts val="1800"/>
              <a:buFont typeface="Raleway"/>
              <a:buChar char="●"/>
            </a:pPr>
            <a:r>
              <a:rPr lang="pl-PL" sz="1800" b="0" i="0" u="none" strike="noStrike" cap="none">
                <a:solidFill>
                  <a:srgbClr val="000000"/>
                </a:solidFill>
                <a:latin typeface="Calibri"/>
                <a:ea typeface="Calibri"/>
                <a:cs typeface="Calibri"/>
                <a:sym typeface="Calibri"/>
              </a:rPr>
              <a:t>Projektowanie umożliwiające</a:t>
            </a:r>
            <a:r>
              <a:rPr lang="pl-PL" sz="1800" b="1" i="0" u="none" strike="noStrike" cap="none">
                <a:solidFill>
                  <a:srgbClr val="000000"/>
                </a:solidFill>
                <a:latin typeface="Calibri"/>
                <a:ea typeface="Calibri"/>
                <a:cs typeface="Calibri"/>
                <a:sym typeface="Calibri"/>
              </a:rPr>
              <a:t> demontaż i ponowny montaż</a:t>
            </a:r>
            <a:r>
              <a:rPr lang="pl-PL" sz="1800" b="0" i="0" u="none" strike="noStrike" cap="none">
                <a:solidFill>
                  <a:srgbClr val="000000"/>
                </a:solidFill>
                <a:latin typeface="Calibri"/>
                <a:ea typeface="Calibri"/>
                <a:cs typeface="Calibri"/>
                <a:sym typeface="Calibri"/>
              </a:rPr>
              <a:t> zapewnia, że ​​części produktu można łatwo rozdzielić i ponownie złożyć.</a:t>
            </a:r>
            <a:endParaRPr sz="1800" b="0" i="0" u="none" strike="noStrike" cap="none">
              <a:solidFill>
                <a:srgbClr val="000000"/>
              </a:solidFill>
              <a:latin typeface="Calibri"/>
              <a:ea typeface="Calibri"/>
              <a:cs typeface="Calibri"/>
              <a:sym typeface="Calibri"/>
            </a:endParaRPr>
          </a:p>
        </p:txBody>
      </p:sp>
      <p:sp>
        <p:nvSpPr>
          <p:cNvPr id="516" name="Google Shape;516;g38bd14e0d08_0_359"/>
          <p:cNvSpPr txBox="1">
            <a:spLocks noGrp="1"/>
          </p:cNvSpPr>
          <p:nvPr>
            <p:ph type="title" idx="4294967295"/>
          </p:nvPr>
        </p:nvSpPr>
        <p:spPr>
          <a:xfrm>
            <a:off x="873077" y="490825"/>
            <a:ext cx="104157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200" b="0" i="0" u="none" strike="noStrike" kern="0" cap="none" spc="0" normalizeH="0" baseline="0" noProof="0" dirty="0">
                <a:ln>
                  <a:noFill/>
                </a:ln>
                <a:solidFill>
                  <a:srgbClr val="000000"/>
                </a:solidFill>
                <a:effectLst/>
                <a:uLnTx/>
                <a:uFillTx/>
                <a:latin typeface="Calibri"/>
                <a:ea typeface="Calibri"/>
                <a:cs typeface="Calibri"/>
                <a:sym typeface="Calibri"/>
              </a:rPr>
              <a:t>Zasady projektowania dla długiego cyklu życia</a:t>
            </a:r>
          </a:p>
        </p:txBody>
      </p:sp>
      <p:sp>
        <p:nvSpPr>
          <p:cNvPr id="517" name="Google Shape;517;g38bd14e0d08_0_359"/>
          <p:cNvSpPr txBox="1"/>
          <p:nvPr/>
        </p:nvSpPr>
        <p:spPr>
          <a:xfrm>
            <a:off x="7005533" y="6142433"/>
            <a:ext cx="6216900" cy="44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300" b="0" i="0" u="none" strike="noStrike" cap="none">
                <a:solidFill>
                  <a:srgbClr val="000000"/>
                </a:solidFill>
                <a:latin typeface="Lato"/>
                <a:ea typeface="Lato"/>
                <a:cs typeface="Lato"/>
                <a:sym typeface="Lato"/>
              </a:rPr>
              <a:t>Conny Bakker and Marcel den Hollander, The Guardian</a:t>
            </a:r>
            <a:endParaRPr sz="1300" b="0" i="0" u="none" strike="noStrike" cap="none">
              <a:solidFill>
                <a:srgbClr val="000000"/>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g38bd14e0d08_0_372">
            <a:extLst>
              <a:ext uri="{C183D7F6-B498-43B3-948B-1728B52AA6E4}">
                <adec:decorative xmlns:adec="http://schemas.microsoft.com/office/drawing/2017/decorative" val="1"/>
              </a:ext>
            </a:extLst>
          </p:cNvPr>
          <p:cNvPicPr preferRelativeResize="0"/>
          <p:nvPr/>
        </p:nvPicPr>
        <p:blipFill rotWithShape="1">
          <a:blip r:embed="rId3">
            <a:alphaModFix/>
          </a:blip>
          <a:srcRect l="4230" t="17284" r="9084" b="12736"/>
          <a:stretch/>
        </p:blipFill>
        <p:spPr>
          <a:xfrm>
            <a:off x="8872228" y="1148400"/>
            <a:ext cx="2611637" cy="2684088"/>
          </a:xfrm>
          <a:prstGeom prst="rect">
            <a:avLst/>
          </a:prstGeom>
          <a:noFill/>
          <a:ln>
            <a:noFill/>
          </a:ln>
        </p:spPr>
      </p:pic>
      <p:pic>
        <p:nvPicPr>
          <p:cNvPr id="523" name="Google Shape;523;g38bd14e0d08_0_372" descr="Fotografia przedstawia nowoczesny ekspres do kawy z cyfrowym wyświetlaczem pokazującym wybór rodzaju kawy, takiej jak Ristretto. Urządzenie ma metaliczny i zielony korpus, z widocznym pojemnikiem na kawę i miejscem na filiżankę."/>
          <p:cNvPicPr preferRelativeResize="0"/>
          <p:nvPr/>
        </p:nvPicPr>
        <p:blipFill rotWithShape="1">
          <a:blip r:embed="rId4">
            <a:alphaModFix/>
          </a:blip>
          <a:srcRect l="3550" t="3753" r="3261" b="9561"/>
          <a:stretch/>
        </p:blipFill>
        <p:spPr>
          <a:xfrm>
            <a:off x="6529000" y="1148400"/>
            <a:ext cx="2269081" cy="2684087"/>
          </a:xfrm>
          <a:prstGeom prst="rect">
            <a:avLst/>
          </a:prstGeom>
          <a:noFill/>
          <a:ln>
            <a:noFill/>
          </a:ln>
        </p:spPr>
      </p:pic>
      <p:sp>
        <p:nvSpPr>
          <p:cNvPr id="524" name="Google Shape;524;g38bd14e0d08_0_372"/>
          <p:cNvSpPr txBox="1"/>
          <p:nvPr/>
        </p:nvSpPr>
        <p:spPr>
          <a:xfrm>
            <a:off x="6437600" y="4767433"/>
            <a:ext cx="5046300" cy="1862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500" b="0" i="0" u="none" strike="noStrike" cap="none">
                <a:solidFill>
                  <a:srgbClr val="000000"/>
                </a:solidFill>
                <a:latin typeface="Calibri"/>
                <a:ea typeface="Calibri"/>
                <a:cs typeface="Calibri"/>
                <a:sym typeface="Calibri"/>
              </a:rPr>
              <a:t>Koncept modularnego ekspresu do kawy Kara, zaprojektowany przez Thomasa Mair. Widoczne na wizualizacji są oznaczenia poszczególnych modułów ułatwiające użytkownikowi orientację w konstrukcji i sposobie działania urządzenia, co przełoży się na łatwiejszą konserwację, naprawę czy przetworzenie.</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pl-PL" sz="1500" b="0" i="0" u="sng" strike="noStrike" cap="none">
                <a:solidFill>
                  <a:schemeClr val="hlink"/>
                </a:solidFill>
                <a:latin typeface="Calibri"/>
                <a:ea typeface="Calibri"/>
                <a:cs typeface="Calibri"/>
                <a:sym typeface="Calibri"/>
                <a:hlinkClick r:id="rId5"/>
              </a:rPr>
              <a:t>designboom.com</a:t>
            </a:r>
            <a:endParaRPr sz="1500" b="0" i="0" u="none" strike="noStrike" cap="none">
              <a:solidFill>
                <a:srgbClr val="000000"/>
              </a:solidFill>
              <a:latin typeface="Calibri"/>
              <a:ea typeface="Calibri"/>
              <a:cs typeface="Calibri"/>
              <a:sym typeface="Calibri"/>
            </a:endParaRPr>
          </a:p>
        </p:txBody>
      </p:sp>
      <p:sp>
        <p:nvSpPr>
          <p:cNvPr id="525" name="Google Shape;525;g38bd14e0d08_0_372"/>
          <p:cNvSpPr txBox="1"/>
          <p:nvPr/>
        </p:nvSpPr>
        <p:spPr>
          <a:xfrm>
            <a:off x="779833" y="888833"/>
            <a:ext cx="3858000" cy="142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Re-pello rowerek</a:t>
            </a:r>
            <a:endParaRPr sz="2400" b="1" i="0" u="none" strike="noStrike" cap="none">
              <a:solidFill>
                <a:srgbClr val="050505"/>
              </a:solidFill>
              <a:latin typeface="Calibri"/>
              <a:ea typeface="Calibri"/>
              <a:cs typeface="Calibri"/>
              <a:sym typeface="Calibri"/>
            </a:endParaRPr>
          </a:p>
        </p:txBody>
      </p:sp>
      <p:sp>
        <p:nvSpPr>
          <p:cNvPr id="526" name="Google Shape;526;g38bd14e0d08_0_372"/>
          <p:cNvSpPr txBox="1"/>
          <p:nvPr/>
        </p:nvSpPr>
        <p:spPr>
          <a:xfrm>
            <a:off x="877833" y="1505625"/>
            <a:ext cx="3865200" cy="39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600" b="0" i="0" u="none" strike="noStrike" cap="none">
                <a:solidFill>
                  <a:srgbClr val="050505"/>
                </a:solidFill>
                <a:latin typeface="Calibri"/>
                <a:ea typeface="Calibri"/>
                <a:cs typeface="Calibri"/>
                <a:sym typeface="Calibri"/>
              </a:rPr>
              <a:t>Re-pello model 16 Rower łatwy i dostępny do naprawy, rosnący z dzieckiem, z dostępem do instrukcji naprawy.</a:t>
            </a:r>
            <a:endParaRPr sz="1600" b="0" i="0" u="none" strike="noStrike" cap="none">
              <a:solidFill>
                <a:srgbClr val="050505"/>
              </a:solidFill>
              <a:latin typeface="Calibri"/>
              <a:ea typeface="Calibri"/>
              <a:cs typeface="Calibri"/>
              <a:sym typeface="Calibri"/>
            </a:endParaRPr>
          </a:p>
        </p:txBody>
      </p:sp>
      <p:pic>
        <p:nvPicPr>
          <p:cNvPr id="527" name="Google Shape;527;g38bd14e0d08_0_372" descr="Fotografia przedstawia drewniany rowerek biegowy na tle skalistego terenu i trawy. Rower ma czarne opony, naturalne drewniane ramy oraz czerwony napis na ramie, podkreślający ekologiczny i minimalistyczny design pojazdu."/>
          <p:cNvPicPr preferRelativeResize="0"/>
          <p:nvPr/>
        </p:nvPicPr>
        <p:blipFill rotWithShape="1">
          <a:blip r:embed="rId6">
            <a:alphaModFix/>
          </a:blip>
          <a:srcRect/>
          <a:stretch/>
        </p:blipFill>
        <p:spPr>
          <a:xfrm>
            <a:off x="877835" y="2533031"/>
            <a:ext cx="3479465" cy="2315467"/>
          </a:xfrm>
          <a:prstGeom prst="rect">
            <a:avLst/>
          </a:prstGeom>
          <a:noFill/>
          <a:ln>
            <a:noFill/>
          </a:ln>
        </p:spPr>
      </p:pic>
      <p:pic>
        <p:nvPicPr>
          <p:cNvPr id="528" name="Google Shape;528;g38bd14e0d08_0_372">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604284" y="4449087"/>
            <a:ext cx="1743076" cy="1743076"/>
          </a:xfrm>
          <a:prstGeom prst="rect">
            <a:avLst/>
          </a:prstGeom>
          <a:noFill/>
          <a:ln>
            <a:noFill/>
          </a:ln>
        </p:spPr>
      </p:pic>
      <p:sp>
        <p:nvSpPr>
          <p:cNvPr id="529" name="Google Shape;529;g38bd14e0d08_0_372"/>
          <p:cNvSpPr txBox="1"/>
          <p:nvPr/>
        </p:nvSpPr>
        <p:spPr>
          <a:xfrm>
            <a:off x="6427400" y="4096067"/>
            <a:ext cx="3858000" cy="142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Ekspres do kawy Kara</a:t>
            </a:r>
            <a:endParaRPr sz="2400" b="1" i="0" u="none" strike="noStrike" cap="none">
              <a:solidFill>
                <a:srgbClr val="050505"/>
              </a:solidFill>
              <a:latin typeface="Calibri"/>
              <a:ea typeface="Calibri"/>
              <a:cs typeface="Calibri"/>
              <a:sym typeface="Calibri"/>
            </a:endParaRPr>
          </a:p>
        </p:txBody>
      </p:sp>
      <p:sp>
        <p:nvSpPr>
          <p:cNvPr id="3" name="Tytuł 2">
            <a:extLst>
              <a:ext uri="{FF2B5EF4-FFF2-40B4-BE49-F238E27FC236}">
                <a16:creationId xmlns:a16="http://schemas.microsoft.com/office/drawing/2014/main" id="{67D3A4FC-3BBA-F0B2-6146-26FDEB5C5DB1}"/>
              </a:ext>
            </a:extLst>
          </p:cNvPr>
          <p:cNvSpPr>
            <a:spLocks noGrp="1"/>
          </p:cNvSpPr>
          <p:nvPr>
            <p:ph type="title" idx="4294967295"/>
          </p:nvPr>
        </p:nvSpPr>
        <p:spPr>
          <a:xfrm>
            <a:off x="838200" y="-887402"/>
            <a:ext cx="10515600" cy="1325700"/>
          </a:xfrm>
        </p:spPr>
        <p:txBody>
          <a:bodyPr/>
          <a:lstStyle/>
          <a:p>
            <a:r>
              <a:rPr lang="pl-PL" dirty="0"/>
              <a:t>Przykłady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g38bd14e0d08_0_384">
            <a:extLst>
              <a:ext uri="{C183D7F6-B498-43B3-948B-1728B52AA6E4}">
                <adec:decorative xmlns:adec="http://schemas.microsoft.com/office/drawing/2017/decorative" val="1"/>
              </a:ext>
            </a:extLst>
          </p:cNvPr>
          <p:cNvPicPr preferRelativeResize="0"/>
          <p:nvPr/>
        </p:nvPicPr>
        <p:blipFill rotWithShape="1">
          <a:blip r:embed="rId3">
            <a:alphaModFix/>
          </a:blip>
          <a:srcRect t="14926" b="9378"/>
          <a:stretch/>
        </p:blipFill>
        <p:spPr>
          <a:xfrm>
            <a:off x="6590100" y="1365604"/>
            <a:ext cx="2320383" cy="2529063"/>
          </a:xfrm>
          <a:prstGeom prst="rect">
            <a:avLst/>
          </a:prstGeom>
          <a:noFill/>
          <a:ln>
            <a:noFill/>
          </a:ln>
        </p:spPr>
      </p:pic>
      <p:pic>
        <p:nvPicPr>
          <p:cNvPr id="535" name="Google Shape;535;g38bd14e0d08_0_38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123877" y="1365600"/>
            <a:ext cx="2073554" cy="2529067"/>
          </a:xfrm>
          <a:prstGeom prst="rect">
            <a:avLst/>
          </a:prstGeom>
          <a:noFill/>
          <a:ln>
            <a:noFill/>
          </a:ln>
        </p:spPr>
      </p:pic>
      <p:sp>
        <p:nvSpPr>
          <p:cNvPr id="536" name="Google Shape;536;g38bd14e0d08_0_384"/>
          <p:cNvSpPr txBox="1"/>
          <p:nvPr/>
        </p:nvSpPr>
        <p:spPr>
          <a:xfrm>
            <a:off x="6437600" y="4767433"/>
            <a:ext cx="5046300" cy="939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pl-PL" sz="1500" b="0" i="0" u="none" strike="noStrike" cap="none">
                <a:solidFill>
                  <a:srgbClr val="000000"/>
                </a:solidFill>
                <a:latin typeface="Calibri"/>
                <a:ea typeface="Calibri"/>
                <a:cs typeface="Calibri"/>
                <a:sym typeface="Calibri"/>
              </a:rPr>
              <a:t>Narzędzia do majsterkowania na pokolenia. Narzędzia te są wysoko cenione za swoją wszechstronność, niezawodność i długotrwałą wydajność w różnych warunkach.</a:t>
            </a:r>
            <a:endParaRPr sz="1500" b="0" i="0" u="none" strike="noStrike" cap="none">
              <a:solidFill>
                <a:srgbClr val="000000"/>
              </a:solidFill>
              <a:latin typeface="Calibri"/>
              <a:ea typeface="Calibri"/>
              <a:cs typeface="Calibri"/>
              <a:sym typeface="Calibri"/>
            </a:endParaRPr>
          </a:p>
        </p:txBody>
      </p:sp>
      <p:sp>
        <p:nvSpPr>
          <p:cNvPr id="537" name="Google Shape;537;g38bd14e0d08_0_384"/>
          <p:cNvSpPr txBox="1"/>
          <p:nvPr/>
        </p:nvSpPr>
        <p:spPr>
          <a:xfrm>
            <a:off x="779833" y="888833"/>
            <a:ext cx="3858000" cy="1425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Eileen Fisher</a:t>
            </a:r>
            <a:endParaRPr sz="2400" b="1" i="0" u="none" strike="noStrike" cap="none">
              <a:solidFill>
                <a:srgbClr val="050505"/>
              </a:solidFill>
              <a:latin typeface="Calibri"/>
              <a:ea typeface="Calibri"/>
              <a:cs typeface="Calibri"/>
              <a:sym typeface="Calibri"/>
            </a:endParaRPr>
          </a:p>
        </p:txBody>
      </p:sp>
      <p:sp>
        <p:nvSpPr>
          <p:cNvPr id="538" name="Google Shape;538;g38bd14e0d08_0_384"/>
          <p:cNvSpPr txBox="1"/>
          <p:nvPr/>
        </p:nvSpPr>
        <p:spPr>
          <a:xfrm>
            <a:off x="877833" y="1505633"/>
            <a:ext cx="4392300" cy="395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pl-PL" sz="1500" b="0" i="0" u="none" strike="noStrike" cap="none">
                <a:solidFill>
                  <a:srgbClr val="000000"/>
                </a:solidFill>
                <a:latin typeface="Calibri"/>
                <a:ea typeface="Calibri"/>
                <a:cs typeface="Calibri"/>
                <a:sym typeface="Calibri"/>
              </a:rPr>
              <a:t>Ta amerykańska marka odzieżowa została stworzona przez Eileen zainspirowaną japońskim kimono jako odpowiedź na prostotę, uniwersalność i długotrwałość ubrań które kupujemy. Kolekcja Renew i Resewn.</a:t>
            </a:r>
            <a:endParaRPr sz="1500" b="0" i="0" u="none" strike="noStrike" cap="none">
              <a:solidFill>
                <a:srgbClr val="050505"/>
              </a:solidFill>
              <a:latin typeface="Calibri"/>
              <a:ea typeface="Calibri"/>
              <a:cs typeface="Calibri"/>
              <a:sym typeface="Calibri"/>
            </a:endParaRPr>
          </a:p>
        </p:txBody>
      </p:sp>
      <p:sp>
        <p:nvSpPr>
          <p:cNvPr id="539" name="Google Shape;539;g38bd14e0d08_0_384"/>
          <p:cNvSpPr txBox="1"/>
          <p:nvPr/>
        </p:nvSpPr>
        <p:spPr>
          <a:xfrm>
            <a:off x="6427400" y="4096067"/>
            <a:ext cx="3858000" cy="800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1" i="0" u="none" strike="noStrike" cap="none">
                <a:solidFill>
                  <a:srgbClr val="050505"/>
                </a:solidFill>
                <a:latin typeface="Calibri"/>
                <a:ea typeface="Calibri"/>
                <a:cs typeface="Calibri"/>
                <a:sym typeface="Calibri"/>
              </a:rPr>
              <a:t>Leatherman</a:t>
            </a:r>
            <a:endParaRPr sz="2400" b="1" i="0" u="none" strike="noStrike" cap="none">
              <a:solidFill>
                <a:srgbClr val="050505"/>
              </a:solidFill>
              <a:latin typeface="Calibri"/>
              <a:ea typeface="Calibri"/>
              <a:cs typeface="Calibri"/>
              <a:sym typeface="Calibri"/>
            </a:endParaRPr>
          </a:p>
        </p:txBody>
      </p:sp>
      <p:pic>
        <p:nvPicPr>
          <p:cNvPr id="540" name="Google Shape;540;g38bd14e0d08_0_38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77833" y="2709331"/>
            <a:ext cx="3421600" cy="3421600"/>
          </a:xfrm>
          <a:prstGeom prst="rect">
            <a:avLst/>
          </a:prstGeom>
          <a:noFill/>
          <a:ln>
            <a:noFill/>
          </a:ln>
        </p:spPr>
      </p:pic>
      <p:sp>
        <p:nvSpPr>
          <p:cNvPr id="2" name="Tytuł 1">
            <a:extLst>
              <a:ext uri="{FF2B5EF4-FFF2-40B4-BE49-F238E27FC236}">
                <a16:creationId xmlns:a16="http://schemas.microsoft.com/office/drawing/2014/main" id="{5731A082-827A-DCBD-8B78-C2E192BF6D7B}"/>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Przykłady cd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g3bc0e73438f_0_0" descr="Schemat przedstawia cykl życia produktu od projektowania, przez produkcję, dystrybucję, użytkowanie, aż po koniec życia i recykling. Zawiera ikony i etykiety w kolorze białym i żółtym na niebieskim tle, ilustrując procesy takie jak naprawa, ponowny montaż, zbiórka i recykling, podkreślając znaczenie gospodarki obiegu zamkniętego."/>
          <p:cNvPicPr preferRelativeResize="0"/>
          <p:nvPr/>
        </p:nvPicPr>
        <p:blipFill rotWithShape="1">
          <a:blip r:embed="rId3">
            <a:alphaModFix/>
          </a:blip>
          <a:srcRect/>
          <a:stretch/>
        </p:blipFill>
        <p:spPr>
          <a:xfrm>
            <a:off x="1454900" y="1401933"/>
            <a:ext cx="9231533" cy="5409801"/>
          </a:xfrm>
          <a:prstGeom prst="rect">
            <a:avLst/>
          </a:prstGeom>
          <a:noFill/>
          <a:ln>
            <a:noFill/>
          </a:ln>
        </p:spPr>
      </p:pic>
      <p:sp>
        <p:nvSpPr>
          <p:cNvPr id="546" name="Google Shape;546;g3bc0e73438f_0_0"/>
          <p:cNvSpPr txBox="1">
            <a:spLocks noGrp="1"/>
          </p:cNvSpPr>
          <p:nvPr>
            <p:ph type="title" idx="4294967295"/>
          </p:nvPr>
        </p:nvSpPr>
        <p:spPr>
          <a:xfrm>
            <a:off x="2735267" y="516633"/>
            <a:ext cx="6850500" cy="769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pl-PL" sz="3400" b="0" i="0" u="none" strike="noStrike" kern="0" cap="none" spc="0" normalizeH="0" baseline="0" noProof="0" dirty="0">
                <a:ln>
                  <a:noFill/>
                </a:ln>
                <a:solidFill>
                  <a:srgbClr val="050505"/>
                </a:solidFill>
                <a:effectLst/>
                <a:uLnTx/>
                <a:uFillTx/>
                <a:latin typeface="Calibri"/>
                <a:ea typeface="Calibri"/>
                <a:cs typeface="Calibri"/>
                <a:sym typeface="Calibri"/>
              </a:rPr>
              <a:t>CYRKULARNY CYKL ŻYCIA PRODUKTU</a:t>
            </a:r>
          </a:p>
        </p:txBody>
      </p:sp>
      <p:sp>
        <p:nvSpPr>
          <p:cNvPr id="547" name="Google Shape;547;g3bc0e73438f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38bd14e0d08_0_413"/>
          <p:cNvSpPr txBox="1"/>
          <p:nvPr/>
        </p:nvSpPr>
        <p:spPr>
          <a:xfrm>
            <a:off x="1189300" y="1581225"/>
            <a:ext cx="87471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1" i="0" u="none" strike="noStrike" cap="none">
                <a:solidFill>
                  <a:srgbClr val="000000"/>
                </a:solidFill>
                <a:latin typeface="Calibri"/>
                <a:ea typeface="Calibri"/>
                <a:cs typeface="Calibri"/>
                <a:sym typeface="Calibri"/>
              </a:rPr>
              <a:t>DESIGN POD WEWNĘTRZNE OBIEGI i NA WIELE CYKLI</a:t>
            </a:r>
            <a:endParaRPr sz="1600" b="1" i="0" u="none" strike="noStrike" cap="none">
              <a:solidFill>
                <a:srgbClr val="000000"/>
              </a:solidFill>
              <a:latin typeface="Calibri"/>
              <a:ea typeface="Calibri"/>
              <a:cs typeface="Calibri"/>
              <a:sym typeface="Calibri"/>
            </a:endParaRPr>
          </a:p>
        </p:txBody>
      </p:sp>
      <p:sp>
        <p:nvSpPr>
          <p:cNvPr id="554" name="Google Shape;554;g38bd14e0d08_0_413"/>
          <p:cNvSpPr txBox="1"/>
          <p:nvPr/>
        </p:nvSpPr>
        <p:spPr>
          <a:xfrm>
            <a:off x="1189292" y="2333125"/>
            <a:ext cx="6794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OD PRODUKTU DO USŁUGI</a:t>
            </a:r>
            <a:endParaRPr sz="1500" b="1" i="0" u="none" strike="noStrike" cap="none">
              <a:solidFill>
                <a:srgbClr val="000000"/>
              </a:solidFill>
              <a:latin typeface="Calibri"/>
              <a:ea typeface="Calibri"/>
              <a:cs typeface="Calibri"/>
              <a:sym typeface="Calibri"/>
            </a:endParaRPr>
          </a:p>
        </p:txBody>
      </p:sp>
      <p:sp>
        <p:nvSpPr>
          <p:cNvPr id="555" name="Google Shape;555;g38bd14e0d08_0_413"/>
          <p:cNvSpPr txBox="1"/>
          <p:nvPr/>
        </p:nvSpPr>
        <p:spPr>
          <a:xfrm>
            <a:off x="1189300" y="3075025"/>
            <a:ext cx="8553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WYDŁUŻENIE CYKLU ŻYCIA PRODUKTU</a:t>
            </a:r>
            <a:endParaRPr sz="1500" b="1" i="0" u="none" strike="noStrike" cap="none">
              <a:solidFill>
                <a:srgbClr val="000000"/>
              </a:solidFill>
              <a:latin typeface="Calibri"/>
              <a:ea typeface="Calibri"/>
              <a:cs typeface="Calibri"/>
              <a:sym typeface="Calibri"/>
            </a:endParaRPr>
          </a:p>
        </p:txBody>
      </p:sp>
      <p:sp>
        <p:nvSpPr>
          <p:cNvPr id="556" name="Google Shape;556;g38bd14e0d08_0_413"/>
          <p:cNvSpPr txBox="1"/>
          <p:nvPr/>
        </p:nvSpPr>
        <p:spPr>
          <a:xfrm>
            <a:off x="1189300" y="3945892"/>
            <a:ext cx="9124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BEZPIECZNE I CYRKULARNE MATERIAŁY</a:t>
            </a:r>
            <a:endParaRPr sz="1500" b="1" i="0" u="none" strike="noStrike" cap="none">
              <a:solidFill>
                <a:srgbClr val="000000"/>
              </a:solidFill>
              <a:latin typeface="Calibri"/>
              <a:ea typeface="Calibri"/>
              <a:cs typeface="Calibri"/>
              <a:sym typeface="Calibri"/>
            </a:endParaRPr>
          </a:p>
        </p:txBody>
      </p:sp>
      <p:sp>
        <p:nvSpPr>
          <p:cNvPr id="557" name="Google Shape;557;g38bd14e0d08_0_413"/>
          <p:cNvSpPr txBox="1"/>
          <p:nvPr/>
        </p:nvSpPr>
        <p:spPr>
          <a:xfrm>
            <a:off x="1189300" y="4762888"/>
            <a:ext cx="87471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DEMATERIALIZACJA</a:t>
            </a:r>
            <a:br>
              <a:rPr lang="pl-PL" sz="1500" b="1" i="0" u="none" strike="noStrike" cap="none">
                <a:solidFill>
                  <a:srgbClr val="000000"/>
                </a:solidFill>
                <a:latin typeface="Calibri"/>
                <a:ea typeface="Calibri"/>
                <a:cs typeface="Calibri"/>
                <a:sym typeface="Calibri"/>
              </a:rPr>
            </a:br>
            <a:endParaRPr sz="1500" b="1" i="0" u="none" strike="noStrike" cap="none">
              <a:solidFill>
                <a:srgbClr val="000000"/>
              </a:solidFill>
              <a:latin typeface="Calibri"/>
              <a:ea typeface="Calibri"/>
              <a:cs typeface="Calibri"/>
              <a:sym typeface="Calibri"/>
            </a:endParaRPr>
          </a:p>
        </p:txBody>
      </p:sp>
      <p:sp>
        <p:nvSpPr>
          <p:cNvPr id="558" name="Google Shape;558;g38bd14e0d08_0_413"/>
          <p:cNvSpPr txBox="1"/>
          <p:nvPr/>
        </p:nvSpPr>
        <p:spPr>
          <a:xfrm>
            <a:off x="1189300" y="5605075"/>
            <a:ext cx="90513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1" i="0" u="none" strike="noStrike" cap="none">
                <a:solidFill>
                  <a:srgbClr val="000000"/>
                </a:solidFill>
                <a:latin typeface="Calibri"/>
                <a:ea typeface="Calibri"/>
                <a:cs typeface="Calibri"/>
                <a:sym typeface="Calibri"/>
              </a:rPr>
              <a:t>MODUŁOWOŚĆ</a:t>
            </a:r>
            <a:endParaRPr sz="1500" b="1" i="0" u="none" strike="noStrike" cap="none">
              <a:solidFill>
                <a:srgbClr val="000000"/>
              </a:solidFill>
              <a:latin typeface="Calibri"/>
              <a:ea typeface="Calibri"/>
              <a:cs typeface="Calibri"/>
              <a:sym typeface="Calibri"/>
            </a:endParaRPr>
          </a:p>
        </p:txBody>
      </p:sp>
      <p:sp>
        <p:nvSpPr>
          <p:cNvPr id="559" name="Google Shape;559;g38bd14e0d08_0_413"/>
          <p:cNvSpPr txBox="1"/>
          <p:nvPr/>
        </p:nvSpPr>
        <p:spPr>
          <a:xfrm>
            <a:off x="730651" y="15512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1 |</a:t>
            </a:r>
            <a:endParaRPr sz="2500" b="0" i="0" u="none" strike="noStrike" cap="none">
              <a:solidFill>
                <a:srgbClr val="000000"/>
              </a:solidFill>
              <a:latin typeface="Calibri"/>
              <a:ea typeface="Calibri"/>
              <a:cs typeface="Calibri"/>
              <a:sym typeface="Calibri"/>
            </a:endParaRPr>
          </a:p>
        </p:txBody>
      </p:sp>
      <p:sp>
        <p:nvSpPr>
          <p:cNvPr id="560" name="Google Shape;560;g38bd14e0d08_0_413"/>
          <p:cNvSpPr txBox="1"/>
          <p:nvPr/>
        </p:nvSpPr>
        <p:spPr>
          <a:xfrm>
            <a:off x="730651" y="22623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2 |</a:t>
            </a:r>
            <a:endParaRPr sz="2500" b="0" i="0" u="none" strike="noStrike" cap="none">
              <a:solidFill>
                <a:srgbClr val="000000"/>
              </a:solidFill>
              <a:latin typeface="Calibri"/>
              <a:ea typeface="Calibri"/>
              <a:cs typeface="Calibri"/>
              <a:sym typeface="Calibri"/>
            </a:endParaRPr>
          </a:p>
        </p:txBody>
      </p:sp>
      <p:sp>
        <p:nvSpPr>
          <p:cNvPr id="561" name="Google Shape;561;g38bd14e0d08_0_413"/>
          <p:cNvSpPr txBox="1"/>
          <p:nvPr/>
        </p:nvSpPr>
        <p:spPr>
          <a:xfrm>
            <a:off x="730651" y="3057725"/>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3 |</a:t>
            </a:r>
            <a:endParaRPr sz="2500" b="0" i="0" u="none" strike="noStrike" cap="none">
              <a:solidFill>
                <a:srgbClr val="000000"/>
              </a:solidFill>
              <a:latin typeface="Calibri"/>
              <a:ea typeface="Calibri"/>
              <a:cs typeface="Calibri"/>
              <a:sym typeface="Calibri"/>
            </a:endParaRPr>
          </a:p>
        </p:txBody>
      </p:sp>
      <p:sp>
        <p:nvSpPr>
          <p:cNvPr id="562" name="Google Shape;562;g38bd14e0d08_0_413"/>
          <p:cNvSpPr txBox="1"/>
          <p:nvPr/>
        </p:nvSpPr>
        <p:spPr>
          <a:xfrm>
            <a:off x="730651" y="3954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4 |</a:t>
            </a:r>
            <a:endParaRPr sz="2500" b="0" i="0" u="none" strike="noStrike" cap="none">
              <a:solidFill>
                <a:srgbClr val="000000"/>
              </a:solidFill>
              <a:latin typeface="Calibri"/>
              <a:ea typeface="Calibri"/>
              <a:cs typeface="Calibri"/>
              <a:sym typeface="Calibri"/>
            </a:endParaRPr>
          </a:p>
        </p:txBody>
      </p:sp>
      <p:sp>
        <p:nvSpPr>
          <p:cNvPr id="563" name="Google Shape;563;g38bd14e0d08_0_413"/>
          <p:cNvSpPr txBox="1"/>
          <p:nvPr/>
        </p:nvSpPr>
        <p:spPr>
          <a:xfrm>
            <a:off x="730651" y="47151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5 |</a:t>
            </a:r>
            <a:endParaRPr sz="2500" b="0" i="0" u="none" strike="noStrike" cap="none">
              <a:solidFill>
                <a:srgbClr val="000000"/>
              </a:solidFill>
              <a:latin typeface="Calibri"/>
              <a:ea typeface="Calibri"/>
              <a:cs typeface="Calibri"/>
              <a:sym typeface="Calibri"/>
            </a:endParaRPr>
          </a:p>
        </p:txBody>
      </p:sp>
      <p:sp>
        <p:nvSpPr>
          <p:cNvPr id="564" name="Google Shape;564;g38bd14e0d08_0_413"/>
          <p:cNvSpPr txBox="1"/>
          <p:nvPr/>
        </p:nvSpPr>
        <p:spPr>
          <a:xfrm>
            <a:off x="730651" y="5551751"/>
            <a:ext cx="7851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pl-PL" sz="2500" b="0" i="0" u="none" strike="noStrike" cap="none">
                <a:solidFill>
                  <a:srgbClr val="000000"/>
                </a:solidFill>
                <a:latin typeface="Calibri"/>
                <a:ea typeface="Calibri"/>
                <a:cs typeface="Calibri"/>
                <a:sym typeface="Calibri"/>
              </a:rPr>
              <a:t>6 |</a:t>
            </a:r>
            <a:endParaRPr sz="2500" b="0" i="0" u="none" strike="noStrike" cap="none">
              <a:solidFill>
                <a:srgbClr val="000000"/>
              </a:solidFill>
              <a:latin typeface="Calibri"/>
              <a:ea typeface="Calibri"/>
              <a:cs typeface="Calibri"/>
              <a:sym typeface="Calibri"/>
            </a:endParaRPr>
          </a:p>
        </p:txBody>
      </p:sp>
      <p:sp>
        <p:nvSpPr>
          <p:cNvPr id="565" name="Google Shape;565;g38bd14e0d08_0_413"/>
          <p:cNvSpPr txBox="1">
            <a:spLocks noGrp="1"/>
          </p:cNvSpPr>
          <p:nvPr>
            <p:ph type="title" idx="4294967295"/>
          </p:nvPr>
        </p:nvSpPr>
        <p:spPr>
          <a:xfrm>
            <a:off x="811900" y="592925"/>
            <a:ext cx="10415700" cy="677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rPr>
              <a:t>6 CYRKULARNYCH STRATEGII PROJEKTOWYCH </a:t>
            </a:r>
          </a:p>
        </p:txBody>
      </p:sp>
      <p:pic>
        <p:nvPicPr>
          <p:cNvPr id="566" name="Google Shape;566;g38bd14e0d08_0_413">
            <a:extLst>
              <a:ext uri="{C183D7F6-B498-43B3-948B-1728B52AA6E4}">
                <adec:decorative xmlns:adec="http://schemas.microsoft.com/office/drawing/2017/decorative" val="1"/>
              </a:ext>
            </a:extLst>
          </p:cNvPr>
          <p:cNvPicPr preferRelativeResize="0"/>
          <p:nvPr/>
        </p:nvPicPr>
        <p:blipFill rotWithShape="1">
          <a:blip r:embed="rId3">
            <a:alphaModFix/>
          </a:blip>
          <a:srcRect l="15838" t="719" r="15831" b="-720"/>
          <a:stretch/>
        </p:blipFill>
        <p:spPr>
          <a:xfrm>
            <a:off x="9046700" y="2842433"/>
            <a:ext cx="2805300" cy="2736000"/>
          </a:xfrm>
          <a:prstGeom prst="ellipse">
            <a:avLst/>
          </a:prstGeom>
          <a:noFill/>
          <a:ln>
            <a:noFill/>
          </a:ln>
        </p:spPr>
      </p:pic>
      <p:sp>
        <p:nvSpPr>
          <p:cNvPr id="567" name="Google Shape;567;g38bd14e0d08_0_413"/>
          <p:cNvSpPr txBox="1"/>
          <p:nvPr/>
        </p:nvSpPr>
        <p:spPr>
          <a:xfrm>
            <a:off x="1149033" y="1859533"/>
            <a:ext cx="8613600" cy="661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Calibri"/>
                <a:ea typeface="Calibri"/>
                <a:cs typeface="Calibri"/>
                <a:sym typeface="Calibri"/>
              </a:rPr>
              <a:t>Podejścia takie jak ponowne użycie, udostępnianie, regeneracja i renowacja znajdują się bliżej środka pętli materiałowych, </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Calibri"/>
                <a:ea typeface="Calibri"/>
                <a:cs typeface="Calibri"/>
                <a:sym typeface="Calibri"/>
              </a:rPr>
              <a:t>podczas gdy recykling znajduje się najdalej. Zasadniczo im bliżej środka diagramu znajduje się pętla, tym bardziej wartościowe podejście.</a:t>
            </a:r>
            <a:endParaRPr sz="9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Calibri"/>
              <a:ea typeface="Calibri"/>
              <a:cs typeface="Calibri"/>
              <a:sym typeface="Calibri"/>
            </a:endParaRPr>
          </a:p>
        </p:txBody>
      </p:sp>
      <p:sp>
        <p:nvSpPr>
          <p:cNvPr id="568" name="Google Shape;568;g38bd14e0d08_0_413"/>
          <p:cNvSpPr txBox="1"/>
          <p:nvPr/>
        </p:nvSpPr>
        <p:spPr>
          <a:xfrm>
            <a:off x="1129433" y="25901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Kluczem do koncepcji gospodarki o obiegu zamkniętym jest przejście od własności do dostępu; zrozumienie, że klienci często potrzebują dostępu do produktu tylko przez krótki czas, po którym mogą zwrócić go usługodawcy lub przekazać nowemu użytkownikowi.</a:t>
            </a:r>
            <a:endParaRPr sz="900" b="0" i="0" u="none" strike="noStrike" cap="none">
              <a:solidFill>
                <a:srgbClr val="000000"/>
              </a:solidFill>
              <a:latin typeface="Calibri"/>
              <a:ea typeface="Calibri"/>
              <a:cs typeface="Calibri"/>
              <a:sym typeface="Calibri"/>
            </a:endParaRPr>
          </a:p>
        </p:txBody>
      </p:sp>
      <p:sp>
        <p:nvSpPr>
          <p:cNvPr id="569" name="Google Shape;569;g38bd14e0d08_0_413"/>
          <p:cNvSpPr txBox="1"/>
          <p:nvPr/>
        </p:nvSpPr>
        <p:spPr>
          <a:xfrm>
            <a:off x="1182100" y="3336367"/>
            <a:ext cx="75003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500"/>
              <a:buFont typeface="Arial"/>
              <a:buNone/>
            </a:pPr>
            <a:r>
              <a:rPr lang="pl-PL" sz="900" b="0" i="0" u="none" strike="noStrike" cap="none">
                <a:solidFill>
                  <a:srgbClr val="000000"/>
                </a:solidFill>
                <a:latin typeface="Calibri"/>
                <a:ea typeface="Calibri"/>
                <a:cs typeface="Calibri"/>
                <a:sym typeface="Calibri"/>
              </a:rPr>
              <a:t>Produkty, które są odporne na uszkodzenia i zużycie lub zachowują swój emocjonalny urok, mogą być używane i używane wielokrotnie, potencjalnie przez wielu różnych użytkowników. W niektórych przypadkach przedmioty mogą stać się jeszcze bardziej wartościowe poprzez naprawę.</a:t>
            </a:r>
            <a:endParaRPr sz="900" b="0" i="0" u="none" strike="noStrike" cap="none">
              <a:solidFill>
                <a:srgbClr val="000000"/>
              </a:solidFill>
              <a:latin typeface="Calibri"/>
              <a:ea typeface="Calibri"/>
              <a:cs typeface="Calibri"/>
              <a:sym typeface="Calibri"/>
            </a:endParaRPr>
          </a:p>
        </p:txBody>
      </p:sp>
      <p:sp>
        <p:nvSpPr>
          <p:cNvPr id="570" name="Google Shape;570;g38bd14e0d08_0_413"/>
          <p:cNvSpPr txBox="1"/>
          <p:nvPr/>
        </p:nvSpPr>
        <p:spPr>
          <a:xfrm>
            <a:off x="1189300" y="4162867"/>
            <a:ext cx="76116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100" b="0" i="0" u="none" strike="noStrike" cap="none">
                <a:solidFill>
                  <a:srgbClr val="000000"/>
                </a:solidFill>
                <a:latin typeface="Calibri"/>
                <a:ea typeface="Calibri"/>
                <a:cs typeface="Calibri"/>
                <a:sym typeface="Calibri"/>
              </a:rPr>
              <a:t>Nie wszystkie materiały nadają się do gospodarki o obiegu zamkniętym. Niektóre zawierają chemikalia, które są niebezpieczne dla ludzi lub środowiska. Dodatki są często używane w sposób niezamierzony lub ze względu na wydajność — na przykład poprawę elastyczności lub trwałości — ale istnieją sposoby na ich zaprojektowanie.</a:t>
            </a:r>
            <a:endParaRPr sz="1100" b="0" i="0" u="none" strike="noStrike" cap="none">
              <a:solidFill>
                <a:srgbClr val="000000"/>
              </a:solidFill>
              <a:latin typeface="Calibri"/>
              <a:ea typeface="Calibri"/>
              <a:cs typeface="Calibri"/>
              <a:sym typeface="Calibri"/>
            </a:endParaRPr>
          </a:p>
        </p:txBody>
      </p:sp>
      <p:sp>
        <p:nvSpPr>
          <p:cNvPr id="571" name="Google Shape;571;g38bd14e0d08_0_413"/>
          <p:cNvSpPr txBox="1"/>
          <p:nvPr/>
        </p:nvSpPr>
        <p:spPr>
          <a:xfrm>
            <a:off x="1139500" y="4976067"/>
            <a:ext cx="79695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Ta strategia polega na znalezieniu rozwiązań zapewniających użyteczność przy użyciu minimalnej możliwej ilości materiału. Może to oznaczać znalezienie sposobów na wirtualizację swojej oferty, stworzenie produktu cyfrowego, a nie fizycznego – usługi takie jak Spotify i Netflix są najlepszymi przykładami tego podejścia.</a:t>
            </a:r>
            <a:endParaRPr sz="900" b="0" i="0" u="none" strike="noStrike" cap="none">
              <a:solidFill>
                <a:srgbClr val="000000"/>
              </a:solidFill>
              <a:latin typeface="Calibri"/>
              <a:ea typeface="Calibri"/>
              <a:cs typeface="Calibri"/>
              <a:sym typeface="Calibri"/>
            </a:endParaRPr>
          </a:p>
        </p:txBody>
      </p:sp>
      <p:sp>
        <p:nvSpPr>
          <p:cNvPr id="572" name="Google Shape;572;g38bd14e0d08_0_413"/>
          <p:cNvSpPr txBox="1"/>
          <p:nvPr/>
        </p:nvSpPr>
        <p:spPr>
          <a:xfrm>
            <a:off x="1139500" y="5789267"/>
            <a:ext cx="8652900" cy="523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900" b="0" i="0" u="none" strike="noStrike" cap="none">
                <a:solidFill>
                  <a:srgbClr val="000000"/>
                </a:solidFill>
                <a:latin typeface="Calibri"/>
                <a:ea typeface="Calibri"/>
                <a:cs typeface="Calibri"/>
                <a:sym typeface="Calibri"/>
              </a:rPr>
              <a:t>Projektowanie modułowe to użyteczna strategia ułatwiająca naprawę, regenerację i modernizację produktów. Ułatwiając usunięcie tylko części produktu, ułatwiasz demontaż, obniżając koszt i wysiłek związany z wymianą uszkodzonych komponentów.</a:t>
            </a:r>
            <a:endParaRPr sz="900" b="0" i="0" u="none" strike="noStrike" cap="none">
              <a:solidFill>
                <a:srgbClr val="000000"/>
              </a:solidFill>
              <a:latin typeface="Calibri"/>
              <a:ea typeface="Calibri"/>
              <a:cs typeface="Calibri"/>
              <a:sym typeface="Calibri"/>
            </a:endParaRPr>
          </a:p>
        </p:txBody>
      </p:sp>
      <p:sp>
        <p:nvSpPr>
          <p:cNvPr id="573" name="Google Shape;573;g38bd14e0d08_0_413">
            <a:extLst>
              <a:ext uri="{C183D7F6-B498-43B3-948B-1728B52AA6E4}">
                <adec:decorative xmlns:adec="http://schemas.microsoft.com/office/drawing/2017/decorative" val="1"/>
              </a:ext>
            </a:extLst>
          </p:cNvPr>
          <p:cNvSpPr/>
          <p:nvPr/>
        </p:nvSpPr>
        <p:spPr>
          <a:xfrm>
            <a:off x="181500" y="4771267"/>
            <a:ext cx="11879700" cy="45369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
        <p:nvSpPr>
          <p:cNvPr id="574" name="Google Shape;574;g38bd14e0d08_0_413">
            <a:extLst>
              <a:ext uri="{C183D7F6-B498-43B3-948B-1728B52AA6E4}">
                <adec:decorative xmlns:adec="http://schemas.microsoft.com/office/drawing/2017/decorative" val="1"/>
              </a:ext>
            </a:extLst>
          </p:cNvPr>
          <p:cNvSpPr/>
          <p:nvPr/>
        </p:nvSpPr>
        <p:spPr>
          <a:xfrm>
            <a:off x="-188100" y="1529967"/>
            <a:ext cx="12702900" cy="2415900"/>
          </a:xfrm>
          <a:prstGeom prst="rect">
            <a:avLst/>
          </a:prstGeom>
          <a:solidFill>
            <a:srgbClr val="FFFFFF">
              <a:alpha val="7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38bd14e0d08_0_440">
            <a:extLst>
              <a:ext uri="{C183D7F6-B498-43B3-948B-1728B52AA6E4}">
                <adec:decorative xmlns:adec="http://schemas.microsoft.com/office/drawing/2017/decorative" val="1"/>
              </a:ext>
            </a:extLst>
          </p:cNvPr>
          <p:cNvSpPr txBox="1"/>
          <p:nvPr/>
        </p:nvSpPr>
        <p:spPr>
          <a:xfrm>
            <a:off x="782367" y="971967"/>
            <a:ext cx="9867900" cy="513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050505"/>
              </a:solidFill>
              <a:latin typeface="Raleway"/>
              <a:ea typeface="Raleway"/>
              <a:cs typeface="Raleway"/>
              <a:sym typeface="Raleway"/>
            </a:endParaRPr>
          </a:p>
        </p:txBody>
      </p:sp>
      <p:sp>
        <p:nvSpPr>
          <p:cNvPr id="580" name="Google Shape;580;g38bd14e0d08_0_440"/>
          <p:cNvSpPr txBox="1"/>
          <p:nvPr/>
        </p:nvSpPr>
        <p:spPr>
          <a:xfrm>
            <a:off x="696033" y="1545867"/>
            <a:ext cx="8810100" cy="4140600"/>
          </a:xfrm>
          <a:prstGeom prst="rect">
            <a:avLst/>
          </a:prstGeom>
          <a:noFill/>
          <a:ln>
            <a:noFill/>
          </a:ln>
        </p:spPr>
        <p:txBody>
          <a:bodyPr spcFirstLastPara="1" wrap="square" lIns="121900" tIns="121900" rIns="121900" bIns="121900" anchor="t" anchorCtr="0">
            <a:spAutoFit/>
          </a:bodyPr>
          <a:lstStyle/>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wyeliminuj materiały toksyczne,</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rozważ materiały z recyklingu i te nadające się do recyklingu - w praktyce i odpowiedniej skali (sprawdź giełdy materiałów wtórnych np.: Cyrkl.pl),</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rozważ materiałów pochodzenia bio (eliminacja surowca nieodnawialnego, na bazie paliw kopalnych),</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sprawdź czy bazujesz na surowcach, które znajdują się na liście</a:t>
            </a:r>
            <a:r>
              <a:rPr lang="pl-PL" sz="2300" b="0" i="0" u="sng" strike="noStrike" cap="none">
                <a:solidFill>
                  <a:schemeClr val="hlink"/>
                </a:solidFill>
                <a:latin typeface="Calibri"/>
                <a:ea typeface="Calibri"/>
                <a:cs typeface="Calibri"/>
                <a:sym typeface="Calibri"/>
                <a:hlinkClick r:id="rId3"/>
              </a:rPr>
              <a:t> surowców krytycznych</a:t>
            </a:r>
            <a:r>
              <a:rPr lang="pl-PL" sz="2300" b="0" i="0" u="none" strike="noStrike" cap="none">
                <a:solidFill>
                  <a:srgbClr val="141414"/>
                </a:solidFill>
                <a:latin typeface="Calibri"/>
                <a:ea typeface="Calibri"/>
                <a:cs typeface="Calibri"/>
                <a:sym typeface="Calibri"/>
              </a:rPr>
              <a:t>,</a:t>
            </a:r>
            <a:endParaRPr sz="2300" b="0" i="0" u="none" strike="noStrike" cap="none">
              <a:solidFill>
                <a:srgbClr val="141414"/>
              </a:solidFill>
              <a:latin typeface="Calibri"/>
              <a:ea typeface="Calibri"/>
              <a:cs typeface="Calibri"/>
              <a:sym typeface="Calibri"/>
            </a:endParaRPr>
          </a:p>
          <a:p>
            <a:pPr marL="609600" marR="0" lvl="0" indent="-4508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sprawdź wymiar etyczny pozyskiwanych materiałów (prawa człowiek, konflikty, godziwa praca),</a:t>
            </a:r>
            <a:endParaRPr sz="2300" b="0" i="0" u="none" strike="noStrike" cap="none">
              <a:solidFill>
                <a:srgbClr val="141414"/>
              </a:solidFill>
              <a:latin typeface="Calibri"/>
              <a:ea typeface="Calibri"/>
              <a:cs typeface="Calibri"/>
              <a:sym typeface="Calibri"/>
            </a:endParaRPr>
          </a:p>
          <a:p>
            <a:pPr marL="457200" marR="0" lvl="0" indent="-374650" algn="l" rtl="0">
              <a:lnSpc>
                <a:spcPct val="100000"/>
              </a:lnSpc>
              <a:spcBef>
                <a:spcPts val="0"/>
              </a:spcBef>
              <a:spcAft>
                <a:spcPts val="0"/>
              </a:spcAft>
              <a:buClr>
                <a:srgbClr val="141414"/>
              </a:buClr>
              <a:buSzPts val="2300"/>
              <a:buFont typeface="Calibri"/>
              <a:buChar char="●"/>
            </a:pPr>
            <a:r>
              <a:rPr lang="pl-PL" sz="2300" b="0" i="0" u="none" strike="noStrike" cap="none">
                <a:solidFill>
                  <a:srgbClr val="141414"/>
                </a:solidFill>
                <a:latin typeface="Calibri"/>
                <a:ea typeface="Calibri"/>
                <a:cs typeface="Calibri"/>
                <a:sym typeface="Calibri"/>
              </a:rPr>
              <a:t>szukaj materiałów pozyskanych jak najbardziej lokalnie.</a:t>
            </a:r>
            <a:endParaRPr sz="2300" b="0" i="0" u="none" strike="noStrike" cap="none">
              <a:solidFill>
                <a:srgbClr val="141414"/>
              </a:solidFill>
              <a:latin typeface="Calibri"/>
              <a:ea typeface="Calibri"/>
              <a:cs typeface="Calibri"/>
              <a:sym typeface="Calibri"/>
            </a:endParaRPr>
          </a:p>
        </p:txBody>
      </p:sp>
      <p:sp>
        <p:nvSpPr>
          <p:cNvPr id="581" name="Google Shape;581;g38bd14e0d08_0_440"/>
          <p:cNvSpPr txBox="1">
            <a:spLocks noGrp="1"/>
          </p:cNvSpPr>
          <p:nvPr>
            <p:ph type="title" idx="4294967295"/>
          </p:nvPr>
        </p:nvSpPr>
        <p:spPr>
          <a:xfrm>
            <a:off x="811900" y="592925"/>
            <a:ext cx="10415700" cy="861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Bezpieczne i cyrkularne materiały (1)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38bd14e0d08_0_447"/>
          <p:cNvSpPr txBox="1"/>
          <p:nvPr/>
        </p:nvSpPr>
        <p:spPr>
          <a:xfrm>
            <a:off x="811900" y="1712100"/>
            <a:ext cx="6051300" cy="5043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600"/>
              </a:spcBef>
              <a:spcAft>
                <a:spcPts val="0"/>
              </a:spcAft>
              <a:buClr>
                <a:srgbClr val="000000"/>
              </a:buClr>
              <a:buSzPts val="1900"/>
              <a:buFont typeface="Arial"/>
              <a:buNone/>
            </a:pPr>
            <a:r>
              <a:rPr lang="pl-PL" sz="1900" b="1" i="0" u="none" strike="noStrike" cap="none" dirty="0">
                <a:solidFill>
                  <a:srgbClr val="050505"/>
                </a:solidFill>
                <a:latin typeface="Calibri"/>
                <a:ea typeface="Calibri"/>
                <a:cs typeface="Calibri"/>
                <a:sym typeface="Calibri"/>
              </a:rPr>
              <a:t>Jak wybrać i ocenić materiał:</a:t>
            </a:r>
            <a:br>
              <a:rPr lang="pl-PL" sz="1900" b="0" i="0" u="none" strike="noStrike" cap="none" dirty="0">
                <a:solidFill>
                  <a:srgbClr val="050505"/>
                </a:solidFill>
                <a:latin typeface="Calibri"/>
                <a:ea typeface="Calibri"/>
                <a:cs typeface="Calibri"/>
                <a:sym typeface="Calibri"/>
              </a:rPr>
            </a:b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1600"/>
              </a:spcBef>
              <a:spcAft>
                <a:spcPts val="0"/>
              </a:spcAft>
              <a:buClr>
                <a:srgbClr val="050505"/>
              </a:buClr>
              <a:buSzPts val="1900"/>
              <a:buFont typeface="Calibri"/>
              <a:buChar char="●"/>
            </a:pPr>
            <a:r>
              <a:rPr lang="pl-PL" sz="1900" b="0" i="0" u="sng" strike="noStrike" cap="none" dirty="0">
                <a:solidFill>
                  <a:srgbClr val="05050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https://www.materialwise.org/</a:t>
            </a:r>
            <a:br>
              <a:rPr lang="pl-PL" sz="1900" b="0" i="0" u="none" strike="noStrike" cap="none" dirty="0">
                <a:solidFill>
                  <a:srgbClr val="050505"/>
                </a:solidFill>
                <a:latin typeface="Calibri"/>
                <a:ea typeface="Calibri"/>
                <a:cs typeface="Calibri"/>
                <a:sym typeface="Calibri"/>
              </a:rPr>
            </a:br>
            <a:r>
              <a:rPr lang="pl-PL" sz="1900" b="0" i="0" u="sng" strike="noStrike" cap="none" dirty="0">
                <a:solidFill>
                  <a:srgbClr val="05050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https://fashionpositive.org/circular-materials/</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00000"/>
              </a:buClr>
              <a:buSzPts val="1900"/>
              <a:buFont typeface="Calibri"/>
              <a:buChar char="●"/>
            </a:pPr>
            <a:r>
              <a:rPr lang="pl-PL" sz="1900" b="0" i="0" u="sng" strike="noStrike" cap="none" dirty="0">
                <a:solidFill>
                  <a:schemeClr val="hlink"/>
                </a:solidFill>
                <a:latin typeface="Calibri"/>
                <a:ea typeface="Calibri"/>
                <a:cs typeface="Calibri"/>
                <a:sym typeface="Calibri"/>
                <a:hlinkClick r:id="rId5"/>
              </a:rPr>
              <a:t>https://www.circulardesignguide.com/post/material-selection</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00000"/>
              </a:buClr>
              <a:buSzPts val="1900"/>
              <a:buFont typeface="Calibri"/>
              <a:buChar char="●"/>
            </a:pPr>
            <a:r>
              <a:rPr lang="pl-PL" sz="1900" b="0" i="0" u="sng" strike="noStrike" cap="none" dirty="0">
                <a:solidFill>
                  <a:schemeClr val="hlink"/>
                </a:solidFill>
                <a:latin typeface="Calibri"/>
                <a:ea typeface="Calibri"/>
                <a:cs typeface="Calibri"/>
                <a:sym typeface="Calibri"/>
                <a:hlinkClick r:id="rId6"/>
              </a:rPr>
              <a:t>https://c2ccertified.app.box.com/s/qu8k9u2ku2o7876jpqfdb196ytpok93w</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dirty="0">
                <a:solidFill>
                  <a:schemeClr val="hlink"/>
                </a:solidFill>
                <a:latin typeface="Calibri"/>
                <a:ea typeface="Calibri"/>
                <a:cs typeface="Calibri"/>
                <a:sym typeface="Calibri"/>
                <a:hlinkClick r:id="rId7"/>
              </a:rPr>
              <a:t>https://www.osha.gov/sites/default/files/publications/OSHA3514.pdf</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none" strike="noStrike" cap="none" dirty="0" err="1">
                <a:solidFill>
                  <a:srgbClr val="050505"/>
                </a:solidFill>
                <a:latin typeface="Calibri"/>
                <a:ea typeface="Calibri"/>
                <a:cs typeface="Calibri"/>
                <a:sym typeface="Calibri"/>
              </a:rPr>
              <a:t>Fashion</a:t>
            </a:r>
            <a:r>
              <a:rPr lang="pl-PL" sz="1900" b="0" i="0" u="none" strike="noStrike" cap="none" dirty="0">
                <a:solidFill>
                  <a:srgbClr val="050505"/>
                </a:solidFill>
                <a:latin typeface="Calibri"/>
                <a:ea typeface="Calibri"/>
                <a:cs typeface="Calibri"/>
                <a:sym typeface="Calibri"/>
              </a:rPr>
              <a:t> </a:t>
            </a:r>
            <a:r>
              <a:rPr lang="pl-PL" sz="1900" b="0" i="0" u="none" strike="noStrike" cap="none" dirty="0" err="1">
                <a:solidFill>
                  <a:srgbClr val="050505"/>
                </a:solidFill>
                <a:latin typeface="Calibri"/>
                <a:ea typeface="Calibri"/>
                <a:cs typeface="Calibri"/>
                <a:sym typeface="Calibri"/>
              </a:rPr>
              <a:t>Positive</a:t>
            </a:r>
            <a:r>
              <a:rPr lang="pl-PL" sz="1900" b="0" i="0" u="none" strike="noStrike" cap="none" dirty="0">
                <a:solidFill>
                  <a:srgbClr val="050505"/>
                </a:solidFill>
                <a:latin typeface="Calibri"/>
                <a:ea typeface="Calibri"/>
                <a:cs typeface="Calibri"/>
                <a:sym typeface="Calibri"/>
              </a:rPr>
              <a:t> </a:t>
            </a:r>
            <a:r>
              <a:rPr lang="pl-PL" sz="1900" b="0" i="0" u="sng" strike="noStrike" cap="none" dirty="0">
                <a:solidFill>
                  <a:schemeClr val="hlink"/>
                </a:solidFill>
                <a:latin typeface="Calibri"/>
                <a:ea typeface="Calibri"/>
                <a:cs typeface="Calibri"/>
                <a:sym typeface="Calibri"/>
                <a:hlinkClick r:id="rId8"/>
              </a:rPr>
              <a:t>https://hml-prod.imgix.net/resources/Circular-Materials-Guidelines-v1.0-Final-08202020.pdf</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dirty="0">
                <a:solidFill>
                  <a:schemeClr val="hlink"/>
                </a:solidFill>
                <a:latin typeface="Calibri"/>
                <a:ea typeface="Calibri"/>
                <a:cs typeface="Calibri"/>
                <a:sym typeface="Calibri"/>
                <a:hlinkClick r:id="rId9"/>
              </a:rPr>
              <a:t>https://textileexchange.org/circularity/</a:t>
            </a:r>
            <a:r>
              <a:rPr lang="pl-PL" sz="1900" b="0" i="0" u="none" strike="noStrike" cap="none" dirty="0">
                <a:solidFill>
                  <a:srgbClr val="050505"/>
                </a:solidFill>
                <a:latin typeface="Calibri"/>
                <a:ea typeface="Calibri"/>
                <a:cs typeface="Calibri"/>
                <a:sym typeface="Calibri"/>
              </a:rPr>
              <a:t> </a:t>
            </a:r>
            <a:endParaRPr sz="1900" b="0" i="0" u="none" strike="noStrike" cap="none" dirty="0">
              <a:solidFill>
                <a:srgbClr val="050505"/>
              </a:solidFill>
              <a:latin typeface="Calibri"/>
              <a:ea typeface="Calibri"/>
              <a:cs typeface="Calibri"/>
              <a:sym typeface="Calibri"/>
            </a:endParaRPr>
          </a:p>
          <a:p>
            <a:pPr marL="0" marR="0" lvl="0" indent="0" algn="l" rtl="0">
              <a:lnSpc>
                <a:spcPct val="100000"/>
              </a:lnSpc>
              <a:spcBef>
                <a:spcPts val="1600"/>
              </a:spcBef>
              <a:spcAft>
                <a:spcPts val="1600"/>
              </a:spcAft>
              <a:buClr>
                <a:srgbClr val="000000"/>
              </a:buClr>
              <a:buSzPts val="1900"/>
              <a:buFont typeface="Arial"/>
              <a:buNone/>
            </a:pPr>
            <a:endParaRPr sz="1900" b="0" i="0" u="none" strike="noStrike" cap="none" dirty="0">
              <a:solidFill>
                <a:srgbClr val="050505"/>
              </a:solidFill>
              <a:latin typeface="Calibri"/>
              <a:ea typeface="Calibri"/>
              <a:cs typeface="Calibri"/>
              <a:sym typeface="Calibri"/>
            </a:endParaRPr>
          </a:p>
        </p:txBody>
      </p:sp>
      <p:sp>
        <p:nvSpPr>
          <p:cNvPr id="587" name="Google Shape;587;g38bd14e0d08_0_447"/>
          <p:cNvSpPr txBox="1"/>
          <p:nvPr/>
        </p:nvSpPr>
        <p:spPr>
          <a:xfrm>
            <a:off x="7010067" y="1872533"/>
            <a:ext cx="4518300" cy="2498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600"/>
              </a:spcBef>
              <a:spcAft>
                <a:spcPts val="0"/>
              </a:spcAft>
              <a:buClr>
                <a:srgbClr val="000000"/>
              </a:buClr>
              <a:buSzPts val="1900"/>
              <a:buFont typeface="Arial"/>
              <a:buNone/>
            </a:pPr>
            <a:r>
              <a:rPr lang="pl-PL" sz="1900" b="1" i="0" u="none" strike="noStrike" cap="none">
                <a:solidFill>
                  <a:srgbClr val="050505"/>
                </a:solidFill>
                <a:latin typeface="Calibri"/>
                <a:ea typeface="Calibri"/>
                <a:cs typeface="Calibri"/>
                <a:sym typeface="Calibri"/>
              </a:rPr>
              <a:t>Bio alternatywy:</a:t>
            </a:r>
            <a:endParaRPr sz="1900" b="1" i="0" u="none" strike="noStrike" cap="none">
              <a:solidFill>
                <a:srgbClr val="050505"/>
              </a:solidFill>
              <a:latin typeface="Calibri"/>
              <a:ea typeface="Calibri"/>
              <a:cs typeface="Calibri"/>
              <a:sym typeface="Calibri"/>
            </a:endParaRPr>
          </a:p>
          <a:p>
            <a:pPr marL="609600" marR="0" lvl="0" indent="-425450" algn="l" rtl="0">
              <a:lnSpc>
                <a:spcPct val="100000"/>
              </a:lnSpc>
              <a:spcBef>
                <a:spcPts val="1600"/>
              </a:spcBef>
              <a:spcAft>
                <a:spcPts val="0"/>
              </a:spcAft>
              <a:buClr>
                <a:srgbClr val="050505"/>
              </a:buClr>
              <a:buSzPts val="1900"/>
              <a:buFont typeface="Calibri"/>
              <a:buChar char="●"/>
            </a:pPr>
            <a:r>
              <a:rPr lang="pl-PL" sz="1900" b="0" i="0" u="none" strike="noStrike" cap="none">
                <a:solidFill>
                  <a:srgbClr val="050505"/>
                </a:solidFill>
                <a:latin typeface="Calibri"/>
                <a:ea typeface="Calibri"/>
                <a:cs typeface="Calibri"/>
                <a:sym typeface="Calibri"/>
              </a:rPr>
              <a:t>Material ConneXion </a:t>
            </a:r>
            <a:r>
              <a:rPr lang="pl-PL" sz="1900" b="0" i="0" u="sng" strike="noStrike" cap="none">
                <a:solidFill>
                  <a:schemeClr val="hlink"/>
                </a:solidFill>
                <a:latin typeface="Calibri"/>
                <a:ea typeface="Calibri"/>
                <a:cs typeface="Calibri"/>
                <a:sym typeface="Calibri"/>
                <a:hlinkClick r:id="rId10"/>
              </a:rPr>
              <a:t>https://materialconnexion.com/</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1"/>
              </a:rPr>
              <a:t>https://materiom.org/</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2"/>
              </a:rPr>
              <a:t>https://naturesquared.com/</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3"/>
              </a:rPr>
              <a:t>https://www.biohm.co.uk/materials</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a:p>
            <a:pPr marL="609600" marR="0" lvl="0" indent="-425450" algn="l" rtl="0">
              <a:lnSpc>
                <a:spcPct val="100000"/>
              </a:lnSpc>
              <a:spcBef>
                <a:spcPts val="0"/>
              </a:spcBef>
              <a:spcAft>
                <a:spcPts val="0"/>
              </a:spcAft>
              <a:buClr>
                <a:srgbClr val="050505"/>
              </a:buClr>
              <a:buSzPts val="1900"/>
              <a:buFont typeface="Calibri"/>
              <a:buChar char="●"/>
            </a:pPr>
            <a:r>
              <a:rPr lang="pl-PL" sz="1900" b="0" i="0" u="sng" strike="noStrike" cap="none">
                <a:solidFill>
                  <a:schemeClr val="hlink"/>
                </a:solidFill>
                <a:latin typeface="Calibri"/>
                <a:ea typeface="Calibri"/>
                <a:cs typeface="Calibri"/>
                <a:sym typeface="Calibri"/>
                <a:hlinkClick r:id="rId14"/>
              </a:rPr>
              <a:t>https://www.matrec.com/en/</a:t>
            </a:r>
            <a:r>
              <a:rPr lang="pl-PL" sz="1900" b="0" i="0" u="none" strike="noStrike" cap="none">
                <a:solidFill>
                  <a:srgbClr val="050505"/>
                </a:solidFill>
                <a:latin typeface="Calibri"/>
                <a:ea typeface="Calibri"/>
                <a:cs typeface="Calibri"/>
                <a:sym typeface="Calibri"/>
              </a:rPr>
              <a:t>   </a:t>
            </a:r>
            <a:endParaRPr sz="1900" b="0" i="0" u="none" strike="noStrike" cap="none">
              <a:solidFill>
                <a:srgbClr val="050505"/>
              </a:solidFill>
              <a:latin typeface="Calibri"/>
              <a:ea typeface="Calibri"/>
              <a:cs typeface="Calibri"/>
              <a:sym typeface="Calibri"/>
            </a:endParaRPr>
          </a:p>
        </p:txBody>
      </p:sp>
      <p:sp>
        <p:nvSpPr>
          <p:cNvPr id="588" name="Google Shape;588;g38bd14e0d08_0_447"/>
          <p:cNvSpPr txBox="1">
            <a:spLocks noGrp="1"/>
          </p:cNvSpPr>
          <p:nvPr>
            <p:ph type="title" idx="4294967295"/>
          </p:nvPr>
        </p:nvSpPr>
        <p:spPr>
          <a:xfrm>
            <a:off x="811900" y="592925"/>
            <a:ext cx="10415700" cy="86174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lvl="0">
              <a:buSzPts val="2400"/>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Bezpieczne I </a:t>
            </a:r>
            <a:r>
              <a:rPr lang="pl-PL" sz="4400" dirty="0">
                <a:solidFill>
                  <a:srgbClr val="050505"/>
                </a:solidFill>
                <a:latin typeface="Calibri"/>
                <a:ea typeface="Calibri"/>
                <a:cs typeface="Calibri"/>
                <a:sym typeface="Calibri"/>
              </a:rPr>
              <a:t>Cyrkularne Materiały (2)  </a:t>
            </a:r>
            <a:endPar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8b2317d490_0_0"/>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Clr>
                <a:schemeClr val="dk1"/>
              </a:buClr>
              <a:buSzPts val="1100"/>
              <a:buFont typeface="Arial"/>
              <a:buNone/>
            </a:pPr>
            <a:r>
              <a:rPr lang="pl-PL" sz="4200" dirty="0"/>
              <a:t>Cyrkularne strategie projektowania </a:t>
            </a:r>
            <a:endParaRPr sz="4200" dirty="0"/>
          </a:p>
        </p:txBody>
      </p:sp>
      <p:grpSp>
        <p:nvGrpSpPr>
          <p:cNvPr id="169" name="Google Shape;169;g38b2317d490_0_0">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70" name="Google Shape;170;g38b2317d490_0_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71" name="Google Shape;171;g38b2317d490_0_0"/>
            <p:cNvGrpSpPr/>
            <p:nvPr/>
          </p:nvGrpSpPr>
          <p:grpSpPr>
            <a:xfrm>
              <a:off x="6227813" y="299542"/>
              <a:ext cx="5675781" cy="1798500"/>
              <a:chOff x="1469644" y="187882"/>
              <a:chExt cx="5675781" cy="1798500"/>
            </a:xfrm>
          </p:grpSpPr>
          <p:sp>
            <p:nvSpPr>
              <p:cNvPr id="172" name="Google Shape;172;g38b2317d490_0_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73" name="Google Shape;173;g38b2317d490_0_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74" name="Google Shape;174;g38b2317d490_0_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75" name="Google Shape;175;g38b2317d490_0_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76" name="Google Shape;176;g38b2317d490_0_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38bd14e0d08_0_454"/>
          <p:cNvSpPr txBox="1"/>
          <p:nvPr/>
        </p:nvSpPr>
        <p:spPr>
          <a:xfrm>
            <a:off x="5973433" y="2131947"/>
            <a:ext cx="5232000" cy="3940500"/>
          </a:xfrm>
          <a:prstGeom prst="rect">
            <a:avLst/>
          </a:prstGeom>
          <a:noFill/>
          <a:ln>
            <a:noFill/>
          </a:ln>
        </p:spPr>
        <p:txBody>
          <a:bodyPr spcFirstLastPara="1" wrap="square" lIns="121900" tIns="121900" rIns="121900" bIns="121900" anchor="t" anchorCtr="0">
            <a:spAutoFit/>
          </a:bodyPr>
          <a:lstStyle/>
          <a:p>
            <a:pPr marL="609600" marR="0" lvl="0" indent="-406400" algn="l" rtl="0">
              <a:lnSpc>
                <a:spcPct val="100000"/>
              </a:lnSpc>
              <a:spcBef>
                <a:spcPts val="160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B Corp –</a:t>
            </a:r>
            <a:r>
              <a:rPr lang="pl-PL" sz="1600" b="0" i="0" u="none" strike="noStrike" cap="none">
                <a:solidFill>
                  <a:srgbClr val="050505"/>
                </a:solidFill>
                <a:latin typeface="Calibri"/>
                <a:ea typeface="Calibri"/>
                <a:cs typeface="Calibri"/>
                <a:sym typeface="Calibri"/>
              </a:rPr>
              <a:t> Certyfikat dla </a:t>
            </a:r>
            <a:r>
              <a:rPr lang="pl-PL" sz="1600" b="1" i="0" u="none" strike="noStrike" cap="none">
                <a:solidFill>
                  <a:srgbClr val="050505"/>
                </a:solidFill>
                <a:latin typeface="Calibri"/>
                <a:ea typeface="Calibri"/>
                <a:cs typeface="Calibri"/>
                <a:sym typeface="Calibri"/>
              </a:rPr>
              <a:t>firm</a:t>
            </a:r>
            <a:r>
              <a:rPr lang="pl-PL" sz="1600" b="0" i="0" u="none" strike="noStrike" cap="none">
                <a:solidFill>
                  <a:srgbClr val="050505"/>
                </a:solidFill>
                <a:latin typeface="Calibri"/>
                <a:ea typeface="Calibri"/>
                <a:cs typeface="Calibri"/>
                <a:sym typeface="Calibri"/>
              </a:rPr>
              <a:t>, które spełniają wysokie standardy społecznej odpowiedzialności i ochrony środowiska, biorąc pod uwagę cały cykl życia produktu.</a:t>
            </a:r>
            <a:endParaRPr sz="1600" b="0" i="0" u="none" strike="noStrike" cap="none">
              <a:solidFill>
                <a:srgbClr val="050505"/>
              </a:solidFill>
              <a:latin typeface="Calibri"/>
              <a:ea typeface="Calibri"/>
              <a:cs typeface="Calibri"/>
              <a:sym typeface="Calibri"/>
            </a:endParaRPr>
          </a:p>
          <a:p>
            <a:pPr marL="609600" marR="0" lvl="0" indent="-406400" algn="l" rtl="0">
              <a:lnSpc>
                <a:spcPct val="100000"/>
              </a:lnSpc>
              <a:spcBef>
                <a:spcPts val="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Global Organic Textile Standard (GOTS)</a:t>
            </a:r>
            <a:r>
              <a:rPr lang="pl-PL" sz="1600" b="0" i="0" u="none" strike="noStrike" cap="none">
                <a:solidFill>
                  <a:srgbClr val="050505"/>
                </a:solidFill>
                <a:latin typeface="Calibri"/>
                <a:ea typeface="Calibri"/>
                <a:cs typeface="Calibri"/>
                <a:sym typeface="Calibri"/>
              </a:rPr>
              <a:t> – Certyfikat dla tekstyliów, który zapewnia, że produkty są wytwarzane z materiałów organicznych, spełniając także wysokie standardy środowiskowe i społeczne.</a:t>
            </a:r>
            <a:endParaRPr sz="1600" b="0" i="0" u="none" strike="noStrike" cap="none">
              <a:solidFill>
                <a:srgbClr val="050505"/>
              </a:solidFill>
              <a:latin typeface="Calibri"/>
              <a:ea typeface="Calibri"/>
              <a:cs typeface="Calibri"/>
              <a:sym typeface="Calibri"/>
            </a:endParaRPr>
          </a:p>
          <a:p>
            <a:pPr marL="609600" marR="0" lvl="0" indent="-406400" algn="l" rtl="0">
              <a:lnSpc>
                <a:spcPct val="100000"/>
              </a:lnSpc>
              <a:spcBef>
                <a:spcPts val="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OEKO-TEX Standard 100 –</a:t>
            </a:r>
            <a:r>
              <a:rPr lang="pl-PL" sz="1600" b="0" i="0" u="none" strike="noStrike" cap="none">
                <a:solidFill>
                  <a:srgbClr val="050505"/>
                </a:solidFill>
                <a:latin typeface="Calibri"/>
                <a:ea typeface="Calibri"/>
                <a:cs typeface="Calibri"/>
                <a:sym typeface="Calibri"/>
              </a:rPr>
              <a:t> Certyfikat dla tkanin i materiałów, który zapewnia, że produkty są wolne od szkodliwych substancji chemicznych.</a:t>
            </a:r>
            <a:endParaRPr sz="1600" b="0" i="0" u="none" strike="noStrike" cap="none">
              <a:solidFill>
                <a:srgbClr val="050505"/>
              </a:solidFill>
              <a:latin typeface="Calibri"/>
              <a:ea typeface="Calibri"/>
              <a:cs typeface="Calibri"/>
              <a:sym typeface="Calibri"/>
            </a:endParaRPr>
          </a:p>
          <a:p>
            <a:pPr marL="609600" marR="0" lvl="0" indent="-406400" algn="l" rtl="0">
              <a:lnSpc>
                <a:spcPct val="100000"/>
              </a:lnSpc>
              <a:spcBef>
                <a:spcPts val="0"/>
              </a:spcBef>
              <a:spcAft>
                <a:spcPts val="0"/>
              </a:spcAft>
              <a:buClr>
                <a:srgbClr val="050505"/>
              </a:buClr>
              <a:buSzPts val="1600"/>
              <a:buFont typeface="Lato Light"/>
              <a:buChar char="●"/>
            </a:pPr>
            <a:r>
              <a:rPr lang="pl-PL" sz="1600" b="1" i="0" u="none" strike="noStrike" cap="none">
                <a:solidFill>
                  <a:srgbClr val="050505"/>
                </a:solidFill>
                <a:latin typeface="Calibri"/>
                <a:ea typeface="Calibri"/>
                <a:cs typeface="Calibri"/>
                <a:sym typeface="Calibri"/>
              </a:rPr>
              <a:t>Forest Stewardship Council (FSC) –</a:t>
            </a:r>
            <a:r>
              <a:rPr lang="pl-PL" sz="1600" b="0" i="0" u="none" strike="noStrike" cap="none">
                <a:solidFill>
                  <a:srgbClr val="050505"/>
                </a:solidFill>
                <a:latin typeface="Calibri"/>
                <a:ea typeface="Calibri"/>
                <a:cs typeface="Calibri"/>
                <a:sym typeface="Calibri"/>
              </a:rPr>
              <a:t> Certyfikat dla produktów z drewna i papieru, który zapewnia, że surowce pochodzą z odpowiedzialnych i zrównoważonych źródeł.</a:t>
            </a:r>
            <a:endParaRPr sz="1600" b="0" i="0" u="none" strike="noStrike" cap="none">
              <a:solidFill>
                <a:srgbClr val="000000"/>
              </a:solidFill>
              <a:latin typeface="Calibri"/>
              <a:ea typeface="Calibri"/>
              <a:cs typeface="Calibri"/>
              <a:sym typeface="Calibri"/>
            </a:endParaRPr>
          </a:p>
        </p:txBody>
      </p:sp>
      <p:sp>
        <p:nvSpPr>
          <p:cNvPr id="594" name="Google Shape;594;g38bd14e0d08_0_454"/>
          <p:cNvSpPr txBox="1"/>
          <p:nvPr/>
        </p:nvSpPr>
        <p:spPr>
          <a:xfrm>
            <a:off x="842367" y="1589147"/>
            <a:ext cx="5151900" cy="4899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1600"/>
              </a:spcBef>
              <a:spcAft>
                <a:spcPts val="0"/>
              </a:spcAft>
              <a:buClr>
                <a:srgbClr val="000000"/>
              </a:buClr>
              <a:buSzPts val="2100"/>
              <a:buFont typeface="Arial"/>
              <a:buNone/>
            </a:pPr>
            <a:r>
              <a:rPr lang="pl-PL" sz="1700" b="1" i="0" u="none" strike="noStrike" cap="none">
                <a:solidFill>
                  <a:srgbClr val="050505"/>
                </a:solidFill>
                <a:latin typeface="Calibri"/>
                <a:ea typeface="Calibri"/>
                <a:cs typeface="Calibri"/>
                <a:sym typeface="Calibri"/>
              </a:rPr>
              <a:t>Certyfikacje</a:t>
            </a:r>
            <a:r>
              <a:rPr lang="pl-PL" sz="1700" b="0" i="0" u="none" strike="noStrike" cap="none">
                <a:solidFill>
                  <a:srgbClr val="050505"/>
                </a:solidFill>
                <a:latin typeface="Calibri"/>
                <a:ea typeface="Calibri"/>
                <a:cs typeface="Calibri"/>
                <a:sym typeface="Calibri"/>
              </a:rPr>
              <a:t>: </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1600"/>
              </a:spcBef>
              <a:spcAft>
                <a:spcPts val="0"/>
              </a:spcAft>
              <a:buClr>
                <a:srgbClr val="050505"/>
              </a:buClr>
              <a:buSzPts val="1700"/>
              <a:buFont typeface="Lato Light"/>
              <a:buChar char="●"/>
            </a:pPr>
            <a:r>
              <a:rPr lang="pl-PL" sz="1700" b="1" i="0" u="none" strike="noStrike" cap="none">
                <a:solidFill>
                  <a:srgbClr val="050505"/>
                </a:solidFill>
                <a:latin typeface="Calibri"/>
                <a:ea typeface="Calibri"/>
                <a:cs typeface="Calibri"/>
                <a:sym typeface="Calibri"/>
              </a:rPr>
              <a:t>Cradle to Cradle </a:t>
            </a:r>
            <a:r>
              <a:rPr lang="pl-PL" sz="1700" b="0" i="0" u="none" strike="noStrike" cap="none">
                <a:solidFill>
                  <a:srgbClr val="050505"/>
                </a:solidFill>
                <a:latin typeface="Calibri"/>
                <a:ea typeface="Calibri"/>
                <a:cs typeface="Calibri"/>
                <a:sym typeface="Calibri"/>
              </a:rPr>
              <a:t>- Certyfikat dla produktów zaprojektowanych w sposób, który umożliwia ich pełny recykling lub ponowne wykorzystanie, z minimalnym wpływem na środowisko.</a:t>
            </a:r>
            <a:br>
              <a:rPr lang="pl-PL" sz="1700" b="0" i="0" u="none" strike="noStrike" cap="none">
                <a:solidFill>
                  <a:srgbClr val="050505"/>
                </a:solidFill>
                <a:latin typeface="Calibri"/>
                <a:ea typeface="Calibri"/>
                <a:cs typeface="Calibri"/>
                <a:sym typeface="Calibri"/>
              </a:rPr>
            </a:br>
            <a:r>
              <a:rPr lang="pl-PL" sz="1700" b="0" i="0" u="sng" strike="noStrike" cap="none">
                <a:solidFill>
                  <a:srgbClr val="05050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https://cdn.c2ccertified.org/resources/certification/policy/POL_Product_Grouping_v2.6_040520.pdf</a:t>
            </a:r>
            <a:r>
              <a:rPr lang="pl-PL" sz="1700" b="0" i="0" u="none" strike="noStrike" cap="none">
                <a:solidFill>
                  <a:srgbClr val="050505"/>
                </a:solidFill>
                <a:latin typeface="Calibri"/>
                <a:ea typeface="Calibri"/>
                <a:cs typeface="Calibri"/>
                <a:sym typeface="Calibri"/>
              </a:rPr>
              <a:t> </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0"/>
              </a:spcBef>
              <a:spcAft>
                <a:spcPts val="0"/>
              </a:spcAft>
              <a:buClr>
                <a:srgbClr val="050505"/>
              </a:buClr>
              <a:buSzPts val="1700"/>
              <a:buFont typeface="Lato Light"/>
              <a:buChar char="●"/>
            </a:pPr>
            <a:r>
              <a:rPr lang="pl-PL" sz="1700" b="0" i="0" u="none" strike="noStrike" cap="none">
                <a:solidFill>
                  <a:srgbClr val="050505"/>
                </a:solidFill>
                <a:latin typeface="Calibri"/>
                <a:ea typeface="Calibri"/>
                <a:cs typeface="Calibri"/>
                <a:sym typeface="Calibri"/>
              </a:rPr>
              <a:t>The </a:t>
            </a:r>
            <a:r>
              <a:rPr lang="pl-PL" sz="1700" b="1" i="0" u="none" strike="noStrike" cap="none">
                <a:solidFill>
                  <a:srgbClr val="050505"/>
                </a:solidFill>
                <a:latin typeface="Calibri"/>
                <a:ea typeface="Calibri"/>
                <a:cs typeface="Calibri"/>
                <a:sym typeface="Calibri"/>
              </a:rPr>
              <a:t>Cradle to Cradle Banned List </a:t>
            </a:r>
            <a:r>
              <a:rPr lang="pl-PL" sz="1700" b="0" i="0" u="none" strike="noStrike" cap="none">
                <a:solidFill>
                  <a:srgbClr val="050505"/>
                </a:solidFill>
                <a:latin typeface="Calibri"/>
                <a:ea typeface="Calibri"/>
                <a:cs typeface="Calibri"/>
                <a:sym typeface="Calibri"/>
              </a:rPr>
              <a:t>‘podaje listę znanych niebezpiecznych materiałów których z góry trzeba unikać</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0"/>
              </a:spcBef>
              <a:spcAft>
                <a:spcPts val="0"/>
              </a:spcAft>
              <a:buClr>
                <a:srgbClr val="050505"/>
              </a:buClr>
              <a:buSzPts val="1700"/>
              <a:buFont typeface="Lato Light"/>
              <a:buChar char="●"/>
            </a:pPr>
            <a:r>
              <a:rPr lang="pl-PL" sz="1700" b="1" i="0" u="none" strike="noStrike" cap="none">
                <a:solidFill>
                  <a:srgbClr val="050505"/>
                </a:solidFill>
                <a:latin typeface="Calibri"/>
                <a:ea typeface="Calibri"/>
                <a:cs typeface="Calibri"/>
                <a:sym typeface="Calibri"/>
              </a:rPr>
              <a:t>GHS</a:t>
            </a:r>
            <a:r>
              <a:rPr lang="pl-PL" sz="1700" b="0" i="0" u="none" strike="noStrike" cap="none">
                <a:solidFill>
                  <a:srgbClr val="050505"/>
                </a:solidFill>
                <a:latin typeface="Calibri"/>
                <a:ea typeface="Calibri"/>
                <a:cs typeface="Calibri"/>
                <a:sym typeface="Calibri"/>
              </a:rPr>
              <a:t> - Globally Harmonized System of Classification and Labelling of Chemicals</a:t>
            </a:r>
            <a:br>
              <a:rPr lang="pl-PL" sz="1700" b="0" i="0" u="none" strike="noStrike" cap="none">
                <a:solidFill>
                  <a:srgbClr val="050505"/>
                </a:solidFill>
                <a:latin typeface="Calibri"/>
                <a:ea typeface="Calibri"/>
                <a:cs typeface="Calibri"/>
                <a:sym typeface="Calibri"/>
              </a:rPr>
            </a:br>
            <a:r>
              <a:rPr lang="pl-PL" sz="1700" b="0" i="0" u="none" strike="noStrike" cap="none">
                <a:solidFill>
                  <a:srgbClr val="050505"/>
                </a:solidFill>
                <a:latin typeface="Calibri"/>
                <a:ea typeface="Calibri"/>
                <a:cs typeface="Calibri"/>
                <a:sym typeface="Calibri"/>
              </a:rPr>
              <a:t>https://www.chemsafetypro.com/UN_GHS_Chemicals_GH S_for_Dummies.html     </a:t>
            </a:r>
            <a:endParaRPr sz="1700" b="0" i="0" u="none" strike="noStrike" cap="none">
              <a:solidFill>
                <a:srgbClr val="050505"/>
              </a:solidFill>
              <a:latin typeface="Calibri"/>
              <a:ea typeface="Calibri"/>
              <a:cs typeface="Calibri"/>
              <a:sym typeface="Calibri"/>
            </a:endParaRPr>
          </a:p>
          <a:p>
            <a:pPr marL="609600" marR="0" lvl="0" indent="-412750" algn="l" rtl="0">
              <a:lnSpc>
                <a:spcPct val="100000"/>
              </a:lnSpc>
              <a:spcBef>
                <a:spcPts val="0"/>
              </a:spcBef>
              <a:spcAft>
                <a:spcPts val="0"/>
              </a:spcAft>
              <a:buClr>
                <a:srgbClr val="050505"/>
              </a:buClr>
              <a:buSzPts val="1700"/>
              <a:buFont typeface="Lato Light"/>
              <a:buChar char="●"/>
            </a:pPr>
            <a:r>
              <a:rPr lang="pl-PL" sz="1700" b="1" i="0" u="none" strike="noStrike" cap="none">
                <a:solidFill>
                  <a:srgbClr val="050505"/>
                </a:solidFill>
                <a:latin typeface="Calibri"/>
                <a:ea typeface="Calibri"/>
                <a:cs typeface="Calibri"/>
                <a:sym typeface="Calibri"/>
              </a:rPr>
              <a:t>EU REACH Regulation</a:t>
            </a:r>
            <a:r>
              <a:rPr lang="pl-PL" sz="1700" b="0" i="0" u="none" strike="noStrike" cap="none">
                <a:solidFill>
                  <a:srgbClr val="050505"/>
                </a:solidFill>
                <a:latin typeface="Calibri"/>
                <a:ea typeface="Calibri"/>
                <a:cs typeface="Calibri"/>
                <a:sym typeface="Calibri"/>
              </a:rPr>
              <a:t> dostarcza listę substancji o wysokim stopniu ryzyka</a:t>
            </a:r>
            <a:endParaRPr sz="1700" b="0" i="0" u="none" strike="noStrike" cap="none">
              <a:solidFill>
                <a:srgbClr val="050505"/>
              </a:solidFill>
              <a:latin typeface="Calibri"/>
              <a:ea typeface="Calibri"/>
              <a:cs typeface="Calibri"/>
              <a:sym typeface="Calibri"/>
            </a:endParaRPr>
          </a:p>
        </p:txBody>
      </p:sp>
      <p:sp>
        <p:nvSpPr>
          <p:cNvPr id="595" name="Google Shape;595;g38bd14e0d08_0_454"/>
          <p:cNvSpPr txBox="1">
            <a:spLocks noGrp="1"/>
          </p:cNvSpPr>
          <p:nvPr>
            <p:ph type="title" idx="4294967295"/>
          </p:nvPr>
        </p:nvSpPr>
        <p:spPr>
          <a:xfrm>
            <a:off x="842367" y="506360"/>
            <a:ext cx="10415700" cy="861744"/>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lvl="0">
              <a:buClr>
                <a:schemeClr val="dk1"/>
              </a:buClr>
              <a:buSzPts val="2400"/>
              <a:defRPr/>
            </a:pPr>
            <a:r>
              <a:rPr kumimoji="0" lang="pl-PL" sz="4400" b="0" i="0" u="none" strike="noStrike" kern="0" cap="none" spc="0" normalizeH="0" baseline="0" noProof="0" dirty="0">
                <a:ln>
                  <a:noFill/>
                </a:ln>
                <a:solidFill>
                  <a:srgbClr val="050505"/>
                </a:solidFill>
                <a:effectLst/>
                <a:uLnTx/>
                <a:uFillTx/>
                <a:latin typeface="Calibri"/>
                <a:ea typeface="Calibri"/>
                <a:cs typeface="Calibri"/>
                <a:sym typeface="Calibri"/>
              </a:rPr>
              <a:t>Bezpieczne I Cyrkularne Materiały </a:t>
            </a:r>
            <a:r>
              <a:rPr lang="pl-PL" sz="3200" dirty="0">
                <a:solidFill>
                  <a:srgbClr val="050505"/>
                </a:solidFill>
                <a:latin typeface="Calibri"/>
                <a:ea typeface="Calibri"/>
                <a:cs typeface="Calibri"/>
                <a:sym typeface="Calibri"/>
              </a:rPr>
              <a:t>(3)</a:t>
            </a:r>
            <a:endParaRPr kumimoji="0" lang="pl-PL" sz="3200" b="0"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38bd14e0d08_0_468"/>
          <p:cNvSpPr txBox="1">
            <a:spLocks noGrp="1"/>
          </p:cNvSpPr>
          <p:nvPr>
            <p:ph type="title" idx="4294967295"/>
          </p:nvPr>
        </p:nvSpPr>
        <p:spPr>
          <a:xfrm>
            <a:off x="532533" y="413800"/>
            <a:ext cx="7510800" cy="5811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(1)</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01" name="Google Shape;601;g38bd14e0d08_0_468"/>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Drewno konopne</a:t>
            </a:r>
            <a:endParaRPr sz="1900" b="1" i="0" u="none" strike="noStrike" cap="none">
              <a:solidFill>
                <a:srgbClr val="000000"/>
              </a:solidFill>
              <a:latin typeface="Calibri"/>
              <a:ea typeface="Calibri"/>
              <a:cs typeface="Calibri"/>
              <a:sym typeface="Calibri"/>
            </a:endParaRPr>
          </a:p>
        </p:txBody>
      </p:sp>
      <p:sp>
        <p:nvSpPr>
          <p:cNvPr id="602" name="Google Shape;602;g38bd14e0d08_0_468"/>
          <p:cNvSpPr txBox="1"/>
          <p:nvPr/>
        </p:nvSpPr>
        <p:spPr>
          <a:xfrm>
            <a:off x="532533" y="1548567"/>
            <a:ext cx="5103600" cy="6771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400" b="0" i="0" u="none" strike="noStrike" cap="none">
                <a:solidFill>
                  <a:srgbClr val="000000"/>
                </a:solidFill>
                <a:latin typeface="Calibri"/>
                <a:ea typeface="Calibri"/>
                <a:cs typeface="Calibri"/>
                <a:sym typeface="Calibri"/>
              </a:rPr>
              <a:t>Drewno konopne (hempwood) jest często uznawane za bardziej zrównoważone w porównaniu z tradycyjnym drewnem.</a:t>
            </a:r>
            <a:endParaRPr sz="1400" b="0" i="0" u="none" strike="noStrike" cap="none">
              <a:solidFill>
                <a:srgbClr val="000000"/>
              </a:solidFill>
              <a:latin typeface="Calibri"/>
              <a:ea typeface="Calibri"/>
              <a:cs typeface="Calibri"/>
              <a:sym typeface="Calibri"/>
            </a:endParaRPr>
          </a:p>
        </p:txBody>
      </p:sp>
      <p:sp>
        <p:nvSpPr>
          <p:cNvPr id="603" name="Google Shape;603;g38bd14e0d08_0_468"/>
          <p:cNvSpPr txBox="1"/>
          <p:nvPr/>
        </p:nvSpPr>
        <p:spPr>
          <a:xfrm>
            <a:off x="532525" y="2330875"/>
            <a:ext cx="5381400" cy="4402200"/>
          </a:xfrm>
          <a:prstGeom prst="rect">
            <a:avLst/>
          </a:prstGeom>
          <a:noFill/>
          <a:ln>
            <a:noFill/>
          </a:ln>
        </p:spPr>
        <p:txBody>
          <a:bodyPr spcFirstLastPara="1" wrap="square" lIns="121900" tIns="121900" rIns="121900" bIns="121900" anchor="t" anchorCtr="0">
            <a:spAutoFit/>
          </a:bodyPr>
          <a:lstStyle/>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Konopie osiągając dojrzałość w ciągu 4-6 miesięcy. Mogą być zbierane kilka razy w roku, co czyni je wysoce odnawialnym źródłem surowca.</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Konopie mogą być uprawiane na relatywnie małych powierzchniach i nie wymagają dużych zasobów wodnych ani pestycydów. </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Uprawa konopi ma korzystny wpływ na jakość gleby, może zapobiegać erozji. Konopie także sekwestrują dużą ilość dwutlenku węgla w krótkim czasie. </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Produkcja drewna konopnego generuje mniejsze emisje CO2 w porównaniu do tradycyjnego przemysłu drzewnego, głównie z powodu krótszego cyklu wzrostu i mniejszych wymagań transportowych.</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Proces produkcji drewna konopnego może być bardziej efektywny, ponieważ cała roślina konopi może być wykorzystana do różnych celów, co minimalizuje odpady.</a:t>
            </a:r>
            <a:endParaRPr sz="1500" b="0" i="0" u="none" strike="noStrike" cap="none">
              <a:solidFill>
                <a:srgbClr val="000000"/>
              </a:solidFill>
              <a:latin typeface="Calibri"/>
              <a:ea typeface="Calibri"/>
              <a:cs typeface="Calibri"/>
              <a:sym typeface="Calibri"/>
            </a:endParaRPr>
          </a:p>
          <a:p>
            <a:pPr marL="609600" marR="0" lvl="0" indent="-400050" algn="l" rtl="0">
              <a:lnSpc>
                <a:spcPct val="100000"/>
              </a:lnSpc>
              <a:spcBef>
                <a:spcPts val="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Ma właściwości mechaniczne porównywalne do tradycyjnego drewna.</a:t>
            </a:r>
            <a:endParaRPr sz="1500" b="0" i="0" u="none" strike="noStrike" cap="none">
              <a:solidFill>
                <a:srgbClr val="000000"/>
              </a:solidFill>
              <a:latin typeface="Calibri"/>
              <a:ea typeface="Calibri"/>
              <a:cs typeface="Calibri"/>
              <a:sym typeface="Calibri"/>
            </a:endParaRPr>
          </a:p>
        </p:txBody>
      </p:sp>
      <p:pic>
        <p:nvPicPr>
          <p:cNvPr id="604" name="Google Shape;604;g38bd14e0d08_0_468" descr="Fotografia przedstawia trzy próbki drewna o różnych fakturach i kolorach ułożone na drewnianym blacie. Każda próbka ma nadrukowane oznaczenia TTG 750 i TTG 900, co sugeruje różne gatunki lub wykończenia drewna."/>
          <p:cNvPicPr preferRelativeResize="0"/>
          <p:nvPr/>
        </p:nvPicPr>
        <p:blipFill rotWithShape="1">
          <a:blip r:embed="rId3">
            <a:alphaModFix/>
          </a:blip>
          <a:srcRect t="13527" b="14364"/>
          <a:stretch/>
        </p:blipFill>
        <p:spPr>
          <a:xfrm>
            <a:off x="7288967" y="2056567"/>
            <a:ext cx="4499634" cy="3244633"/>
          </a:xfrm>
          <a:prstGeom prst="rect">
            <a:avLst/>
          </a:prstGeom>
          <a:noFill/>
          <a:ln>
            <a:noFill/>
          </a:ln>
        </p:spPr>
      </p:pic>
      <p:sp>
        <p:nvSpPr>
          <p:cNvPr id="605" name="Google Shape;605;g38bd14e0d08_0_468"/>
          <p:cNvSpPr txBox="1"/>
          <p:nvPr/>
        </p:nvSpPr>
        <p:spPr>
          <a:xfrm>
            <a:off x="8661133" y="5440300"/>
            <a:ext cx="35379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Raleway Light"/>
                <a:ea typeface="Raleway Light"/>
                <a:cs typeface="Raleway Light"/>
                <a:sym typeface="Raleway Light"/>
              </a:rPr>
              <a:t>Drewno konopne Re-Hemptation by Husarska</a:t>
            </a:r>
            <a:br>
              <a:rPr lang="pl-PL" sz="1100" b="0" i="0" u="none" strike="noStrike" cap="none">
                <a:solidFill>
                  <a:srgbClr val="000000"/>
                </a:solidFill>
                <a:latin typeface="Raleway Light"/>
                <a:ea typeface="Raleway Light"/>
                <a:cs typeface="Raleway Light"/>
                <a:sym typeface="Raleway Light"/>
              </a:rPr>
            </a:br>
            <a:r>
              <a:rPr lang="pl-PL" sz="1100" b="0" i="0" u="sng" strike="noStrike" cap="none">
                <a:solidFill>
                  <a:schemeClr val="hlink"/>
                </a:solidFill>
                <a:latin typeface="Raleway Light"/>
                <a:ea typeface="Raleway Light"/>
                <a:cs typeface="Raleway Light"/>
                <a:sym typeface="Raleway Light"/>
                <a:hlinkClick r:id="rId4"/>
              </a:rPr>
              <a:t>www.husarska.com</a:t>
            </a:r>
            <a:endParaRPr sz="1100" b="0" i="0" u="none" strike="noStrike" cap="none">
              <a:solidFill>
                <a:srgbClr val="000000"/>
              </a:solidFill>
              <a:latin typeface="Raleway Light"/>
              <a:ea typeface="Raleway Light"/>
              <a:cs typeface="Raleway Light"/>
              <a:sym typeface="Raleway Light"/>
            </a:endParaRPr>
          </a:p>
        </p:txBody>
      </p:sp>
      <p:sp>
        <p:nvSpPr>
          <p:cNvPr id="606" name="Google Shape;606;g38bd14e0d08_0_468"/>
          <p:cNvSpPr txBox="1"/>
          <p:nvPr/>
        </p:nvSpPr>
        <p:spPr>
          <a:xfrm>
            <a:off x="9071533" y="1189833"/>
            <a:ext cx="2717100" cy="22917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naturalne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zero-waste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regeneratywne</a:t>
            </a:r>
            <a:endParaRPr sz="2400" b="1" i="0" u="none" strike="noStrike" cap="none">
              <a:solidFill>
                <a:srgbClr val="000000"/>
              </a:solidFill>
              <a:latin typeface="Calibri"/>
              <a:ea typeface="Calibri"/>
              <a:cs typeface="Calibri"/>
              <a:sym typeface="Calibri"/>
            </a:endParaRPr>
          </a:p>
        </p:txBody>
      </p:sp>
      <p:pic>
        <p:nvPicPr>
          <p:cNvPr id="607" name="Google Shape;607;g38bd14e0d08_0_46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440117" y="4350367"/>
            <a:ext cx="1417033" cy="141703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38bd14e0d08_0_480"/>
          <p:cNvSpPr txBox="1">
            <a:spLocks noGrp="1"/>
          </p:cNvSpPr>
          <p:nvPr>
            <p:ph type="title" idx="4294967295"/>
          </p:nvPr>
        </p:nvSpPr>
        <p:spPr>
          <a:xfrm>
            <a:off x="532521" y="413800"/>
            <a:ext cx="8856300" cy="5388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(2)</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13" name="Google Shape;613;g38bd14e0d08_0_480"/>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Desserto - skóra z kaktusa</a:t>
            </a:r>
            <a:endParaRPr sz="1900" b="1" i="0" u="none" strike="noStrike" cap="none">
              <a:solidFill>
                <a:srgbClr val="000000"/>
              </a:solidFill>
              <a:latin typeface="Calibri"/>
              <a:ea typeface="Calibri"/>
              <a:cs typeface="Calibri"/>
              <a:sym typeface="Calibri"/>
            </a:endParaRPr>
          </a:p>
        </p:txBody>
      </p:sp>
      <p:sp>
        <p:nvSpPr>
          <p:cNvPr id="614" name="Google Shape;614;g38bd14e0d08_0_480"/>
          <p:cNvSpPr txBox="1"/>
          <p:nvPr/>
        </p:nvSpPr>
        <p:spPr>
          <a:xfrm>
            <a:off x="532533" y="1548567"/>
            <a:ext cx="51036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300" b="0" i="0" u="none" strike="noStrike" cap="none">
                <a:solidFill>
                  <a:srgbClr val="000000"/>
                </a:solidFill>
                <a:latin typeface="Calibri"/>
                <a:ea typeface="Calibri"/>
                <a:cs typeface="Calibri"/>
                <a:sym typeface="Calibri"/>
              </a:rPr>
              <a:t>Materiał skóropodobny produkowany z kaktusa, który zyskuje popularność jako zrównoważona alternatywa dla tradycyjnej skóry zwierzęcej i syntetycznej.</a:t>
            </a:r>
            <a:endParaRPr sz="1300" b="0" i="0" u="none" strike="noStrike" cap="none">
              <a:solidFill>
                <a:srgbClr val="000000"/>
              </a:solidFill>
              <a:latin typeface="Calibri"/>
              <a:ea typeface="Calibri"/>
              <a:cs typeface="Calibri"/>
              <a:sym typeface="Calibri"/>
            </a:endParaRPr>
          </a:p>
        </p:txBody>
      </p:sp>
      <p:sp>
        <p:nvSpPr>
          <p:cNvPr id="615" name="Google Shape;615;g38bd14e0d08_0_480"/>
          <p:cNvSpPr txBox="1"/>
          <p:nvPr/>
        </p:nvSpPr>
        <p:spPr>
          <a:xfrm>
            <a:off x="532533" y="2330867"/>
            <a:ext cx="5103600" cy="4771500"/>
          </a:xfrm>
          <a:prstGeom prst="rect">
            <a:avLst/>
          </a:prstGeom>
          <a:noFill/>
          <a:ln>
            <a:noFill/>
          </a:ln>
        </p:spPr>
        <p:txBody>
          <a:bodyPr spcFirstLastPara="1" wrap="square" lIns="121900" tIns="121900" rIns="121900" bIns="121900" anchor="t" anchorCtr="0">
            <a:spAutoFit/>
          </a:bodyPr>
          <a:lstStyle/>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Wytwarzane z opuncji, która rośnie obficie na terenach suchych, głównie w Meksyku. Jest odnawialnym surowcem, który odrasta szybko po zbiorach.</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Kaktusy potrzebują bardzo mało wody do wzrostu, co jest ogromnym atutem w porównaniu z hodowlą zwierząt czy uprawami wymagającymi intensywnego nawadniania.</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Produkcja generuje znacznie mniejsze emisje dwutlenku węgla w porównaniu z produkcją skóry zwierzęcej, która jest związana z hodowlą zwierząt -  emisją metanu.</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Produkowane bez użycia toksycznych chemikaliów, takich jak chrom, które są powszechnie stosowane w garbarstwie skóry zwierzęcej. To zmniejsza zanieczyszczenie środowiska i ryzyko dla zdrowia pracowników.</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Uprawa nie wymaga wycinania lasów ani przekształcania ekosystemów w sposób, w jaki robi to przemysł hodowlany. Ponadto, kaktusy mogą być uprawiane na terenach marginalnych, które nie są odpowiednie dla innych rodzajów rolnictwa.</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Produkcja Desserto wspiera lokalnych rolników i przedsiębiorców w Meksyku, tworząc miejsca pracy i wspomagając lokalną gospodarkę.</a:t>
            </a:r>
            <a:endParaRPr sz="1400" b="0" i="0" u="none" strike="noStrike" cap="none">
              <a:solidFill>
                <a:srgbClr val="000000"/>
              </a:solidFill>
              <a:latin typeface="Calibri"/>
              <a:ea typeface="Calibri"/>
              <a:cs typeface="Calibri"/>
              <a:sym typeface="Calibri"/>
            </a:endParaRPr>
          </a:p>
        </p:txBody>
      </p:sp>
      <p:pic>
        <p:nvPicPr>
          <p:cNvPr id="616" name="Google Shape;616;g38bd14e0d08_0_480">
            <a:extLst>
              <a:ext uri="{C183D7F6-B498-43B3-948B-1728B52AA6E4}">
                <adec:decorative xmlns:adec="http://schemas.microsoft.com/office/drawing/2017/decorative" val="1"/>
              </a:ext>
            </a:extLst>
          </p:cNvPr>
          <p:cNvPicPr preferRelativeResize="0"/>
          <p:nvPr/>
        </p:nvPicPr>
        <p:blipFill rotWithShape="1">
          <a:blip r:embed="rId3">
            <a:alphaModFix/>
          </a:blip>
          <a:srcRect t="13527" b="14364"/>
          <a:stretch/>
        </p:blipFill>
        <p:spPr>
          <a:xfrm>
            <a:off x="6096000" y="1548567"/>
            <a:ext cx="5692602" cy="4104867"/>
          </a:xfrm>
          <a:prstGeom prst="rect">
            <a:avLst/>
          </a:prstGeom>
          <a:noFill/>
          <a:ln>
            <a:noFill/>
          </a:ln>
        </p:spPr>
      </p:pic>
      <p:sp>
        <p:nvSpPr>
          <p:cNvPr id="617" name="Google Shape;617;g38bd14e0d08_0_480"/>
          <p:cNvSpPr txBox="1"/>
          <p:nvPr/>
        </p:nvSpPr>
        <p:spPr>
          <a:xfrm>
            <a:off x="6096000" y="5855100"/>
            <a:ext cx="4580700" cy="5850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Lato Light"/>
                <a:ea typeface="Lato Light"/>
                <a:cs typeface="Lato Light"/>
                <a:sym typeface="Lato Light"/>
              </a:rPr>
              <a:t>Alternatywa dla skóry odzwierzęcej - Desserto z opuncji i agawy.</a:t>
            </a:r>
            <a:endParaRPr sz="1100" b="0" i="0" u="none" strike="noStrike" cap="none">
              <a:solidFill>
                <a:srgbClr val="000000"/>
              </a:solidFill>
              <a:latin typeface="Lato Light"/>
              <a:ea typeface="Lato Light"/>
              <a:cs typeface="Lato Light"/>
              <a:sym typeface="Lato Light"/>
            </a:endParaRPr>
          </a:p>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Lato Light"/>
                <a:ea typeface="Lato Light"/>
                <a:cs typeface="Lato Light"/>
                <a:sym typeface="Lato Light"/>
                <a:hlinkClick r:id="rId4"/>
              </a:rPr>
              <a:t>desserto.com.mx</a:t>
            </a:r>
            <a:endParaRPr sz="1100" b="0" i="0" u="none" strike="noStrike" cap="none">
              <a:solidFill>
                <a:srgbClr val="000000"/>
              </a:solidFill>
              <a:latin typeface="Lato Light"/>
              <a:ea typeface="Lato Light"/>
              <a:cs typeface="Lato Light"/>
              <a:sym typeface="Lato Light"/>
            </a:endParaRPr>
          </a:p>
        </p:txBody>
      </p:sp>
      <p:pic>
        <p:nvPicPr>
          <p:cNvPr id="618" name="Google Shape;618;g38bd14e0d08_0_480">
            <a:extLst>
              <a:ext uri="{C183D7F6-B498-43B3-948B-1728B52AA6E4}">
                <adec:decorative xmlns:adec="http://schemas.microsoft.com/office/drawing/2017/decorative" val="1"/>
              </a:ext>
            </a:extLst>
          </p:cNvPr>
          <p:cNvPicPr preferRelativeResize="0"/>
          <p:nvPr/>
        </p:nvPicPr>
        <p:blipFill rotWithShape="1">
          <a:blip r:embed="rId5">
            <a:alphaModFix/>
          </a:blip>
          <a:srcRect l="21991" r="-14276"/>
          <a:stretch/>
        </p:blipFill>
        <p:spPr>
          <a:xfrm>
            <a:off x="6096000" y="1548567"/>
            <a:ext cx="6734234" cy="4104866"/>
          </a:xfrm>
          <a:prstGeom prst="rect">
            <a:avLst/>
          </a:prstGeom>
          <a:noFill/>
          <a:ln>
            <a:noFill/>
          </a:ln>
        </p:spPr>
      </p:pic>
      <p:sp>
        <p:nvSpPr>
          <p:cNvPr id="619" name="Google Shape;619;g38bd14e0d08_0_480"/>
          <p:cNvSpPr txBox="1"/>
          <p:nvPr/>
        </p:nvSpPr>
        <p:spPr>
          <a:xfrm>
            <a:off x="8882633" y="1212667"/>
            <a:ext cx="2906100" cy="19620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naturalne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dobre społecznie</a:t>
            </a:r>
            <a:endParaRPr sz="2400" b="1" i="0" u="none" strike="noStrike" cap="non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38bd14e0d08_0_492">
            <a:extLst>
              <a:ext uri="{C183D7F6-B498-43B3-948B-1728B52AA6E4}">
                <adec:decorative xmlns:adec="http://schemas.microsoft.com/office/drawing/2017/decorative" val="1"/>
              </a:ext>
            </a:extLst>
          </p:cNvPr>
          <p:cNvSpPr/>
          <p:nvPr/>
        </p:nvSpPr>
        <p:spPr>
          <a:xfrm>
            <a:off x="3891600" y="5939300"/>
            <a:ext cx="3398400" cy="654900"/>
          </a:xfrm>
          <a:prstGeom prst="rect">
            <a:avLst/>
          </a:prstGeom>
          <a:solidFill>
            <a:srgbClr val="17D4C8"/>
          </a:solidFill>
          <a:ln w="12700" cap="flat" cmpd="sng">
            <a:solidFill>
              <a:srgbClr val="17D4C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625" name="Google Shape;625;g38bd14e0d08_0_49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42684" y="1548567"/>
            <a:ext cx="4246048" cy="4104867"/>
          </a:xfrm>
          <a:prstGeom prst="rect">
            <a:avLst/>
          </a:prstGeom>
          <a:noFill/>
          <a:ln>
            <a:noFill/>
          </a:ln>
        </p:spPr>
      </p:pic>
      <p:sp>
        <p:nvSpPr>
          <p:cNvPr id="626" name="Google Shape;626;g38bd14e0d08_0_492"/>
          <p:cNvSpPr txBox="1">
            <a:spLocks noGrp="1"/>
          </p:cNvSpPr>
          <p:nvPr>
            <p:ph type="title" idx="4294967295"/>
          </p:nvPr>
        </p:nvSpPr>
        <p:spPr>
          <a:xfrm>
            <a:off x="532533" y="413800"/>
            <a:ext cx="7510800" cy="5811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(3)</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27" name="Google Shape;627;g38bd14e0d08_0_492"/>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Grzybnia - mycelium</a:t>
            </a:r>
            <a:endParaRPr sz="1900" b="1" i="0" u="none" strike="noStrike" cap="none">
              <a:solidFill>
                <a:srgbClr val="000000"/>
              </a:solidFill>
              <a:latin typeface="Calibri"/>
              <a:ea typeface="Calibri"/>
              <a:cs typeface="Calibri"/>
              <a:sym typeface="Calibri"/>
            </a:endParaRPr>
          </a:p>
        </p:txBody>
      </p:sp>
      <p:sp>
        <p:nvSpPr>
          <p:cNvPr id="628" name="Google Shape;628;g38bd14e0d08_0_492"/>
          <p:cNvSpPr txBox="1"/>
          <p:nvPr/>
        </p:nvSpPr>
        <p:spPr>
          <a:xfrm>
            <a:off x="532533" y="1548567"/>
            <a:ext cx="5103600" cy="800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Grzybnia (mycelium) to innowacyjny materiał wykorzystywany w projektowaniu produktów, który zdobywa coraz większą popularność dzięki swoim właściwościom ekologicznym i zrównoważonym. </a:t>
            </a:r>
            <a:endParaRPr sz="1200" b="0" i="0" u="none" strike="noStrike" cap="none">
              <a:solidFill>
                <a:srgbClr val="000000"/>
              </a:solidFill>
              <a:latin typeface="Calibri"/>
              <a:ea typeface="Calibri"/>
              <a:cs typeface="Calibri"/>
              <a:sym typeface="Calibri"/>
            </a:endParaRPr>
          </a:p>
        </p:txBody>
      </p:sp>
      <p:sp>
        <p:nvSpPr>
          <p:cNvPr id="629" name="Google Shape;629;g38bd14e0d08_0_492"/>
          <p:cNvSpPr txBox="1"/>
          <p:nvPr/>
        </p:nvSpPr>
        <p:spPr>
          <a:xfrm>
            <a:off x="532533" y="2330867"/>
            <a:ext cx="5103600" cy="3570900"/>
          </a:xfrm>
          <a:prstGeom prst="rect">
            <a:avLst/>
          </a:prstGeom>
          <a:noFill/>
          <a:ln>
            <a:noFill/>
          </a:ln>
        </p:spPr>
        <p:txBody>
          <a:bodyPr spcFirstLastPara="1" wrap="square" lIns="121900" tIns="121900" rIns="121900" bIns="121900" anchor="t" anchorCtr="0">
            <a:spAutoFit/>
          </a:bodyPr>
          <a:lstStyle/>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Grzybnia jest siecią włókien korzeniowych grzybów, które można hodować na szeroką skalę przy użyciu organicznych odpadów rolniczych, takich jak trociny, słoma czy łuski zbożowe.</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Grzyby rosną szybko, zazwyczaj w ciągu kilku dni do kilku tygodni, co czyni je odnawialnym źródłem surowca.</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Produkcja grzybni generuje znacznie mniejsze emisje CO2 w porównaniu z tradycyjnymi materiałami budowlanymi i syntetycznymi. Hodowla odbywa się w kontrolowanych warunkach, bez potrzeby wysokiej temperatury czy dużych ilości energii.</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Hodowla grzybni wymaga niewielkiej ilości wody, co jest znaczną zaletą w porównaniu z hodowlą roślin czy zwierząt na dużą skalę.</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Grzybnia może być hodowana w pomieszczeniach zamkniętych, na terenach, które nie są odpowiednie do tradycyjnego rolnictwa.</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Grzybnia może być przekształcona w trwałe, wytrzymałe materiały, które są odporne na pleśń i ogień. </a:t>
            </a:r>
            <a:endParaRPr sz="1200" b="0" i="0" u="none" strike="noStrike" cap="none">
              <a:solidFill>
                <a:srgbClr val="000000"/>
              </a:solidFill>
              <a:latin typeface="Calibri"/>
              <a:ea typeface="Calibri"/>
              <a:cs typeface="Calibri"/>
              <a:sym typeface="Calibri"/>
            </a:endParaRPr>
          </a:p>
          <a:p>
            <a:pPr marL="609600" marR="0" lvl="0" indent="-381000" algn="l" rtl="0">
              <a:lnSpc>
                <a:spcPct val="100000"/>
              </a:lnSpc>
              <a:spcBef>
                <a:spcPts val="0"/>
              </a:spcBef>
              <a:spcAft>
                <a:spcPts val="0"/>
              </a:spcAft>
              <a:buClr>
                <a:srgbClr val="000000"/>
              </a:buClr>
              <a:buSzPts val="1200"/>
              <a:buFont typeface="Calibri"/>
              <a:buChar char="●"/>
            </a:pPr>
            <a:r>
              <a:rPr lang="pl-PL" sz="1200" b="0" i="0" u="none" strike="noStrike" cap="none">
                <a:solidFill>
                  <a:srgbClr val="000000"/>
                </a:solidFill>
                <a:latin typeface="Calibri"/>
                <a:ea typeface="Calibri"/>
                <a:cs typeface="Calibri"/>
                <a:sym typeface="Calibri"/>
              </a:rPr>
              <a:t>Produkty z grzybni są w pełni biodegradowalne, co oznacza, że po zakończeniu użytkowania mogą się naturalnie rozłożyć bez szkody dla środowiska.</a:t>
            </a:r>
            <a:endParaRPr sz="1200" b="0" i="0" u="none" strike="noStrike" cap="none">
              <a:solidFill>
                <a:srgbClr val="000000"/>
              </a:solidFill>
              <a:latin typeface="Calibri"/>
              <a:ea typeface="Calibri"/>
              <a:cs typeface="Calibri"/>
              <a:sym typeface="Calibri"/>
            </a:endParaRPr>
          </a:p>
        </p:txBody>
      </p:sp>
      <p:sp>
        <p:nvSpPr>
          <p:cNvPr id="630" name="Google Shape;630;g38bd14e0d08_0_492"/>
          <p:cNvSpPr txBox="1"/>
          <p:nvPr/>
        </p:nvSpPr>
        <p:spPr>
          <a:xfrm>
            <a:off x="7542700" y="5855100"/>
            <a:ext cx="44061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Forager Foams by Ecovative - Oddychające, izolujące, wodoodporne i naturalnie ognioodporne pianki Forager™ to materiał w pełni kompostowalny, wykonany w 100% z grzybni. </a:t>
            </a:r>
            <a:r>
              <a:rPr lang="pl-PL" sz="1100" b="0" i="0" u="sng" strike="noStrike" cap="none">
                <a:solidFill>
                  <a:schemeClr val="hlink"/>
                </a:solidFill>
                <a:latin typeface="Calibri"/>
                <a:ea typeface="Calibri"/>
                <a:cs typeface="Calibri"/>
                <a:sym typeface="Calibri"/>
                <a:hlinkClick r:id="rId4"/>
              </a:rPr>
              <a:t>www.ecovative.com</a:t>
            </a:r>
            <a:endParaRPr sz="1100" b="0" i="0" u="none" strike="noStrike" cap="none">
              <a:solidFill>
                <a:srgbClr val="000000"/>
              </a:solidFill>
              <a:latin typeface="Calibri"/>
              <a:ea typeface="Calibri"/>
              <a:cs typeface="Calibri"/>
              <a:sym typeface="Calibri"/>
            </a:endParaRPr>
          </a:p>
        </p:txBody>
      </p:sp>
      <p:sp>
        <p:nvSpPr>
          <p:cNvPr id="631" name="Google Shape;631;g38bd14e0d08_0_492"/>
          <p:cNvSpPr txBox="1"/>
          <p:nvPr/>
        </p:nvSpPr>
        <p:spPr>
          <a:xfrm>
            <a:off x="6096000" y="1189833"/>
            <a:ext cx="2717100" cy="22917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naturalne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oszczędne wobec zasobów wodnych</a:t>
            </a:r>
            <a:endParaRPr sz="2400" b="1" i="0" u="none" strike="noStrike" cap="none">
              <a:solidFill>
                <a:srgbClr val="000000"/>
              </a:solidFill>
              <a:latin typeface="Calibri"/>
              <a:ea typeface="Calibri"/>
              <a:cs typeface="Calibri"/>
              <a:sym typeface="Calibri"/>
            </a:endParaRPr>
          </a:p>
        </p:txBody>
      </p:sp>
      <p:sp>
        <p:nvSpPr>
          <p:cNvPr id="632" name="Google Shape;632;g38bd14e0d08_0_492"/>
          <p:cNvSpPr txBox="1"/>
          <p:nvPr/>
        </p:nvSpPr>
        <p:spPr>
          <a:xfrm>
            <a:off x="4073800" y="5958900"/>
            <a:ext cx="37425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rgbClr val="000000"/>
                </a:solidFill>
                <a:latin typeface="Calibri"/>
                <a:ea typeface="Calibri"/>
                <a:cs typeface="Calibri"/>
                <a:sym typeface="Calibri"/>
              </a:rPr>
              <a:t>Program dla artystów i studentów https://forager.bio/pages/artist-program</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g38bd14e0d08_0_505">
            <a:extLst>
              <a:ext uri="{C183D7F6-B498-43B3-948B-1728B52AA6E4}">
                <adec:decorative xmlns:adec="http://schemas.microsoft.com/office/drawing/2017/decorative" val="1"/>
              </a:ext>
            </a:extLst>
          </p:cNvPr>
          <p:cNvPicPr preferRelativeResize="0"/>
          <p:nvPr/>
        </p:nvPicPr>
        <p:blipFill rotWithShape="1">
          <a:blip r:embed="rId3">
            <a:alphaModFix amt="90000"/>
          </a:blip>
          <a:srcRect l="26857" t="5857" b="5795"/>
          <a:stretch/>
        </p:blipFill>
        <p:spPr>
          <a:xfrm>
            <a:off x="6096000" y="1535767"/>
            <a:ext cx="3538002" cy="2348411"/>
          </a:xfrm>
          <a:prstGeom prst="rect">
            <a:avLst/>
          </a:prstGeom>
          <a:noFill/>
          <a:ln>
            <a:noFill/>
          </a:ln>
        </p:spPr>
      </p:pic>
      <p:sp>
        <p:nvSpPr>
          <p:cNvPr id="638" name="Google Shape;638;g38bd14e0d08_0_505"/>
          <p:cNvSpPr txBox="1">
            <a:spLocks noGrp="1"/>
          </p:cNvSpPr>
          <p:nvPr>
            <p:ph type="title" idx="4294967295"/>
          </p:nvPr>
        </p:nvSpPr>
        <p:spPr>
          <a:xfrm>
            <a:off x="532533" y="413800"/>
            <a:ext cx="7510800" cy="5811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lvl="0">
              <a:spcBef>
                <a:spcPts val="500"/>
              </a:spcBef>
              <a:buSzPts val="2400"/>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Przykłady zrównoważonych materiałów </a:t>
            </a:r>
            <a:r>
              <a:rPr lang="pl-PL" sz="3200" dirty="0">
                <a:solidFill>
                  <a:srgbClr val="050505"/>
                </a:solidFill>
                <a:latin typeface="Calibri"/>
                <a:ea typeface="Calibri"/>
                <a:cs typeface="Calibri"/>
                <a:sym typeface="Calibri"/>
              </a:rPr>
              <a:t>(4)</a:t>
            </a:r>
            <a:endPar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9" name="Google Shape;639;g38bd14e0d08_0_505"/>
          <p:cNvSpPr txBox="1"/>
          <p:nvPr/>
        </p:nvSpPr>
        <p:spPr>
          <a:xfrm>
            <a:off x="532533" y="1021200"/>
            <a:ext cx="3546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0000"/>
                </a:solidFill>
                <a:latin typeface="Calibri"/>
                <a:ea typeface="Calibri"/>
                <a:cs typeface="Calibri"/>
                <a:sym typeface="Calibri"/>
              </a:rPr>
              <a:t>Tworzywa z recyklingu</a:t>
            </a:r>
            <a:endParaRPr sz="1900" b="1" i="0" u="none" strike="noStrike" cap="none">
              <a:solidFill>
                <a:srgbClr val="000000"/>
              </a:solidFill>
              <a:latin typeface="Calibri"/>
              <a:ea typeface="Calibri"/>
              <a:cs typeface="Calibri"/>
              <a:sym typeface="Calibri"/>
            </a:endParaRPr>
          </a:p>
        </p:txBody>
      </p:sp>
      <p:sp>
        <p:nvSpPr>
          <p:cNvPr id="640" name="Google Shape;640;g38bd14e0d08_0_505"/>
          <p:cNvSpPr txBox="1"/>
          <p:nvPr/>
        </p:nvSpPr>
        <p:spPr>
          <a:xfrm>
            <a:off x="532533" y="1548567"/>
            <a:ext cx="51036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l-PL" sz="1300" b="0" i="0" u="none" strike="noStrike" cap="none">
                <a:solidFill>
                  <a:srgbClr val="000000"/>
                </a:solidFill>
                <a:latin typeface="Calibri"/>
                <a:ea typeface="Calibri"/>
                <a:cs typeface="Calibri"/>
                <a:sym typeface="Calibri"/>
              </a:rPr>
              <a:t>Wykorzystanie surowców wtórnych zmniejsza zależność od surowców pierwotnych, ogranicza ilość odpadów trafiających na wysypiska i obniża emisję gazów cieplarnianych.</a:t>
            </a:r>
            <a:endParaRPr sz="1300" b="0" i="0" u="none" strike="noStrike" cap="none">
              <a:solidFill>
                <a:srgbClr val="000000"/>
              </a:solidFill>
              <a:latin typeface="Calibri"/>
              <a:ea typeface="Calibri"/>
              <a:cs typeface="Calibri"/>
              <a:sym typeface="Calibri"/>
            </a:endParaRPr>
          </a:p>
        </p:txBody>
      </p:sp>
      <p:sp>
        <p:nvSpPr>
          <p:cNvPr id="641" name="Google Shape;641;g38bd14e0d08_0_505"/>
          <p:cNvSpPr txBox="1"/>
          <p:nvPr/>
        </p:nvSpPr>
        <p:spPr>
          <a:xfrm>
            <a:off x="532533" y="2330867"/>
            <a:ext cx="5103600" cy="3909600"/>
          </a:xfrm>
          <a:prstGeom prst="rect">
            <a:avLst/>
          </a:prstGeom>
          <a:noFill/>
          <a:ln>
            <a:noFill/>
          </a:ln>
        </p:spPr>
        <p:txBody>
          <a:bodyPr spcFirstLastPara="1" wrap="square" lIns="121900" tIns="121900" rIns="121900" bIns="121900" anchor="t" anchorCtr="0">
            <a:spAutoFit/>
          </a:bodyPr>
          <a:lstStyle/>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Tworzywa z recyklingu pochodzą z przetwarzania odpadów dzięki temu zmniejsza się ilość odpadów trafiających na wysypiska oraz zapotrzebowanie na nowe surowce.</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Proces recyklingu umożliwia wielokrotne wykorzystanie tych samych surowców, co prowadzi do bardziej zrównoważonego modelu produkcji i konsumpcji.</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Produkcja tworzyw z recyklingu zazwyczaj wymaga mniej energii niż produkcja materiałów pierwotnych.</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Recykling materiałów często wymaga mniej wody niż produkcja nowych surowców. Na przykład, recykling plastiku wymaga znacznie mniej wody niż produkcja plastiku z ropy naftowej.</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Wykorzystanie materiałów z recyklingu zmniejsza konieczność wydobycia nowych surowców, co z kolei chroni naturalne ekosystemy i bioróżnorodność.</a:t>
            </a:r>
            <a:endParaRPr sz="1400" b="0" i="0" u="none" strike="noStrike" cap="none">
              <a:solidFill>
                <a:srgbClr val="000000"/>
              </a:solidFill>
              <a:latin typeface="Calibri"/>
              <a:ea typeface="Calibri"/>
              <a:cs typeface="Calibri"/>
              <a:sym typeface="Calibri"/>
            </a:endParaRPr>
          </a:p>
          <a:p>
            <a:pPr marL="609600" marR="0" lvl="0" indent="-393700" algn="l" rtl="0">
              <a:lnSpc>
                <a:spcPct val="100000"/>
              </a:lnSpc>
              <a:spcBef>
                <a:spcPts val="0"/>
              </a:spcBef>
              <a:spcAft>
                <a:spcPts val="0"/>
              </a:spcAft>
              <a:buClr>
                <a:srgbClr val="000000"/>
              </a:buClr>
              <a:buSzPts val="1400"/>
              <a:buFont typeface="Calibri"/>
              <a:buChar char="●"/>
            </a:pPr>
            <a:r>
              <a:rPr lang="pl-PL" sz="1400" b="0" i="0" u="none" strike="noStrike" cap="none">
                <a:solidFill>
                  <a:srgbClr val="000000"/>
                </a:solidFill>
                <a:latin typeface="Calibri"/>
                <a:ea typeface="Calibri"/>
                <a:cs typeface="Calibri"/>
                <a:sym typeface="Calibri"/>
              </a:rPr>
              <a:t>Tworzywa z recyklingu mogą być równie trwałe i wytrzymałe jak materiały pierwotne.</a:t>
            </a:r>
            <a:endParaRPr sz="1400" b="0" i="0" u="none" strike="noStrike" cap="none">
              <a:solidFill>
                <a:srgbClr val="000000"/>
              </a:solidFill>
              <a:latin typeface="Calibri"/>
              <a:ea typeface="Calibri"/>
              <a:cs typeface="Calibri"/>
              <a:sym typeface="Calibri"/>
            </a:endParaRPr>
          </a:p>
        </p:txBody>
      </p:sp>
      <p:sp>
        <p:nvSpPr>
          <p:cNvPr id="642" name="Google Shape;642;g38bd14e0d08_0_505"/>
          <p:cNvSpPr txBox="1"/>
          <p:nvPr/>
        </p:nvSpPr>
        <p:spPr>
          <a:xfrm>
            <a:off x="6096000" y="5717267"/>
            <a:ext cx="3537900" cy="754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Calibri"/>
                <a:ea typeface="Calibri"/>
                <a:cs typeface="Calibri"/>
                <a:sym typeface="Calibri"/>
              </a:rPr>
              <a:t>Recyklingowane tworzywa (AGD, RTV, opakowania i inne) do ponownego użycia.</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Calibri"/>
                <a:ea typeface="Calibri"/>
                <a:cs typeface="Calibri"/>
                <a:sym typeface="Calibri"/>
                <a:hlinkClick r:id="rId4"/>
              </a:rPr>
              <a:t>Polygood</a:t>
            </a:r>
            <a:endParaRPr sz="1100" b="0" i="0" u="none" strike="noStrike" cap="none">
              <a:solidFill>
                <a:srgbClr val="000000"/>
              </a:solidFill>
              <a:latin typeface="Calibri"/>
              <a:ea typeface="Calibri"/>
              <a:cs typeface="Calibri"/>
              <a:sym typeface="Calibri"/>
            </a:endParaRPr>
          </a:p>
        </p:txBody>
      </p:sp>
      <p:sp>
        <p:nvSpPr>
          <p:cNvPr id="643" name="Google Shape;643;g38bd14e0d08_0_505"/>
          <p:cNvSpPr txBox="1"/>
          <p:nvPr/>
        </p:nvSpPr>
        <p:spPr>
          <a:xfrm>
            <a:off x="6096000" y="3629333"/>
            <a:ext cx="2717100" cy="2291700"/>
          </a:xfrm>
          <a:prstGeom prst="rect">
            <a:avLst/>
          </a:prstGeom>
          <a:noFill/>
          <a:ln>
            <a:noFill/>
          </a:ln>
        </p:spPr>
        <p:txBody>
          <a:bodyPr spcFirstLastPara="1" wrap="square" lIns="105500" tIns="52725" rIns="105500" bIns="52725" anchor="t" anchorCtr="0">
            <a:noAutofit/>
          </a:bodyPr>
          <a:lstStyle/>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odnawialne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oszczędne wobec zasobów wodnych</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r>
              <a:rPr lang="pl-PL" sz="2400" b="1" i="0" u="none" strike="noStrike" cap="none">
                <a:solidFill>
                  <a:srgbClr val="000000"/>
                </a:solidFill>
                <a:latin typeface="Calibri"/>
                <a:ea typeface="Calibri"/>
                <a:cs typeface="Calibri"/>
                <a:sym typeface="Calibri"/>
              </a:rPr>
              <a:t>niskoemisyjne</a:t>
            </a: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400"/>
              <a:buFont typeface="Arial"/>
              <a:buNone/>
            </a:pPr>
            <a:endParaRPr sz="2400" b="1" i="0" u="none" strike="noStrike" cap="none">
              <a:solidFill>
                <a:srgbClr val="000000"/>
              </a:solidFill>
              <a:latin typeface="Calibri"/>
              <a:ea typeface="Calibri"/>
              <a:cs typeface="Calibri"/>
              <a:sym typeface="Calibri"/>
            </a:endParaRPr>
          </a:p>
        </p:txBody>
      </p:sp>
      <p:pic>
        <p:nvPicPr>
          <p:cNvPr id="644" name="Google Shape;644;g38bd14e0d08_0_505">
            <a:extLst>
              <a:ext uri="{C183D7F6-B498-43B3-948B-1728B52AA6E4}">
                <adec:decorative xmlns:adec="http://schemas.microsoft.com/office/drawing/2017/decorative" val="1"/>
              </a:ext>
            </a:extLst>
          </p:cNvPr>
          <p:cNvPicPr preferRelativeResize="0"/>
          <p:nvPr/>
        </p:nvPicPr>
        <p:blipFill rotWithShape="1">
          <a:blip r:embed="rId5">
            <a:alphaModFix/>
          </a:blip>
          <a:srcRect t="15705" b="12186"/>
          <a:stretch/>
        </p:blipFill>
        <p:spPr>
          <a:xfrm>
            <a:off x="8962100" y="2869933"/>
            <a:ext cx="2974067" cy="2144556"/>
          </a:xfrm>
          <a:prstGeom prst="rect">
            <a:avLst/>
          </a:prstGeom>
          <a:noFill/>
          <a:ln>
            <a:noFill/>
          </a:ln>
        </p:spPr>
      </p:pic>
      <p:sp>
        <p:nvSpPr>
          <p:cNvPr id="645" name="Google Shape;645;g38bd14e0d08_0_505"/>
          <p:cNvSpPr txBox="1"/>
          <p:nvPr/>
        </p:nvSpPr>
        <p:spPr>
          <a:xfrm>
            <a:off x="8962100" y="5119849"/>
            <a:ext cx="1848300" cy="415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Raleway Light"/>
                <a:ea typeface="Raleway Light"/>
                <a:cs typeface="Raleway Light"/>
                <a:sym typeface="Raleway Light"/>
                <a:hlinkClick r:id="rId6"/>
              </a:rPr>
              <a:t>gomi.design</a:t>
            </a:r>
            <a:endParaRPr sz="1100" b="0" i="0" u="none" strike="noStrike" cap="none">
              <a:solidFill>
                <a:srgbClr val="000000"/>
              </a:solidFill>
              <a:latin typeface="Raleway Light"/>
              <a:ea typeface="Raleway Light"/>
              <a:cs typeface="Raleway Light"/>
              <a:sym typeface="Raleway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38bd14e0d08_0_1138"/>
          <p:cNvSpPr txBox="1">
            <a:spLocks noGrp="1"/>
          </p:cNvSpPr>
          <p:nvPr>
            <p:ph type="title"/>
          </p:nvPr>
        </p:nvSpPr>
        <p:spPr>
          <a:xfrm>
            <a:off x="838200" y="1740026"/>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1200"/>
              </a:spcAft>
              <a:buSzPts val="6000"/>
              <a:buNone/>
            </a:pPr>
            <a:r>
              <a:rPr lang="pl-PL"/>
              <a:t>Usługi dla długiego cyklu życia</a:t>
            </a:r>
            <a:endParaRPr/>
          </a:p>
        </p:txBody>
      </p:sp>
      <p:sp>
        <p:nvSpPr>
          <p:cNvPr id="652" name="Google Shape;652;g38bd14e0d08_0_1138"/>
          <p:cNvSpPr txBox="1">
            <a:spLocks noGrp="1"/>
          </p:cNvSpPr>
          <p:nvPr>
            <p:ph type="body" idx="1"/>
          </p:nvPr>
        </p:nvSpPr>
        <p:spPr>
          <a:xfrm>
            <a:off x="913550" y="2468738"/>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653" name="Google Shape;653;g38bd14e0d08_0_1138">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38bd14e0d08_0_526"/>
          <p:cNvSpPr txBox="1">
            <a:spLocks noGrp="1"/>
          </p:cNvSpPr>
          <p:nvPr>
            <p:ph type="title" idx="4294967295"/>
          </p:nvPr>
        </p:nvSpPr>
        <p:spPr>
          <a:xfrm>
            <a:off x="899992" y="441192"/>
            <a:ext cx="63528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Użytkowanie i konserwacja</a:t>
            </a:r>
          </a:p>
        </p:txBody>
      </p:sp>
      <p:sp>
        <p:nvSpPr>
          <p:cNvPr id="659" name="Google Shape;659;g38bd14e0d08_0_526"/>
          <p:cNvSpPr txBox="1"/>
          <p:nvPr/>
        </p:nvSpPr>
        <p:spPr>
          <a:xfrm>
            <a:off x="550723" y="1640767"/>
            <a:ext cx="5869200" cy="16443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Rozważ  materiały i konstrukcję umożliwiające łatwe czyszczenie i konserwację, po to, aby użytkownicy mogli samodzielnie zadbać o produkt na co dzień. </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Dostarcz użytkownikom materiały opisujące jak mają dbać o produkt - jak go czyścić, jak konserwować, na co uważać.</a:t>
            </a:r>
            <a:endParaRPr sz="1600" b="0" i="0" u="none" strike="noStrike" cap="none">
              <a:solidFill>
                <a:srgbClr val="000000"/>
              </a:solidFill>
              <a:latin typeface="Calibri"/>
              <a:ea typeface="Calibri"/>
              <a:cs typeface="Calibri"/>
              <a:sym typeface="Calibri"/>
            </a:endParaRPr>
          </a:p>
        </p:txBody>
      </p:sp>
      <p:sp>
        <p:nvSpPr>
          <p:cNvPr id="660" name="Google Shape;660;g38bd14e0d08_0_526"/>
          <p:cNvSpPr txBox="1"/>
          <p:nvPr/>
        </p:nvSpPr>
        <p:spPr>
          <a:xfrm>
            <a:off x="550733" y="3164503"/>
            <a:ext cx="5869200" cy="29631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Zastanów się czy nie warto dołączyć do produktu zestawu do czyszczenia i konserwacji produktu, lub czy nie włączyć takich zestawów do oddzielnego zakupu. </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Rozważ czy nie warto wprowadzić usługi związanej z konserwacją i czyszczeniem produktów. </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Zastawów się czy możesz nawiązać partnerstwa z firmami, które pomogą użytkownikom zadbać o produkt.</a:t>
            </a:r>
            <a:endParaRPr sz="16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600"/>
              <a:buFont typeface="Calibri"/>
              <a:buChar char="●"/>
            </a:pPr>
            <a:r>
              <a:rPr lang="pl-PL" sz="1600" b="0" i="0" u="none" strike="noStrike" cap="none">
                <a:solidFill>
                  <a:srgbClr val="000000"/>
                </a:solidFill>
                <a:latin typeface="Calibri"/>
                <a:ea typeface="Calibri"/>
                <a:cs typeface="Calibri"/>
                <a:sym typeface="Calibri"/>
              </a:rPr>
              <a:t>Rozważ publikację materiałów (np.; video) ilustrujących prawidłowy proces konserwacji i czyszczenia produktów. </a:t>
            </a:r>
            <a:endParaRPr sz="1600" b="0" i="0" u="none" strike="noStrike" cap="none">
              <a:solidFill>
                <a:srgbClr val="000000"/>
              </a:solidFill>
              <a:latin typeface="Calibri"/>
              <a:ea typeface="Calibri"/>
              <a:cs typeface="Calibri"/>
              <a:sym typeface="Calibri"/>
            </a:endParaRPr>
          </a:p>
        </p:txBody>
      </p:sp>
      <p:pic>
        <p:nvPicPr>
          <p:cNvPr id="661" name="Google Shape;661;g38bd14e0d08_0_52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72061" y="2054033"/>
            <a:ext cx="5419940" cy="36069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38bd14e0d08_0_534"/>
          <p:cNvSpPr txBox="1">
            <a:spLocks noGrp="1"/>
          </p:cNvSpPr>
          <p:nvPr>
            <p:ph type="title" idx="4294967295"/>
          </p:nvPr>
        </p:nvSpPr>
        <p:spPr>
          <a:xfrm>
            <a:off x="925098" y="521433"/>
            <a:ext cx="58629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Naprawa i drugie życie</a:t>
            </a:r>
          </a:p>
        </p:txBody>
      </p:sp>
      <p:sp>
        <p:nvSpPr>
          <p:cNvPr id="667" name="Google Shape;667;g38bd14e0d08_0_534"/>
          <p:cNvSpPr txBox="1"/>
          <p:nvPr/>
        </p:nvSpPr>
        <p:spPr>
          <a:xfrm>
            <a:off x="562967" y="1945567"/>
            <a:ext cx="5009700" cy="41457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czy naprawa będzie możliwa  tylko przez specjalistów czy również przez samych użytkowników (może to mieć wpływ na design produktu i użyte komponenty).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Przeanalizuj czy produkt jest możliwy do naprawy przy użyciu standardowych i powszechnie używanych narzędzi, czy wymaga specjalistycznego sprzętu.</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Zastanów się czy produkt jest możliwy do odświeżenia lub rozbudowy o dodatkowe moduły lub akcesoria np.: w przypadku pęknięcia obudowy, zużytej baterii lub “znudzenia” wyglądem produktu.</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Dostarcz użytkownikom materiały opisujące jak przeprowadzić najczęściej występujące naprawy.</a:t>
            </a:r>
            <a:endParaRPr sz="1500" b="0" i="0" u="none" strike="noStrike" cap="none">
              <a:solidFill>
                <a:srgbClr val="000000"/>
              </a:solidFill>
              <a:latin typeface="Calibri"/>
              <a:ea typeface="Calibri"/>
              <a:cs typeface="Calibri"/>
              <a:sym typeface="Calibri"/>
            </a:endParaRPr>
          </a:p>
          <a:p>
            <a:pPr marL="609600" marR="0" lvl="0" indent="0" algn="l" rtl="0">
              <a:lnSpc>
                <a:spcPct val="100000"/>
              </a:lnSpc>
              <a:spcBef>
                <a:spcPts val="130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p:txBody>
      </p:sp>
      <p:sp>
        <p:nvSpPr>
          <p:cNvPr id="668" name="Google Shape;668;g38bd14e0d08_0_534"/>
          <p:cNvSpPr txBox="1"/>
          <p:nvPr/>
        </p:nvSpPr>
        <p:spPr>
          <a:xfrm>
            <a:off x="6501700" y="1945567"/>
            <a:ext cx="5009700" cy="47742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odpłatną lub nie, wydłużoną gwarancję na produkt, gwarantującą serwis.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dodatkowe usługi związane z ubezpieczeniem produktu w przypadku usterki.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Zastanów się czy nie warto dołączyć do produktu zestawu naprawczego, lub czy nie włączyć takich zestawów do oddzielnego zakupu. </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czy nie warto wprowadzić usługi związanej z przeglądem i naprawą produktu.</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Zastanów się czy możesz nawiązać partnerstwa z firmami (centrami serwisowymi), które poprowadzą serwis produktów.</a:t>
            </a:r>
            <a:endParaRPr sz="15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500"/>
              <a:buFont typeface="Calibri"/>
              <a:buChar char="●"/>
            </a:pPr>
            <a:r>
              <a:rPr lang="pl-PL" sz="1500" b="0" i="0" u="none" strike="noStrike" cap="none">
                <a:solidFill>
                  <a:srgbClr val="000000"/>
                </a:solidFill>
                <a:latin typeface="Calibri"/>
                <a:ea typeface="Calibri"/>
                <a:cs typeface="Calibri"/>
                <a:sym typeface="Calibri"/>
              </a:rPr>
              <a:t>Rozważ samodzielną publikację materiałów (np.; video) ilustrujących samodzielną naprawę najczęściej występujących usterek, lub partnerstwo z platformami, które się tym zajmują np.: FixFirst.pl.</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8bd14e0d08_0_541"/>
          <p:cNvSpPr txBox="1">
            <a:spLocks noGrp="1"/>
          </p:cNvSpPr>
          <p:nvPr>
            <p:ph type="title" idx="4294967295"/>
          </p:nvPr>
        </p:nvSpPr>
        <p:spPr>
          <a:xfrm>
            <a:off x="900000" y="521417"/>
            <a:ext cx="55788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Zwrot i ponowna sprzedaż</a:t>
            </a:r>
          </a:p>
        </p:txBody>
      </p:sp>
      <p:sp>
        <p:nvSpPr>
          <p:cNvPr id="674" name="Google Shape;674;g38bd14e0d08_0_541"/>
          <p:cNvSpPr txBox="1"/>
          <p:nvPr/>
        </p:nvSpPr>
        <p:spPr>
          <a:xfrm>
            <a:off x="766167" y="1843967"/>
            <a:ext cx="5009700" cy="16317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Na etapie projektowania rozważ takie materiały, które będą wystarczająco wytrzymałe, przedłużające żywotność produktu i umożliwiające jego odsprzedaż po zwrocie i odświeżeniu.</a:t>
            </a:r>
            <a:endParaRPr sz="1800" b="0" i="0" u="none" strike="noStrike" cap="none">
              <a:solidFill>
                <a:srgbClr val="000000"/>
              </a:solidFill>
              <a:latin typeface="Calibri"/>
              <a:ea typeface="Calibri"/>
              <a:cs typeface="Calibri"/>
              <a:sym typeface="Calibri"/>
            </a:endParaRPr>
          </a:p>
        </p:txBody>
      </p:sp>
      <p:sp>
        <p:nvSpPr>
          <p:cNvPr id="675" name="Google Shape;675;g38bd14e0d08_0_541"/>
          <p:cNvSpPr txBox="1"/>
          <p:nvPr/>
        </p:nvSpPr>
        <p:spPr>
          <a:xfrm>
            <a:off x="766167" y="3323326"/>
            <a:ext cx="5009700" cy="15213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Rozważ dodatkową usługę ułatwiającą użytkownikowi zwrot produktu.</a:t>
            </a:r>
            <a:endParaRPr sz="18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Rozważ wprowadzenie produktów w outlecie, sprzedając je za bardziej korzystną cenę. </a:t>
            </a:r>
            <a:endParaRPr sz="1800" b="0" i="0" u="none" strike="noStrike" cap="none">
              <a:solidFill>
                <a:srgbClr val="000000"/>
              </a:solidFill>
              <a:latin typeface="Calibri"/>
              <a:ea typeface="Calibri"/>
              <a:cs typeface="Calibri"/>
              <a:sym typeface="Calibri"/>
            </a:endParaRPr>
          </a:p>
        </p:txBody>
      </p:sp>
      <p:pic>
        <p:nvPicPr>
          <p:cNvPr id="676" name="Google Shape;676;g38bd14e0d08_0_54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96000" y="2008587"/>
            <a:ext cx="5664376" cy="3182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38bd14e0d08_0_549"/>
          <p:cNvSpPr txBox="1">
            <a:spLocks noGrp="1"/>
          </p:cNvSpPr>
          <p:nvPr>
            <p:ph type="title" idx="4294967295"/>
          </p:nvPr>
        </p:nvSpPr>
        <p:spPr>
          <a:xfrm>
            <a:off x="887953" y="446062"/>
            <a:ext cx="3759900" cy="7389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pl-PL" sz="3200" b="0" i="0" u="none" strike="noStrike" kern="0" cap="none" spc="0" normalizeH="0" baseline="0" noProof="0" dirty="0">
                <a:ln>
                  <a:noFill/>
                </a:ln>
                <a:solidFill>
                  <a:srgbClr val="000000"/>
                </a:solidFill>
                <a:effectLst/>
                <a:uLnTx/>
                <a:uFillTx/>
                <a:latin typeface="Calibri"/>
                <a:ea typeface="Calibri"/>
                <a:cs typeface="Calibri"/>
                <a:sym typeface="Calibri"/>
              </a:rPr>
              <a:t>Recykling</a:t>
            </a:r>
          </a:p>
        </p:txBody>
      </p:sp>
      <p:sp>
        <p:nvSpPr>
          <p:cNvPr id="682" name="Google Shape;682;g38bd14e0d08_0_549"/>
          <p:cNvSpPr txBox="1"/>
          <p:nvPr/>
        </p:nvSpPr>
        <p:spPr>
          <a:xfrm>
            <a:off x="752300" y="1668500"/>
            <a:ext cx="5009700" cy="17982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Pamiętaj, że dzięki możliwości rozdzielenia różnych materiałów po demontażu możesz ułatwić proces recyklingu dla użytkowników.</a:t>
            </a:r>
            <a:endParaRPr sz="18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Pamiętaj o wyraźnym oznaczenia materiałów produktu i opakowań.</a:t>
            </a:r>
            <a:endParaRPr sz="1800" b="0" i="0" u="none" strike="noStrike" cap="none">
              <a:solidFill>
                <a:srgbClr val="000000"/>
              </a:solidFill>
              <a:latin typeface="Calibri"/>
              <a:ea typeface="Calibri"/>
              <a:cs typeface="Calibri"/>
              <a:sym typeface="Calibri"/>
            </a:endParaRPr>
          </a:p>
        </p:txBody>
      </p:sp>
      <p:sp>
        <p:nvSpPr>
          <p:cNvPr id="683" name="Google Shape;683;g38bd14e0d08_0_549"/>
          <p:cNvSpPr txBox="1"/>
          <p:nvPr/>
        </p:nvSpPr>
        <p:spPr>
          <a:xfrm>
            <a:off x="752300" y="3423264"/>
            <a:ext cx="5009700" cy="1798200"/>
          </a:xfrm>
          <a:prstGeom prst="rect">
            <a:avLst/>
          </a:prstGeom>
          <a:noFill/>
          <a:ln>
            <a:noFill/>
          </a:ln>
        </p:spPr>
        <p:txBody>
          <a:bodyPr spcFirstLastPara="1" wrap="square" lIns="121900" tIns="121900" rIns="121900" bIns="121900" anchor="t" anchorCtr="0">
            <a:spAutoFit/>
          </a:bodyPr>
          <a:lstStyle/>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Rozważ dodatkową usługę ułatwiającą zwrot produktu w celu wsparcia użytkownika.</a:t>
            </a:r>
            <a:endParaRPr sz="1800" b="0" i="0" u="none" strike="noStrike" cap="none">
              <a:solidFill>
                <a:srgbClr val="000000"/>
              </a:solidFill>
              <a:latin typeface="Calibri"/>
              <a:ea typeface="Calibri"/>
              <a:cs typeface="Calibri"/>
              <a:sym typeface="Calibri"/>
            </a:endParaRPr>
          </a:p>
          <a:p>
            <a:pPr marL="177800" marR="0" lvl="0" indent="-177800" algn="l" rtl="0">
              <a:lnSpc>
                <a:spcPct val="100000"/>
              </a:lnSpc>
              <a:spcBef>
                <a:spcPts val="1300"/>
              </a:spcBef>
              <a:spcAft>
                <a:spcPts val="0"/>
              </a:spcAft>
              <a:buClr>
                <a:srgbClr val="000000"/>
              </a:buClr>
              <a:buSzPts val="1800"/>
              <a:buFont typeface="Calibri"/>
              <a:buChar char="●"/>
            </a:pPr>
            <a:r>
              <a:rPr lang="pl-PL" sz="1800" b="0" i="0" u="none" strike="noStrike" cap="none">
                <a:solidFill>
                  <a:srgbClr val="000000"/>
                </a:solidFill>
                <a:latin typeface="Calibri"/>
                <a:ea typeface="Calibri"/>
                <a:cs typeface="Calibri"/>
                <a:sym typeface="Calibri"/>
              </a:rPr>
              <a:t>Zastanów się czy możesz nawiązać partnerstwa z firmami recyklingującymi, które wesprą Cię w recyklingu odzyskanych materiałów.</a:t>
            </a:r>
            <a:endParaRPr sz="1800" b="0" i="0" u="none" strike="noStrike" cap="none">
              <a:solidFill>
                <a:srgbClr val="000000"/>
              </a:solidFill>
              <a:latin typeface="Calibri"/>
              <a:ea typeface="Calibri"/>
              <a:cs typeface="Calibri"/>
              <a:sym typeface="Calibri"/>
            </a:endParaRPr>
          </a:p>
        </p:txBody>
      </p:sp>
      <p:pic>
        <p:nvPicPr>
          <p:cNvPr id="684" name="Google Shape;684;g38bd14e0d08_0_5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81473" y="1200001"/>
            <a:ext cx="3554028" cy="4818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a64ddef971_0_779"/>
          <p:cNvSpPr txBox="1">
            <a:spLocks noGrp="1"/>
          </p:cNvSpPr>
          <p:nvPr>
            <p:ph type="title"/>
          </p:nvPr>
        </p:nvSpPr>
        <p:spPr>
          <a:xfrm>
            <a:off x="831850" y="23955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Cyrkularność czyli GOZ</a:t>
            </a:r>
            <a:endParaRPr/>
          </a:p>
        </p:txBody>
      </p:sp>
      <p:sp>
        <p:nvSpPr>
          <p:cNvPr id="183" name="Google Shape;183;g3a64ddef971_0_779"/>
          <p:cNvSpPr txBox="1">
            <a:spLocks noGrp="1"/>
          </p:cNvSpPr>
          <p:nvPr>
            <p:ph type="body" idx="1"/>
          </p:nvPr>
        </p:nvSpPr>
        <p:spPr>
          <a:xfrm>
            <a:off x="831850" y="52752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a:t>Zasady i założenia</a:t>
            </a:r>
            <a:endParaRPr/>
          </a:p>
        </p:txBody>
      </p:sp>
      <p:sp>
        <p:nvSpPr>
          <p:cNvPr id="184" name="Google Shape;184;g3a64ddef971_0_779">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3a64ddef971_0_730">
            <a:extLst>
              <a:ext uri="{C183D7F6-B498-43B3-948B-1728B52AA6E4}">
                <adec:decorative xmlns:adec="http://schemas.microsoft.com/office/drawing/2017/decorative" val="1"/>
              </a:ext>
            </a:extLst>
          </p:cNvPr>
          <p:cNvSpPr/>
          <p:nvPr/>
        </p:nvSpPr>
        <p:spPr>
          <a:xfrm>
            <a:off x="-141767" y="5173375"/>
            <a:ext cx="12528000" cy="55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1" name="Google Shape;691;g3a64ddef971_0_730">
            <a:extLst>
              <a:ext uri="{C183D7F6-B498-43B3-948B-1728B52AA6E4}">
                <adec:decorative xmlns:adec="http://schemas.microsoft.com/office/drawing/2017/decorative" val="1"/>
              </a:ext>
            </a:extLst>
          </p:cNvPr>
          <p:cNvSpPr/>
          <p:nvPr/>
        </p:nvSpPr>
        <p:spPr>
          <a:xfrm>
            <a:off x="-220900" y="2382851"/>
            <a:ext cx="12528000" cy="554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692" name="Google Shape;692;g3a64ddef971_0_730"/>
          <p:cNvSpPr txBox="1">
            <a:spLocks noGrp="1"/>
          </p:cNvSpPr>
          <p:nvPr>
            <p:ph type="title" idx="4294967295"/>
          </p:nvPr>
        </p:nvSpPr>
        <p:spPr>
          <a:xfrm>
            <a:off x="851236" y="807051"/>
            <a:ext cx="87051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pl-PL" sz="3600" b="0" i="0" u="none" strike="noStrike" kern="0" cap="none" spc="0" normalizeH="0" baseline="0" noProof="0" dirty="0">
                <a:ln>
                  <a:noFill/>
                </a:ln>
                <a:solidFill>
                  <a:srgbClr val="292727"/>
                </a:solidFill>
                <a:effectLst/>
                <a:uLnTx/>
                <a:uFillTx/>
                <a:latin typeface="Calibri"/>
                <a:ea typeface="Calibri"/>
                <a:cs typeface="Calibri"/>
                <a:sym typeface="Calibri"/>
              </a:rPr>
              <a:t>ZASADY PROJEKTOWANIA DLA RECYKLINGU</a:t>
            </a:r>
          </a:p>
        </p:txBody>
      </p:sp>
      <p:sp>
        <p:nvSpPr>
          <p:cNvPr id="693" name="Google Shape;693;g3a64ddef971_0_730"/>
          <p:cNvSpPr txBox="1"/>
          <p:nvPr/>
        </p:nvSpPr>
        <p:spPr>
          <a:xfrm>
            <a:off x="851236" y="1729400"/>
            <a:ext cx="9780000" cy="4810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pl-PL" sz="1500" b="0" i="0" u="none" strike="noStrike" cap="none">
                <a:solidFill>
                  <a:srgbClr val="313131"/>
                </a:solidFill>
                <a:highlight>
                  <a:srgbClr val="FFFFFF"/>
                </a:highlight>
                <a:latin typeface="Calibri"/>
                <a:ea typeface="Calibri"/>
                <a:cs typeface="Calibri"/>
                <a:sym typeface="Calibri"/>
              </a:rPr>
              <a:t>Marki i producenci już na etapie projektowania decydują o możliwościach recyklingu opakowania. Ważne dla tego procesu są 2 aspekty: </a:t>
            </a:r>
            <a:endParaRPr sz="1500" b="0" i="0" u="none" strike="noStrike" cap="none">
              <a:solidFill>
                <a:srgbClr val="313131"/>
              </a:solidFill>
              <a:highlight>
                <a:srgbClr val="FFFFFF"/>
              </a:highlight>
              <a:latin typeface="Calibri"/>
              <a:ea typeface="Calibri"/>
              <a:cs typeface="Calibri"/>
              <a:sym typeface="Calibri"/>
            </a:endParaRPr>
          </a:p>
          <a:p>
            <a:pPr marL="0" marR="0" lvl="0" indent="0" algn="l" rtl="0">
              <a:lnSpc>
                <a:spcPct val="115000"/>
              </a:lnSpc>
              <a:spcBef>
                <a:spcPts val="1700"/>
              </a:spcBef>
              <a:spcAft>
                <a:spcPts val="0"/>
              </a:spcAft>
              <a:buClr>
                <a:srgbClr val="000000"/>
              </a:buClr>
              <a:buSzPts val="1900"/>
              <a:buFont typeface="Arial"/>
              <a:buNone/>
            </a:pPr>
            <a:r>
              <a:rPr lang="pl-PL" sz="1900" b="1" i="0" u="none" strike="noStrike" cap="none">
                <a:solidFill>
                  <a:schemeClr val="lt1"/>
                </a:solidFill>
                <a:latin typeface="Calibri"/>
                <a:ea typeface="Calibri"/>
                <a:cs typeface="Calibri"/>
                <a:sym typeface="Calibri"/>
              </a:rPr>
              <a:t>1. Optymalizacja projektu pod kątem możliwości recyklingu </a:t>
            </a:r>
            <a:endParaRPr sz="1900" b="1" i="0" u="none" strike="noStrike" cap="none">
              <a:solidFill>
                <a:schemeClr val="lt1"/>
              </a:solidFill>
              <a:latin typeface="Calibri"/>
              <a:ea typeface="Calibri"/>
              <a:cs typeface="Calibri"/>
              <a:sym typeface="Calibri"/>
            </a:endParaRPr>
          </a:p>
          <a:p>
            <a:pPr marL="0" marR="0" lvl="0" indent="0" algn="l" rtl="0">
              <a:lnSpc>
                <a:spcPct val="115000"/>
              </a:lnSpc>
              <a:spcBef>
                <a:spcPts val="1700"/>
              </a:spcBef>
              <a:spcAft>
                <a:spcPts val="0"/>
              </a:spcAft>
              <a:buClr>
                <a:srgbClr val="000000"/>
              </a:buClr>
              <a:buSzPts val="1500"/>
              <a:buFont typeface="Arial"/>
              <a:buNone/>
            </a:pPr>
            <a:r>
              <a:rPr lang="pl-PL" sz="1500" b="0" i="0" u="none" strike="noStrike" cap="none">
                <a:solidFill>
                  <a:srgbClr val="313131"/>
                </a:solidFill>
                <a:highlight>
                  <a:srgbClr val="FFFFFF"/>
                </a:highlight>
                <a:latin typeface="Calibri"/>
                <a:ea typeface="Calibri"/>
                <a:cs typeface="Calibri"/>
                <a:sym typeface="Calibri"/>
              </a:rPr>
              <a:t>Podstawowe zasady projektowe pomogą poprawić możliwości recyklingu większości typów opakowań:</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230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Unikaj związków toksycznych.</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Użyj jednego materiału jeśli tylko to możliwe.</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Jeśli muszą być użyte różne materiały, upewnij się że łatwo je można oddzielić.</a:t>
            </a:r>
            <a:endParaRPr sz="1500" b="0" i="0" u="none" strike="noStrike" cap="none">
              <a:solidFill>
                <a:srgbClr val="313131"/>
              </a:solidFill>
              <a:highlight>
                <a:srgbClr val="FFFFFF"/>
              </a:highlight>
              <a:latin typeface="Calibri"/>
              <a:ea typeface="Calibri"/>
              <a:cs typeface="Calibri"/>
              <a:sym typeface="Calibri"/>
            </a:endParaRPr>
          </a:p>
          <a:p>
            <a:pPr marL="914400" marR="0" lvl="0" indent="-311150" algn="l" rtl="0">
              <a:lnSpc>
                <a:spcPct val="140000"/>
              </a:lnSpc>
              <a:spcBef>
                <a:spcPts val="0"/>
              </a:spcBef>
              <a:spcAft>
                <a:spcPts val="0"/>
              </a:spcAft>
              <a:buClr>
                <a:srgbClr val="313131"/>
              </a:buClr>
              <a:buSzPts val="1500"/>
              <a:buFont typeface="Calibri"/>
              <a:buAutoNum type="arabicPeriod"/>
            </a:pPr>
            <a:r>
              <a:rPr lang="pl-PL" sz="1500" b="0" i="0" u="none" strike="noStrike" cap="none">
                <a:solidFill>
                  <a:srgbClr val="313131"/>
                </a:solidFill>
                <a:highlight>
                  <a:srgbClr val="FFFFFF"/>
                </a:highlight>
                <a:latin typeface="Calibri"/>
                <a:ea typeface="Calibri"/>
                <a:cs typeface="Calibri"/>
                <a:sym typeface="Calibri"/>
              </a:rPr>
              <a:t>Poinformuj na opakowaniu o jego składzie oraz opcjach wycofania z użycia/ eksploatacji.</a:t>
            </a:r>
            <a:endParaRPr sz="1500" b="0" i="0" u="none" strike="noStrike" cap="none">
              <a:solidFill>
                <a:srgbClr val="313131"/>
              </a:solidFill>
              <a:highlight>
                <a:srgbClr val="FFFFFF"/>
              </a:highlight>
              <a:latin typeface="Calibri"/>
              <a:ea typeface="Calibri"/>
              <a:cs typeface="Calibri"/>
              <a:sym typeface="Calibri"/>
            </a:endParaRPr>
          </a:p>
          <a:p>
            <a:pPr marL="0" marR="0" lvl="0" indent="0" algn="l" rtl="0">
              <a:lnSpc>
                <a:spcPct val="115000"/>
              </a:lnSpc>
              <a:spcBef>
                <a:spcPts val="3100"/>
              </a:spcBef>
              <a:spcAft>
                <a:spcPts val="0"/>
              </a:spcAft>
              <a:buClr>
                <a:srgbClr val="000000"/>
              </a:buClr>
              <a:buSzPts val="1900"/>
              <a:buFont typeface="Arial"/>
              <a:buNone/>
            </a:pPr>
            <a:r>
              <a:rPr lang="pl-PL" sz="1900" b="1" i="0" u="none" strike="noStrike" cap="none">
                <a:solidFill>
                  <a:schemeClr val="lt1"/>
                </a:solidFill>
                <a:latin typeface="Calibri"/>
                <a:ea typeface="Calibri"/>
                <a:cs typeface="Calibri"/>
                <a:sym typeface="Calibri"/>
              </a:rPr>
              <a:t>2. Zastosuj materiały z recyklingu tam gdzie tylko to jest możliwe.</a:t>
            </a:r>
            <a:endParaRPr sz="1900" b="1" i="0" u="none" strike="noStrike" cap="none">
              <a:solidFill>
                <a:schemeClr val="lt1"/>
              </a:solidFill>
              <a:latin typeface="Calibri"/>
              <a:ea typeface="Calibri"/>
              <a:cs typeface="Calibri"/>
              <a:sym typeface="Calibri"/>
            </a:endParaRPr>
          </a:p>
          <a:p>
            <a:pPr marL="0" marR="0" lvl="0" indent="0" algn="l" rtl="0">
              <a:lnSpc>
                <a:spcPct val="115000"/>
              </a:lnSpc>
              <a:spcBef>
                <a:spcPts val="1700"/>
              </a:spcBef>
              <a:spcAft>
                <a:spcPts val="0"/>
              </a:spcAft>
              <a:buClr>
                <a:srgbClr val="000000"/>
              </a:buClr>
              <a:buSzPts val="1500"/>
              <a:buFont typeface="Arial"/>
              <a:buNone/>
            </a:pPr>
            <a:r>
              <a:rPr lang="pl-PL" sz="1500" b="0" i="0" u="none" strike="noStrike" cap="none">
                <a:solidFill>
                  <a:srgbClr val="313131"/>
                </a:solidFill>
                <a:highlight>
                  <a:srgbClr val="FFFFFF"/>
                </a:highlight>
                <a:latin typeface="Calibri"/>
                <a:ea typeface="Calibri"/>
                <a:cs typeface="Calibri"/>
                <a:sym typeface="Calibri"/>
              </a:rPr>
              <a:t>To drugi bardzo ważny aspekt projektowania zorientowanego na recykling. Zastosowanie materiałów z recyklingu jako surowca zwiększa popyt na te surowce i w efekcie wpłynie na poprawę efektywności ekonomicznej recyklingu. </a:t>
            </a:r>
            <a:endParaRPr sz="1500" b="0" i="0" u="none" strike="noStrike" cap="none">
              <a:solidFill>
                <a:srgbClr val="313131"/>
              </a:solidFill>
              <a:highlight>
                <a:srgbClr val="FFFFFF"/>
              </a:highlight>
              <a:latin typeface="Calibri"/>
              <a:ea typeface="Calibri"/>
              <a:cs typeface="Calibri"/>
              <a:sym typeface="Calibri"/>
            </a:endParaRPr>
          </a:p>
          <a:p>
            <a:pPr marL="0" marR="0" lvl="0" indent="0" algn="l" rtl="0">
              <a:lnSpc>
                <a:spcPct val="100000"/>
              </a:lnSpc>
              <a:spcBef>
                <a:spcPts val="1700"/>
              </a:spcBef>
              <a:spcAft>
                <a:spcPts val="0"/>
              </a:spcAft>
              <a:buClr>
                <a:srgbClr val="000000"/>
              </a:buClr>
              <a:buSzPts val="1500"/>
              <a:buFont typeface="Arial"/>
              <a:buNone/>
            </a:pPr>
            <a:r>
              <a:rPr lang="pl-PL" sz="1100" b="0" i="0" u="none" strike="noStrike" cap="none">
                <a:solidFill>
                  <a:srgbClr val="313131"/>
                </a:solidFill>
                <a:highlight>
                  <a:srgbClr val="FFFFFF"/>
                </a:highlight>
                <a:latin typeface="Calibri"/>
                <a:ea typeface="Calibri"/>
                <a:cs typeface="Calibri"/>
                <a:sym typeface="Calibri"/>
              </a:rPr>
              <a:t>https://smart.gov.pl/images/EkoprojektowanieOpakowan_PoradnikPrzedsibiorcy_101219.pdf</a:t>
            </a:r>
            <a:endParaRPr sz="1100" b="0" i="0" u="none" strike="noStrike" cap="none">
              <a:solidFill>
                <a:srgbClr val="313131"/>
              </a:solidFill>
              <a:highlight>
                <a:srgbClr val="FFFFFF"/>
              </a:highlight>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38bd14e0d08_0_1153"/>
          <p:cNvSpPr txBox="1">
            <a:spLocks noGrp="1"/>
          </p:cNvSpPr>
          <p:nvPr>
            <p:ph type="title" idx="4294967295"/>
          </p:nvPr>
        </p:nvSpPr>
        <p:spPr>
          <a:xfrm>
            <a:off x="920750" y="2603500"/>
            <a:ext cx="8547100" cy="30003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500"/>
              <a:buFont typeface="Arial"/>
              <a:buNone/>
              <a:tabLst/>
              <a:defRPr/>
            </a:pPr>
            <a:r>
              <a:rPr kumimoji="0" lang="pl-PL" sz="4500" b="0" i="0" u="none" strike="noStrike" kern="0" cap="none" spc="0" normalizeH="0" baseline="0" noProof="0" dirty="0">
                <a:ln>
                  <a:noFill/>
                </a:ln>
                <a:solidFill>
                  <a:schemeClr val="dk1"/>
                </a:solidFill>
                <a:effectLst/>
                <a:uLnTx/>
                <a:uFillTx/>
                <a:latin typeface="Calibri"/>
                <a:ea typeface="Calibri"/>
                <a:cs typeface="Calibri"/>
                <a:sym typeface="Calibri"/>
              </a:rPr>
              <a:t>Case </a:t>
            </a:r>
            <a:r>
              <a:rPr kumimoji="0" lang="pl-PL" sz="4500" b="0" i="0" u="none" strike="noStrike" kern="0" cap="none" spc="0" normalizeH="0" baseline="0" noProof="0" dirty="0" err="1">
                <a:ln>
                  <a:noFill/>
                </a:ln>
                <a:solidFill>
                  <a:schemeClr val="dk1"/>
                </a:solidFill>
                <a:effectLst/>
                <a:uLnTx/>
                <a:uFillTx/>
                <a:latin typeface="Calibri"/>
                <a:ea typeface="Calibri"/>
                <a:cs typeface="Calibri"/>
                <a:sym typeface="Calibri"/>
              </a:rPr>
              <a:t>studies</a:t>
            </a:r>
            <a:endParaRPr kumimoji="0" lang="pl-PL" sz="45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pSp>
        <p:nvGrpSpPr>
          <p:cNvPr id="699" name="Google Shape;699;g38bd14e0d08_0_1153">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700" name="Google Shape;700;g38bd14e0d08_0_1153"/>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01" name="Google Shape;701;g38bd14e0d08_0_1153"/>
            <p:cNvGrpSpPr/>
            <p:nvPr/>
          </p:nvGrpSpPr>
          <p:grpSpPr>
            <a:xfrm>
              <a:off x="6227813" y="299542"/>
              <a:ext cx="5675781" cy="1798500"/>
              <a:chOff x="1469644" y="187882"/>
              <a:chExt cx="5675781" cy="1798500"/>
            </a:xfrm>
          </p:grpSpPr>
          <p:sp>
            <p:nvSpPr>
              <p:cNvPr id="702" name="Google Shape;702;g38bd14e0d08_0_1153"/>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03" name="Google Shape;703;g38bd14e0d08_0_1153"/>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04" name="Google Shape;704;g38bd14e0d08_0_115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05" name="Google Shape;705;g38bd14e0d08_0_115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06" name="Google Shape;706;g38bd14e0d08_0_115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38bd14e0d08_0_620"/>
          <p:cNvSpPr txBox="1"/>
          <p:nvPr/>
        </p:nvSpPr>
        <p:spPr>
          <a:xfrm>
            <a:off x="4273825" y="1371075"/>
            <a:ext cx="7156500" cy="4599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Potrzeba</a:t>
            </a:r>
            <a:r>
              <a:rPr lang="pl-PL" sz="1600" b="0" i="0" u="none" strike="noStrike" cap="none">
                <a:solidFill>
                  <a:srgbClr val="000000"/>
                </a:solidFill>
                <a:latin typeface="Calibri"/>
                <a:ea typeface="Calibri"/>
                <a:cs typeface="Calibri"/>
                <a:sym typeface="Calibri"/>
              </a:rPr>
              <a:t>: Rozwój fast fashion” spowodował, że wskaźniki wykorzystania ubrań gwałtownie spadły od 2000 r. Ponadto mniej niż 1% materiału używanego do produkcji odzieży jest poddawane recyklingowi , ze stratą 100 miliardów dolarów rocznie.</a:t>
            </a: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Rozwiązanie</a:t>
            </a:r>
            <a:r>
              <a:rPr lang="pl-PL" sz="1600" b="0" i="0" u="none" strike="noStrike" cap="none">
                <a:solidFill>
                  <a:srgbClr val="000000"/>
                </a:solidFill>
                <a:latin typeface="Calibri"/>
                <a:ea typeface="Calibri"/>
                <a:cs typeface="Calibri"/>
                <a:sym typeface="Calibri"/>
              </a:rPr>
              <a:t>: dżinsy MUD są wykonane w 40% z materiałów pochodzących z recyklingu, materiał pochodzi z odrzuconych dżinsów, reszta to bawełna organiczna.</a:t>
            </a: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Wymiar cyrkularny: </a:t>
            </a:r>
            <a:r>
              <a:rPr lang="pl-PL" sz="1600" b="0" i="0" u="none" strike="noStrike" cap="none">
                <a:solidFill>
                  <a:srgbClr val="000000"/>
                </a:solidFill>
                <a:latin typeface="Calibri"/>
                <a:ea typeface="Calibri"/>
                <a:cs typeface="Calibri"/>
                <a:sym typeface="Calibri"/>
              </a:rPr>
              <a:t>Spodnie są oferowane w modelu subskrypcyjnym, dzięki czemu naprawy są bezpłatne, a użytkownicy mogą zamienić dżinsy na nową parę.</a:t>
            </a: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1" i="0" u="none" strike="noStrike" cap="none">
                <a:solidFill>
                  <a:srgbClr val="000000"/>
                </a:solidFill>
                <a:latin typeface="Calibri"/>
                <a:ea typeface="Calibri"/>
                <a:cs typeface="Calibri"/>
                <a:sym typeface="Calibri"/>
              </a:rPr>
              <a:t>Efekt</a:t>
            </a:r>
            <a:r>
              <a:rPr lang="pl-PL" sz="1600" b="0" i="0" u="none" strike="noStrike" cap="none">
                <a:solidFill>
                  <a:srgbClr val="000000"/>
                </a:solidFill>
                <a:latin typeface="Calibri"/>
                <a:ea typeface="Calibri"/>
                <a:cs typeface="Calibri"/>
                <a:sym typeface="Calibri"/>
              </a:rPr>
              <a:t>: większa elastyczność dla klientów; bardziej przewidywalny łańcuch dostaw materiałów dla MUD. Mniejszy wpływ na środowisko związany z dżinsami.</a:t>
            </a:r>
            <a:endParaRPr sz="1600" b="0" i="0" u="none" strike="noStrike" cap="none">
              <a:solidFill>
                <a:srgbClr val="000000"/>
              </a:solidFill>
              <a:highlight>
                <a:srgbClr val="FFFFFF"/>
              </a:highlight>
              <a:latin typeface="Calibri"/>
              <a:ea typeface="Calibri"/>
              <a:cs typeface="Calibri"/>
              <a:sym typeface="Calibri"/>
            </a:endParaRPr>
          </a:p>
        </p:txBody>
      </p:sp>
      <p:sp>
        <p:nvSpPr>
          <p:cNvPr id="713" name="Google Shape;713;g38bd14e0d08_0_620"/>
          <p:cNvSpPr txBox="1"/>
          <p:nvPr/>
        </p:nvSpPr>
        <p:spPr>
          <a:xfrm>
            <a:off x="8354650" y="5050525"/>
            <a:ext cx="28473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300" b="0" i="0" u="none" strike="noStrike" cap="none">
                <a:solidFill>
                  <a:srgbClr val="000000"/>
                </a:solidFill>
                <a:latin typeface="Calibri"/>
                <a:ea typeface="Calibri"/>
                <a:cs typeface="Calibri"/>
                <a:sym typeface="Calibri"/>
              </a:rPr>
              <a:t>Zaangażowanie i zatrzymywanie klientów</a:t>
            </a: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300" b="0" i="0" u="none" strike="noStrike" cap="none">
                <a:solidFill>
                  <a:srgbClr val="000000"/>
                </a:solidFill>
                <a:latin typeface="Calibri"/>
                <a:ea typeface="Calibri"/>
                <a:cs typeface="Calibri"/>
                <a:sym typeface="Calibri"/>
              </a:rPr>
              <a:t>Budowanie głębszych i dłuższych relacji z klientami poprzez współpracę partnerską, która rozwiązuje problemy i poprawia wartość dla klienta.</a:t>
            </a:r>
            <a:endParaRPr sz="1300" b="0" i="0" u="none" strike="noStrike" cap="none">
              <a:solidFill>
                <a:srgbClr val="000000"/>
              </a:solidFill>
              <a:latin typeface="Calibri"/>
              <a:ea typeface="Calibri"/>
              <a:cs typeface="Calibri"/>
              <a:sym typeface="Calibri"/>
            </a:endParaRPr>
          </a:p>
        </p:txBody>
      </p:sp>
      <p:sp>
        <p:nvSpPr>
          <p:cNvPr id="714" name="Google Shape;714;g38bd14e0d08_0_620"/>
          <p:cNvSpPr txBox="1"/>
          <p:nvPr/>
        </p:nvSpPr>
        <p:spPr>
          <a:xfrm>
            <a:off x="4463400" y="5970075"/>
            <a:ext cx="5939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Lato Light"/>
                <a:ea typeface="Lato Light"/>
                <a:cs typeface="Lato Light"/>
                <a:sym typeface="Lato Light"/>
              </a:rPr>
              <a:t>https://www.youtube.com/watch?v=_JTgcxeDHIg&amp;feature=youtu.be</a:t>
            </a:r>
            <a:endParaRPr sz="800" b="0" i="0" u="none" strike="noStrike" cap="none">
              <a:solidFill>
                <a:srgbClr val="000000"/>
              </a:solidFill>
              <a:latin typeface="Lato Light"/>
              <a:ea typeface="Lato Light"/>
              <a:cs typeface="Lato Light"/>
              <a:sym typeface="Lato Light"/>
            </a:endParaRPr>
          </a:p>
        </p:txBody>
      </p:sp>
      <p:pic>
        <p:nvPicPr>
          <p:cNvPr id="715" name="Google Shape;715;g38bd14e0d08_0_62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87388" y="1778439"/>
            <a:ext cx="1888613" cy="1888613"/>
          </a:xfrm>
          <a:prstGeom prst="rect">
            <a:avLst/>
          </a:prstGeom>
          <a:noFill/>
          <a:ln>
            <a:noFill/>
          </a:ln>
        </p:spPr>
      </p:pic>
      <p:pic>
        <p:nvPicPr>
          <p:cNvPr id="716" name="Google Shape;716;g38bd14e0d08_0_6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1695" y="4089827"/>
            <a:ext cx="3000000" cy="1999512"/>
          </a:xfrm>
          <a:prstGeom prst="rect">
            <a:avLst/>
          </a:prstGeom>
          <a:noFill/>
          <a:ln>
            <a:noFill/>
          </a:ln>
        </p:spPr>
      </p:pic>
      <p:sp>
        <p:nvSpPr>
          <p:cNvPr id="717" name="Google Shape;717;g38bd14e0d08_0_620"/>
          <p:cNvSpPr txBox="1">
            <a:spLocks noGrp="1"/>
          </p:cNvSpPr>
          <p:nvPr>
            <p:ph type="title" idx="4294967295"/>
          </p:nvPr>
        </p:nvSpPr>
        <p:spPr>
          <a:xfrm>
            <a:off x="897498" y="797288"/>
            <a:ext cx="4463700" cy="1136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rgbClr val="000000"/>
              </a:buClr>
              <a:buSzPts val="2300"/>
              <a:buFont typeface="Arial"/>
              <a:buNone/>
              <a:tabLst/>
              <a:defRPr/>
            </a:pPr>
            <a:r>
              <a:rPr kumimoji="0" lang="pl-PL" sz="3200" b="1" i="0" u="none" strike="noStrike" kern="0" cap="none" spc="0" normalizeH="0" baseline="0" noProof="0" dirty="0">
                <a:ln>
                  <a:noFill/>
                </a:ln>
                <a:solidFill>
                  <a:srgbClr val="050505"/>
                </a:solidFill>
                <a:effectLst/>
                <a:uLnTx/>
                <a:uFillTx/>
                <a:latin typeface="Calibri"/>
                <a:ea typeface="Calibri"/>
                <a:cs typeface="Calibri"/>
                <a:sym typeface="Calibri"/>
              </a:rPr>
              <a:t>MUD JEANS</a:t>
            </a:r>
          </a:p>
        </p:txBody>
      </p:sp>
      <p:sp>
        <p:nvSpPr>
          <p:cNvPr id="718" name="Google Shape;718;g38bd14e0d08_0_620"/>
          <p:cNvSpPr txBox="1"/>
          <p:nvPr/>
        </p:nvSpPr>
        <p:spPr>
          <a:xfrm>
            <a:off x="6792250" y="5233300"/>
            <a:ext cx="1622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49BBB2"/>
                </a:solidFill>
                <a:latin typeface="Lato Light"/>
                <a:ea typeface="Lato Light"/>
                <a:cs typeface="Lato Light"/>
                <a:sym typeface="Lato Light"/>
              </a:rPr>
              <a:t>Obszar korzyści:</a:t>
            </a:r>
            <a:endParaRPr sz="1500" b="0" i="0" u="none" strike="noStrike" cap="none">
              <a:solidFill>
                <a:srgbClr val="49BBB2"/>
              </a:solidFill>
              <a:latin typeface="Lato Light"/>
              <a:ea typeface="Lato Light"/>
              <a:cs typeface="Lato Light"/>
              <a:sym typeface="Lato Light"/>
            </a:endParaRPr>
          </a:p>
        </p:txBody>
      </p:sp>
      <p:cxnSp>
        <p:nvCxnSpPr>
          <p:cNvPr id="719" name="Google Shape;719;g38bd14e0d08_0_620">
            <a:extLst>
              <a:ext uri="{C183D7F6-B498-43B3-948B-1728B52AA6E4}">
                <adec:decorative xmlns:adec="http://schemas.microsoft.com/office/drawing/2017/decorative" val="1"/>
              </a:ext>
            </a:extLst>
          </p:cNvPr>
          <p:cNvCxnSpPr/>
          <p:nvPr/>
        </p:nvCxnSpPr>
        <p:spPr>
          <a:xfrm>
            <a:off x="8256475" y="5050525"/>
            <a:ext cx="0" cy="914700"/>
          </a:xfrm>
          <a:prstGeom prst="straightConnector1">
            <a:avLst/>
          </a:prstGeom>
          <a:noFill/>
          <a:ln w="12700" cap="flat" cmpd="sng">
            <a:solidFill>
              <a:srgbClr val="17D4C8"/>
            </a:solidFill>
            <a:prstDash val="solid"/>
            <a:round/>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38bd14e0d08_0_633"/>
          <p:cNvSpPr txBox="1"/>
          <p:nvPr/>
        </p:nvSpPr>
        <p:spPr>
          <a:xfrm>
            <a:off x="567333" y="1516867"/>
            <a:ext cx="5528700" cy="364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Wyzwanie:</a:t>
            </a:r>
            <a:r>
              <a:rPr lang="pl-PL" sz="1400" b="0" i="0" u="none" strike="noStrike" cap="none">
                <a:solidFill>
                  <a:srgbClr val="000000"/>
                </a:solidFill>
                <a:highlight>
                  <a:srgbClr val="FFFFFF"/>
                </a:highlight>
                <a:latin typeface="Calibri"/>
                <a:ea typeface="Calibri"/>
                <a:cs typeface="Calibri"/>
                <a:sym typeface="Calibri"/>
              </a:rPr>
              <a:t> na całym świecie co roku wyrzucamy 15 milionów kg słuchawek albo z powodu prostych usterek mechanicznych, albo z powodu postępu technologicznego. Jak możemy uchwycić wartość, która jest tracona w tym wyrzuconym materiale?</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Rozwiązanie: </a:t>
            </a:r>
            <a:r>
              <a:rPr lang="pl-PL" sz="1400" b="0" i="0" u="none" strike="noStrike" cap="none">
                <a:solidFill>
                  <a:srgbClr val="000000"/>
                </a:solidFill>
                <a:highlight>
                  <a:srgbClr val="FFFFFF"/>
                </a:highlight>
                <a:latin typeface="Calibri"/>
                <a:ea typeface="Calibri"/>
                <a:cs typeface="Calibri"/>
                <a:sym typeface="Calibri"/>
              </a:rPr>
              <a:t>Repeat Audio zaprojektował piękne, wysokiej jakości słuchawki, które są modułowe i łatwe w demontażu, co ułatwia naprawę, odnowienie lub modernizację.</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1"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Aspekt cyrkularny:  </a:t>
            </a:r>
            <a:r>
              <a:rPr lang="pl-PL" sz="1400" b="0" i="0" u="none" strike="noStrike" cap="none">
                <a:solidFill>
                  <a:srgbClr val="000000"/>
                </a:solidFill>
                <a:highlight>
                  <a:srgbClr val="FFFFFF"/>
                </a:highlight>
                <a:latin typeface="Calibri"/>
                <a:ea typeface="Calibri"/>
                <a:cs typeface="Calibri"/>
                <a:sym typeface="Calibri"/>
              </a:rPr>
              <a:t>słuchawki były najpierw oferowane w ramach subskrypcji, co umożliwiało klientom bezpłatną aktualizację / naprawę. Obecnie można dokupić pakiet dożywotniej naprawy jednorazowo lub w subskrypcji lub wymieniać części zepsute wg cennika na stronie.</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400" b="1" i="0" u="none" strike="noStrike" cap="none">
                <a:solidFill>
                  <a:srgbClr val="000000"/>
                </a:solidFill>
                <a:highlight>
                  <a:srgbClr val="FFFFFF"/>
                </a:highlight>
                <a:latin typeface="Calibri"/>
                <a:ea typeface="Calibri"/>
                <a:cs typeface="Calibri"/>
                <a:sym typeface="Calibri"/>
              </a:rPr>
              <a:t>Efekt:</a:t>
            </a:r>
            <a:r>
              <a:rPr lang="pl-PL" sz="1400" b="0" i="0" u="none" strike="noStrike" cap="none">
                <a:solidFill>
                  <a:srgbClr val="000000"/>
                </a:solidFill>
                <a:highlight>
                  <a:srgbClr val="FFFFFF"/>
                </a:highlight>
                <a:latin typeface="Calibri"/>
                <a:ea typeface="Calibri"/>
                <a:cs typeface="Calibri"/>
                <a:sym typeface="Calibri"/>
              </a:rPr>
              <a:t> 85% komponentów jest ponownie używanych, klienci otrzymują produkt wysokiej jakości i wysoki poziom usług. Dostarczenie sprzętu wymaga mniej pierwotnych surowców do stworzenia nowych słuchawek.</a:t>
            </a:r>
            <a:endParaRPr sz="1400" b="0" i="0" u="none" strike="noStrike" cap="none">
              <a:solidFill>
                <a:srgbClr val="000000"/>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400" b="0" i="0" u="none" strike="noStrike" cap="none">
              <a:solidFill>
                <a:srgbClr val="000000"/>
              </a:solidFill>
              <a:highlight>
                <a:srgbClr val="FFFFFF"/>
              </a:highlight>
              <a:latin typeface="Calibri"/>
              <a:ea typeface="Calibri"/>
              <a:cs typeface="Calibri"/>
              <a:sym typeface="Calibri"/>
            </a:endParaRPr>
          </a:p>
        </p:txBody>
      </p:sp>
      <p:sp>
        <p:nvSpPr>
          <p:cNvPr id="726" name="Google Shape;726;g38bd14e0d08_0_633"/>
          <p:cNvSpPr txBox="1"/>
          <p:nvPr/>
        </p:nvSpPr>
        <p:spPr>
          <a:xfrm>
            <a:off x="3164229" y="5621667"/>
            <a:ext cx="43617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600" b="1" i="0" u="none" strike="noStrike" cap="none">
                <a:solidFill>
                  <a:srgbClr val="000000"/>
                </a:solidFill>
                <a:latin typeface="Calibri"/>
                <a:ea typeface="Calibri"/>
                <a:cs typeface="Calibri"/>
                <a:sym typeface="Calibri"/>
              </a:rPr>
              <a:t>Zapewnienie ciągłości łańcucha dostaw</a:t>
            </a:r>
            <a:endParaRPr sz="1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pl-PL" sz="1600" b="1" i="0" u="none" strike="noStrike" cap="none">
                <a:solidFill>
                  <a:srgbClr val="000000"/>
                </a:solidFill>
                <a:latin typeface="Calibri"/>
                <a:ea typeface="Calibri"/>
                <a:cs typeface="Calibri"/>
                <a:sym typeface="Calibri"/>
              </a:rPr>
              <a:t>Zapewnienie długoterminowej rentowności działalności poprzez konserwację i przywracanie surowców </a:t>
            </a:r>
            <a:endParaRPr sz="1600" b="1" i="0" u="none" strike="noStrike" cap="none">
              <a:solidFill>
                <a:srgbClr val="000000"/>
              </a:solidFill>
              <a:latin typeface="Calibri"/>
              <a:ea typeface="Calibri"/>
              <a:cs typeface="Calibri"/>
              <a:sym typeface="Calibri"/>
            </a:endParaRPr>
          </a:p>
        </p:txBody>
      </p:sp>
      <p:sp>
        <p:nvSpPr>
          <p:cNvPr id="727" name="Google Shape;727;g38bd14e0d08_0_633"/>
          <p:cNvSpPr txBox="1"/>
          <p:nvPr/>
        </p:nvSpPr>
        <p:spPr>
          <a:xfrm>
            <a:off x="7610200" y="6463251"/>
            <a:ext cx="30000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sng" strike="noStrike" cap="none">
                <a:solidFill>
                  <a:schemeClr val="hlink"/>
                </a:solidFill>
                <a:latin typeface="Lato Light"/>
                <a:ea typeface="Lato Light"/>
                <a:cs typeface="Lato Light"/>
                <a:sym typeface="Lato Light"/>
                <a:hlinkClick r:id="rId3"/>
              </a:rPr>
              <a:t>https://repeat.audio/</a:t>
            </a:r>
            <a:r>
              <a:rPr lang="pl-PL" sz="1100" b="0" i="0" u="none" strike="noStrike" cap="none">
                <a:solidFill>
                  <a:srgbClr val="000000"/>
                </a:solidFill>
                <a:latin typeface="Lato Light"/>
                <a:ea typeface="Lato Light"/>
                <a:cs typeface="Lato Light"/>
                <a:sym typeface="Lato Light"/>
              </a:rPr>
              <a:t> </a:t>
            </a:r>
            <a:endParaRPr sz="1100" b="0" i="0" u="none" strike="noStrike" cap="none">
              <a:solidFill>
                <a:srgbClr val="000000"/>
              </a:solidFill>
              <a:latin typeface="Lato Light"/>
              <a:ea typeface="Lato Light"/>
              <a:cs typeface="Lato Light"/>
              <a:sym typeface="Lato Light"/>
            </a:endParaRPr>
          </a:p>
        </p:txBody>
      </p:sp>
      <p:sp>
        <p:nvSpPr>
          <p:cNvPr id="728" name="Google Shape;728;g38bd14e0d08_0_633"/>
          <p:cNvSpPr txBox="1"/>
          <p:nvPr/>
        </p:nvSpPr>
        <p:spPr>
          <a:xfrm>
            <a:off x="7525833" y="5950067"/>
            <a:ext cx="37053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pl-PL" sz="1100" b="0" i="0" u="none" strike="noStrike" cap="none">
                <a:solidFill>
                  <a:srgbClr val="000000"/>
                </a:solidFill>
                <a:latin typeface="Lato Light"/>
                <a:ea typeface="Lato Light"/>
                <a:cs typeface="Lato Light"/>
                <a:sym typeface="Lato Light"/>
              </a:rPr>
              <a:t>https://www.buildingcentre.co.uk/news/articles/headphones-gerrard-street-recycled-components-amsterdam-2015</a:t>
            </a:r>
            <a:endParaRPr sz="1100" b="0" i="0" u="none" strike="noStrike" cap="none">
              <a:solidFill>
                <a:srgbClr val="000000"/>
              </a:solidFill>
              <a:latin typeface="Lato Light"/>
              <a:ea typeface="Lato Light"/>
              <a:cs typeface="Lato Light"/>
              <a:sym typeface="Lato Light"/>
            </a:endParaRPr>
          </a:p>
        </p:txBody>
      </p:sp>
      <p:pic>
        <p:nvPicPr>
          <p:cNvPr id="729" name="Google Shape;729;g38bd14e0d08_0_6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659911" y="3533399"/>
            <a:ext cx="4571123" cy="2176102"/>
          </a:xfrm>
          <a:prstGeom prst="rect">
            <a:avLst/>
          </a:prstGeom>
          <a:noFill/>
          <a:ln>
            <a:noFill/>
          </a:ln>
        </p:spPr>
      </p:pic>
      <p:pic>
        <p:nvPicPr>
          <p:cNvPr id="730" name="Google Shape;730;g38bd14e0d08_0_63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510333" y="1200000"/>
            <a:ext cx="4575116" cy="2176090"/>
          </a:xfrm>
          <a:prstGeom prst="rect">
            <a:avLst/>
          </a:prstGeom>
          <a:noFill/>
          <a:ln>
            <a:noFill/>
          </a:ln>
        </p:spPr>
      </p:pic>
      <p:sp>
        <p:nvSpPr>
          <p:cNvPr id="731" name="Google Shape;731;g38bd14e0d08_0_633"/>
          <p:cNvSpPr txBox="1">
            <a:spLocks noGrp="1"/>
          </p:cNvSpPr>
          <p:nvPr>
            <p:ph type="title" idx="4294967295"/>
          </p:nvPr>
        </p:nvSpPr>
        <p:spPr>
          <a:xfrm>
            <a:off x="658049" y="652835"/>
            <a:ext cx="7510800" cy="6075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500"/>
              </a:spcBef>
              <a:spcAft>
                <a:spcPts val="0"/>
              </a:spcAft>
              <a:buClr>
                <a:srgbClr val="000000"/>
              </a:buClr>
              <a:buSzPts val="2400"/>
              <a:buFont typeface="Arial"/>
              <a:buNone/>
              <a:tabLst/>
              <a:defRPr/>
            </a:pPr>
            <a:r>
              <a:rPr kumimoji="0" lang="pl-PL" sz="3200" b="1" i="0" u="none" strike="noStrike" kern="0" cap="none" spc="0" normalizeH="0" baseline="0" noProof="0" dirty="0">
                <a:ln>
                  <a:noFill/>
                </a:ln>
                <a:solidFill>
                  <a:srgbClr val="000000"/>
                </a:solidFill>
                <a:effectLst/>
                <a:uLnTx/>
                <a:uFillTx/>
                <a:latin typeface="Calibri"/>
                <a:ea typeface="Calibri"/>
                <a:cs typeface="Calibri"/>
                <a:sym typeface="Calibri"/>
              </a:rPr>
              <a:t>Słuchawki REPEAT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3c1ed1f9e9f_0_278"/>
          <p:cNvSpPr txBox="1"/>
          <p:nvPr/>
        </p:nvSpPr>
        <p:spPr>
          <a:xfrm>
            <a:off x="4581267" y="1593900"/>
            <a:ext cx="7404900" cy="1554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Lato"/>
                <a:ea typeface="Lato"/>
                <a:cs typeface="Lato"/>
                <a:sym typeface="Lato"/>
              </a:rPr>
              <a:t>Firma STILO Marek Wąsowski uruchomiła FIGLISTO, pierwszą w Polsce internetową wypożyczalnię zabawek dla dzieci w wieku 1-5 lat, działającą w modelu subskrypcyjnym. Użytkownicy wykupują subskrypcję, która umożliwia im wypożyczanie i wymianę zestawów zabawek według potrzeby. </a:t>
            </a:r>
            <a:endParaRPr sz="17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Lato"/>
                <a:ea typeface="Lato"/>
                <a:cs typeface="Lato"/>
                <a:sym typeface="Lato"/>
              </a:rPr>
              <a:t>                                     </a:t>
            </a:r>
            <a:endParaRPr sz="1700" b="0" i="0" u="none" strike="noStrike" cap="none">
              <a:solidFill>
                <a:srgbClr val="000000"/>
              </a:solidFill>
              <a:latin typeface="Lato"/>
              <a:ea typeface="Lato"/>
              <a:cs typeface="Lato"/>
              <a:sym typeface="Lato"/>
            </a:endParaRPr>
          </a:p>
        </p:txBody>
      </p:sp>
      <p:pic>
        <p:nvPicPr>
          <p:cNvPr id="737" name="Google Shape;737;g3c1ed1f9e9f_0_27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65767" y="976700"/>
            <a:ext cx="4115499" cy="2160634"/>
          </a:xfrm>
          <a:prstGeom prst="rect">
            <a:avLst/>
          </a:prstGeom>
          <a:noFill/>
          <a:ln>
            <a:noFill/>
          </a:ln>
        </p:spPr>
      </p:pic>
      <p:pic>
        <p:nvPicPr>
          <p:cNvPr id="738" name="Google Shape;738;g3c1ed1f9e9f_0_27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3200" y="3311267"/>
            <a:ext cx="6876934" cy="2826133"/>
          </a:xfrm>
          <a:prstGeom prst="rect">
            <a:avLst/>
          </a:prstGeom>
          <a:noFill/>
          <a:ln>
            <a:noFill/>
          </a:ln>
        </p:spPr>
      </p:pic>
      <p:sp>
        <p:nvSpPr>
          <p:cNvPr id="739" name="Google Shape;739;g3c1ed1f9e9f_0_278"/>
          <p:cNvSpPr txBox="1"/>
          <p:nvPr/>
        </p:nvSpPr>
        <p:spPr>
          <a:xfrm>
            <a:off x="7150533" y="2947233"/>
            <a:ext cx="4929300" cy="3386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Lato"/>
                <a:ea typeface="Lato"/>
                <a:cs typeface="Lato"/>
                <a:sym typeface="Lato"/>
              </a:rPr>
              <a:t>Dzięki temu zabawki są wielokrotnie                     używane, co wydłuża ich cykl życia i zmniejsza konieczność zakupu nowych produktów.  FIGLISTO zrealizowało ponad 1 200 wymian, używając 216 zestawów zabawek, niektóre nawet 18 razy, co zmniejszyło zakup nowych zabawek o około 6 razy. Firma wielokrotnie używa tych samych opakowań kartonowych i papierowych wypełniaczy, wskaźnik ponownego wykorzystania kartonów wynosi 3,5 przesyłki, zaś wypełniacza – ponad 5 przesyłek. https://figlisto.pl/ </a:t>
            </a:r>
            <a:endParaRPr sz="1700" b="0" i="0" u="none" strike="noStrike" cap="none">
              <a:solidFill>
                <a:srgbClr val="000000"/>
              </a:solidFill>
              <a:latin typeface="Lato"/>
              <a:ea typeface="Lato"/>
              <a:cs typeface="Lato"/>
              <a:sym typeface="Lato"/>
            </a:endParaRPr>
          </a:p>
        </p:txBody>
      </p:sp>
      <p:sp>
        <p:nvSpPr>
          <p:cNvPr id="2" name="Tytuł 1">
            <a:extLst>
              <a:ext uri="{FF2B5EF4-FFF2-40B4-BE49-F238E27FC236}">
                <a16:creationId xmlns:a16="http://schemas.microsoft.com/office/drawing/2014/main" id="{1E974D28-95F5-4AA6-C9C0-419EBC261B17}"/>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a:t>STILO - FIGLISTO</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g38bd14e0d08_0_6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8035" y="4886797"/>
            <a:ext cx="3864732" cy="1717670"/>
          </a:xfrm>
          <a:prstGeom prst="rect">
            <a:avLst/>
          </a:prstGeom>
          <a:noFill/>
          <a:ln>
            <a:noFill/>
          </a:ln>
        </p:spPr>
      </p:pic>
      <p:sp>
        <p:nvSpPr>
          <p:cNvPr id="746" name="Google Shape;746;g38bd14e0d08_0_645"/>
          <p:cNvSpPr txBox="1"/>
          <p:nvPr/>
        </p:nvSpPr>
        <p:spPr>
          <a:xfrm>
            <a:off x="5865940" y="1523475"/>
            <a:ext cx="5939100" cy="4599300"/>
          </a:xfrm>
          <a:prstGeom prst="rect">
            <a:avLst/>
          </a:prstGeom>
          <a:noFill/>
          <a:ln>
            <a:noFill/>
          </a:ln>
        </p:spPr>
        <p:txBody>
          <a:bodyPr spcFirstLastPara="1" wrap="square" lIns="105500" tIns="52725" rIns="105500" bIns="527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Cyrkularne rozwiązania powłokowe. Coloo opracowuje powłoki, które są elastyczne w stosowaniu i tworzą wysokiej klasy produkty, które są odpowiednie do przetrwania w ramach gospodarki o obiegu zamkniętym.</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Ameba to miękki obiekt do siedzenia wykonany z miękkiej pianki ze specjalną powłoką opracowaną przez Cooloo, bez wewnętrznej ramy. Do wykończenia stosuje się powłokę z materiałów odpadowych, takich jak skóra, korek czy dżins. </a:t>
            </a:r>
            <a:br>
              <a:rPr lang="pl-PL" sz="1600" b="0" i="0" u="none" strike="noStrike" cap="none">
                <a:solidFill>
                  <a:srgbClr val="050505"/>
                </a:solidFill>
                <a:highlight>
                  <a:srgbClr val="FFFFFF"/>
                </a:highlight>
                <a:latin typeface="Calibri"/>
                <a:ea typeface="Calibri"/>
                <a:cs typeface="Calibri"/>
                <a:sym typeface="Calibri"/>
              </a:rPr>
            </a:b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Cooloo nie tylko odnawia własne modele, ale także koncentruje się na odnawianiu istniejących mebli, aby dać im drugie życie.</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r>
              <a:rPr lang="pl-PL" sz="1600" b="0" i="0" u="none" strike="noStrike" cap="none">
                <a:solidFill>
                  <a:srgbClr val="050505"/>
                </a:solidFill>
                <a:highlight>
                  <a:srgbClr val="FFFFFF"/>
                </a:highlight>
                <a:latin typeface="Calibri"/>
                <a:ea typeface="Calibri"/>
                <a:cs typeface="Calibri"/>
                <a:sym typeface="Calibri"/>
              </a:rPr>
              <a:t>Trzy wielokrotnie nagradzane przykłady wykończeń, które łączą odpady z lokalnego przemysłu zajmującego się recyklingiem skóry, korka i tekstyliów.</a:t>
            </a:r>
            <a:endParaRPr sz="1600" b="0" i="0" u="none" strike="noStrike" cap="none">
              <a:solidFill>
                <a:srgbClr val="050505"/>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a:solidFill>
                <a:srgbClr val="050505"/>
              </a:solidFill>
              <a:highlight>
                <a:srgbClr val="FFFFFF"/>
              </a:highlight>
              <a:latin typeface="Calibri"/>
              <a:ea typeface="Calibri"/>
              <a:cs typeface="Calibri"/>
              <a:sym typeface="Calibri"/>
            </a:endParaRPr>
          </a:p>
        </p:txBody>
      </p:sp>
      <p:pic>
        <p:nvPicPr>
          <p:cNvPr id="747" name="Google Shape;747;g38bd14e0d08_0_64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40197" y="1523465"/>
            <a:ext cx="1103742" cy="1103766"/>
          </a:xfrm>
          <a:prstGeom prst="rect">
            <a:avLst/>
          </a:prstGeom>
          <a:noFill/>
          <a:ln>
            <a:noFill/>
          </a:ln>
        </p:spPr>
      </p:pic>
      <p:pic>
        <p:nvPicPr>
          <p:cNvPr id="748" name="Google Shape;748;g38bd14e0d08_0_6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28047" y="2890417"/>
            <a:ext cx="3864727" cy="2268251"/>
          </a:xfrm>
          <a:prstGeom prst="rect">
            <a:avLst/>
          </a:prstGeom>
          <a:noFill/>
          <a:ln>
            <a:noFill/>
          </a:ln>
        </p:spPr>
      </p:pic>
      <p:sp>
        <p:nvSpPr>
          <p:cNvPr id="749" name="Google Shape;749;g38bd14e0d08_0_645"/>
          <p:cNvSpPr txBox="1"/>
          <p:nvPr/>
        </p:nvSpPr>
        <p:spPr>
          <a:xfrm>
            <a:off x="5865941" y="6122776"/>
            <a:ext cx="3692400" cy="459300"/>
          </a:xfrm>
          <a:prstGeom prst="rect">
            <a:avLst/>
          </a:prstGeom>
          <a:noFill/>
          <a:ln>
            <a:noFill/>
          </a:ln>
        </p:spPr>
        <p:txBody>
          <a:bodyPr spcFirstLastPara="1" wrap="square" lIns="105500" tIns="105500" rIns="105500" bIns="1055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1600" b="0" i="0" u="none" strike="noStrike" cap="none">
                <a:solidFill>
                  <a:srgbClr val="000000"/>
                </a:solidFill>
                <a:latin typeface="Lato Light"/>
                <a:ea typeface="Lato Light"/>
                <a:cs typeface="Lato Light"/>
                <a:sym typeface="Lato Light"/>
              </a:rPr>
              <a:t>https://cooloo.nl/about/</a:t>
            </a:r>
            <a:endParaRPr sz="1600" b="0" i="0" u="none" strike="noStrike" cap="none">
              <a:solidFill>
                <a:srgbClr val="000000"/>
              </a:solidFill>
              <a:latin typeface="Lato Light"/>
              <a:ea typeface="Lato Light"/>
              <a:cs typeface="Lato Light"/>
              <a:sym typeface="Lato Light"/>
            </a:endParaRPr>
          </a:p>
        </p:txBody>
      </p:sp>
      <p:sp>
        <p:nvSpPr>
          <p:cNvPr id="750" name="Google Shape;750;g38bd14e0d08_0_645"/>
          <p:cNvSpPr txBox="1">
            <a:spLocks noGrp="1"/>
          </p:cNvSpPr>
          <p:nvPr>
            <p:ph type="title" idx="4294967295"/>
          </p:nvPr>
        </p:nvSpPr>
        <p:spPr>
          <a:xfrm>
            <a:off x="953455" y="596325"/>
            <a:ext cx="6184500" cy="138900"/>
          </a:xfrm>
          <a:prstGeom prst="rect">
            <a:avLst/>
          </a:prstGeom>
          <a:noFill/>
          <a:ln>
            <a:noFill/>
            <a:prstDash/>
          </a:ln>
          <a:effectLst/>
        </p:spPr>
        <p:txBody>
          <a:bodyPr rot="0" spcFirstLastPara="1" vertOverflow="overflow" horzOverflow="overflow" vert="horz" wrap="square" lIns="105500" tIns="52725" rIns="105500" bIns="527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0000"/>
              </a:lnSpc>
              <a:spcBef>
                <a:spcPts val="0"/>
              </a:spcBef>
              <a:spcAft>
                <a:spcPts val="0"/>
              </a:spcAft>
              <a:buClr>
                <a:srgbClr val="000000"/>
              </a:buClr>
              <a:buSzPts val="2500"/>
              <a:buFont typeface="Arial"/>
              <a:buNone/>
              <a:tabLst/>
              <a:defRPr/>
            </a:pPr>
            <a:r>
              <a:rPr kumimoji="0" lang="pl-PL" sz="3200" b="1" i="0" u="none" strike="noStrike" kern="0" cap="none" spc="0" normalizeH="0" baseline="0" noProof="0" dirty="0" err="1">
                <a:ln>
                  <a:noFill/>
                </a:ln>
                <a:solidFill>
                  <a:srgbClr val="050505"/>
                </a:solidFill>
                <a:effectLst/>
                <a:uLnTx/>
                <a:uFillTx/>
                <a:latin typeface="Calibri"/>
                <a:ea typeface="Calibri"/>
                <a:cs typeface="Calibri"/>
                <a:sym typeface="Calibri"/>
              </a:rPr>
              <a:t>Cooloo</a:t>
            </a:r>
            <a:endParaRPr kumimoji="0" lang="pl-PL" sz="2900" b="1" i="0" u="none" strike="noStrike" kern="0" cap="none" spc="0" normalizeH="0" baseline="0" noProof="0" dirty="0">
              <a:ln>
                <a:noFill/>
              </a:ln>
              <a:solidFill>
                <a:srgbClr val="050505"/>
              </a:solidFill>
              <a:effectLst/>
              <a:uLnTx/>
              <a:uFillTx/>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g38bd14e0d08_0_655"/>
          <p:cNvSpPr txBox="1">
            <a:spLocks noGrp="1"/>
          </p:cNvSpPr>
          <p:nvPr>
            <p:ph type="title"/>
          </p:nvPr>
        </p:nvSpPr>
        <p:spPr>
          <a:xfrm>
            <a:off x="900000" y="496833"/>
            <a:ext cx="11360700" cy="763500"/>
          </a:xfrm>
          <a:prstGeom prst="rect">
            <a:avLst/>
          </a:prstGeom>
          <a:noFill/>
          <a:ln>
            <a:noFill/>
          </a:ln>
        </p:spPr>
        <p:txBody>
          <a:bodyPr spcFirstLastPara="1" wrap="square" lIns="60975" tIns="60975" rIns="60975" bIns="60975" anchor="ctr" anchorCtr="0">
            <a:noAutofit/>
          </a:bodyPr>
          <a:lstStyle/>
          <a:p>
            <a:pPr marL="0" lvl="0" indent="0" algn="l" rtl="0">
              <a:lnSpc>
                <a:spcPct val="100000"/>
              </a:lnSpc>
              <a:spcBef>
                <a:spcPts val="0"/>
              </a:spcBef>
              <a:spcAft>
                <a:spcPts val="0"/>
              </a:spcAft>
              <a:buSzPts val="900"/>
              <a:buNone/>
            </a:pPr>
            <a:r>
              <a:rPr lang="pl-PL" sz="3200" b="1">
                <a:solidFill>
                  <a:srgbClr val="050505"/>
                </a:solidFill>
                <a:latin typeface="Calibri"/>
                <a:ea typeface="Calibri"/>
                <a:cs typeface="Calibri"/>
                <a:sym typeface="Calibri"/>
              </a:rPr>
              <a:t>Meble VANK </a:t>
            </a:r>
            <a:endParaRPr sz="3200" b="1">
              <a:solidFill>
                <a:srgbClr val="050505"/>
              </a:solidFill>
              <a:latin typeface="Calibri"/>
              <a:ea typeface="Calibri"/>
              <a:cs typeface="Calibri"/>
              <a:sym typeface="Calibri"/>
            </a:endParaRPr>
          </a:p>
        </p:txBody>
      </p:sp>
      <p:sp>
        <p:nvSpPr>
          <p:cNvPr id="756" name="Google Shape;756;g38bd14e0d08_0_655"/>
          <p:cNvSpPr txBox="1">
            <a:spLocks noGrp="1"/>
          </p:cNvSpPr>
          <p:nvPr>
            <p:ph type="body" idx="1"/>
          </p:nvPr>
        </p:nvSpPr>
        <p:spPr>
          <a:xfrm>
            <a:off x="5506000" y="1615400"/>
            <a:ext cx="6468900" cy="4555200"/>
          </a:xfrm>
          <a:prstGeom prst="rect">
            <a:avLst/>
          </a:prstGeom>
          <a:noFill/>
          <a:ln>
            <a:noFill/>
          </a:ln>
        </p:spPr>
        <p:txBody>
          <a:bodyPr spcFirstLastPara="1" wrap="square" lIns="60975" tIns="60975" rIns="60975" bIns="60975" anchor="ctr" anchorCtr="0">
            <a:noAutofit/>
          </a:bodyPr>
          <a:lstStyle/>
          <a:p>
            <a:pPr marL="0" lvl="0" indent="0" algn="l" rtl="0">
              <a:lnSpc>
                <a:spcPct val="115000"/>
              </a:lnSpc>
              <a:spcBef>
                <a:spcPts val="0"/>
              </a:spcBef>
              <a:spcAft>
                <a:spcPts val="0"/>
              </a:spcAft>
              <a:buSzPts val="900"/>
              <a:buNone/>
            </a:pPr>
            <a:r>
              <a:rPr lang="pl-PL" sz="1600">
                <a:solidFill>
                  <a:srgbClr val="141414"/>
                </a:solidFill>
                <a:highlight>
                  <a:srgbClr val="FFFFFF"/>
                </a:highlight>
                <a:latin typeface="Calibri"/>
                <a:ea typeface="Calibri"/>
                <a:cs typeface="Calibri"/>
                <a:sym typeface="Calibri"/>
              </a:rPr>
              <a:t>Naturalnym materiałem stosowanym do wykończenia rozwiązań akustycznych jest w VANK biokompozyt bazujący na roślinach włóknistych i oferujący doskonałą izolację i pochłanianie dźwięku. Drewno jest także organicznym surowcem odnawialnym, które w procesie wzrostu pochłania dwutlenek węgla. </a:t>
            </a:r>
            <a:br>
              <a:rPr lang="pl-PL" sz="1600">
                <a:solidFill>
                  <a:srgbClr val="141414"/>
                </a:solidFill>
                <a:highlight>
                  <a:srgbClr val="FFFFFF"/>
                </a:highlight>
                <a:latin typeface="Calibri"/>
                <a:ea typeface="Calibri"/>
                <a:cs typeface="Calibri"/>
                <a:sym typeface="Calibri"/>
              </a:rPr>
            </a:br>
            <a:br>
              <a:rPr lang="pl-PL" sz="1600">
                <a:solidFill>
                  <a:srgbClr val="141414"/>
                </a:solidFill>
                <a:highlight>
                  <a:srgbClr val="FFFFFF"/>
                </a:highlight>
                <a:latin typeface="Calibri"/>
                <a:ea typeface="Calibri"/>
                <a:cs typeface="Calibri"/>
                <a:sym typeface="Calibri"/>
              </a:rPr>
            </a:br>
            <a:r>
              <a:rPr lang="pl-PL" sz="1600">
                <a:solidFill>
                  <a:srgbClr val="141414"/>
                </a:solidFill>
                <a:highlight>
                  <a:srgbClr val="FFFFFF"/>
                </a:highlight>
                <a:latin typeface="Calibri"/>
                <a:ea typeface="Calibri"/>
                <a:cs typeface="Calibri"/>
                <a:sym typeface="Calibri"/>
              </a:rPr>
              <a:t>VANK oferuje panele akustyczne wykonane z odpadów - zużytych butelek PET. Wykorzystują również przetopione aluminiowe puszki do produkcji podstaw krzeseł i foteli obrotowych, stołów i ścianek akustycznych. </a:t>
            </a:r>
            <a:br>
              <a:rPr lang="pl-PL" sz="1600">
                <a:solidFill>
                  <a:srgbClr val="141414"/>
                </a:solidFill>
                <a:highlight>
                  <a:srgbClr val="FFFFFF"/>
                </a:highlight>
                <a:latin typeface="Calibri"/>
                <a:ea typeface="Calibri"/>
                <a:cs typeface="Calibri"/>
                <a:sym typeface="Calibri"/>
              </a:rPr>
            </a:br>
            <a:br>
              <a:rPr lang="pl-PL" sz="1600">
                <a:solidFill>
                  <a:srgbClr val="141414"/>
                </a:solidFill>
                <a:highlight>
                  <a:srgbClr val="FFFFFF"/>
                </a:highlight>
                <a:latin typeface="Calibri"/>
                <a:ea typeface="Calibri"/>
                <a:cs typeface="Calibri"/>
                <a:sym typeface="Calibri"/>
              </a:rPr>
            </a:br>
            <a:r>
              <a:rPr lang="pl-PL" sz="1600">
                <a:solidFill>
                  <a:srgbClr val="141414"/>
                </a:solidFill>
                <a:highlight>
                  <a:srgbClr val="FFFFFF"/>
                </a:highlight>
                <a:latin typeface="Calibri"/>
                <a:ea typeface="Calibri"/>
                <a:cs typeface="Calibri"/>
                <a:sym typeface="Calibri"/>
              </a:rPr>
              <a:t>W ofercie posiadają tkaniny biodegradowalne i odnawialne w cyklu rocznym na bazie wełny naturalnej lub konopi oraz tkaniny produkowane z poliestru pozyskanego w procesie recyklingu. Wszystkie elementy pochodzące z recyklingu nadają się w 100% do ponownego przetworzenia.</a:t>
            </a:r>
            <a:endParaRPr sz="1600">
              <a:solidFill>
                <a:srgbClr val="14141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900"/>
              <a:buNone/>
            </a:pPr>
            <a:endParaRPr sz="1600">
              <a:solidFill>
                <a:srgbClr val="141414"/>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SzPts val="900"/>
              <a:buNone/>
            </a:pPr>
            <a:r>
              <a:rPr lang="pl-PL" sz="1600" u="sng">
                <a:solidFill>
                  <a:schemeClr val="hlink"/>
                </a:solidFill>
                <a:latin typeface="Calibri"/>
                <a:ea typeface="Calibri"/>
                <a:cs typeface="Calibri"/>
                <a:sym typeface="Calibri"/>
                <a:hlinkClick r:id="rId3"/>
              </a:rPr>
              <a:t>https://vank.design/pl/produkty/ekologia</a:t>
            </a:r>
            <a:r>
              <a:rPr lang="pl-PL" sz="1600">
                <a:latin typeface="Calibri"/>
                <a:ea typeface="Calibri"/>
                <a:cs typeface="Calibri"/>
                <a:sym typeface="Calibri"/>
              </a:rPr>
              <a:t> </a:t>
            </a:r>
            <a:endParaRPr sz="1600">
              <a:latin typeface="Calibri"/>
              <a:ea typeface="Calibri"/>
              <a:cs typeface="Calibri"/>
              <a:sym typeface="Calibri"/>
            </a:endParaRPr>
          </a:p>
          <a:p>
            <a:pPr marL="0" lvl="0" indent="0" algn="l" rtl="0">
              <a:lnSpc>
                <a:spcPct val="115000"/>
              </a:lnSpc>
              <a:spcBef>
                <a:spcPts val="0"/>
              </a:spcBef>
              <a:spcAft>
                <a:spcPts val="0"/>
              </a:spcAft>
              <a:buSzPts val="900"/>
              <a:buNone/>
            </a:pPr>
            <a:endParaRPr sz="1600">
              <a:solidFill>
                <a:srgbClr val="141414"/>
              </a:solidFill>
              <a:highlight>
                <a:srgbClr val="FFFFFF"/>
              </a:highlight>
              <a:latin typeface="Calibri"/>
              <a:ea typeface="Calibri"/>
              <a:cs typeface="Calibri"/>
              <a:sym typeface="Calibri"/>
            </a:endParaRPr>
          </a:p>
        </p:txBody>
      </p:sp>
      <p:pic>
        <p:nvPicPr>
          <p:cNvPr id="757" name="Google Shape;757;g38bd14e0d08_0_655">
            <a:extLst>
              <a:ext uri="{C183D7F6-B498-43B3-948B-1728B52AA6E4}">
                <adec:decorative xmlns:adec="http://schemas.microsoft.com/office/drawing/2017/decorative" val="1"/>
              </a:ext>
            </a:extLst>
          </p:cNvPr>
          <p:cNvPicPr preferRelativeResize="0"/>
          <p:nvPr/>
        </p:nvPicPr>
        <p:blipFill rotWithShape="1">
          <a:blip r:embed="rId4">
            <a:alphaModFix/>
          </a:blip>
          <a:srcRect r="15511"/>
          <a:stretch/>
        </p:blipFill>
        <p:spPr>
          <a:xfrm>
            <a:off x="720400" y="1757500"/>
            <a:ext cx="4235466" cy="3063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762"/>
        <p:cNvGrpSpPr/>
        <p:nvPr/>
      </p:nvGrpSpPr>
      <p:grpSpPr>
        <a:xfrm>
          <a:off x="0" y="0"/>
          <a:ext cx="0" cy="0"/>
          <a:chOff x="0" y="0"/>
          <a:chExt cx="0" cy="0"/>
        </a:xfrm>
      </p:grpSpPr>
      <p:sp>
        <p:nvSpPr>
          <p:cNvPr id="763" name="Google Shape;763;g38c816d8b69_0_48"/>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sz="3300"/>
              <a:t>Dyskusja	</a:t>
            </a:r>
            <a:endParaRPr sz="3300"/>
          </a:p>
        </p:txBody>
      </p:sp>
      <p:sp>
        <p:nvSpPr>
          <p:cNvPr id="764" name="Google Shape;764;g38c816d8b69_0_48"/>
          <p:cNvSpPr txBox="1">
            <a:spLocks noGrp="1"/>
          </p:cNvSpPr>
          <p:nvPr>
            <p:ph type="body" idx="1"/>
          </p:nvPr>
        </p:nvSpPr>
        <p:spPr>
          <a:xfrm>
            <a:off x="839800" y="2313625"/>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200"/>
              </a:spcBef>
              <a:spcAft>
                <a:spcPts val="0"/>
              </a:spcAft>
              <a:buSzPts val="852"/>
              <a:buNone/>
            </a:pPr>
            <a:r>
              <a:rPr lang="pl-PL" sz="2400"/>
              <a:t>Co można przenieść na grunt uczelni?</a:t>
            </a:r>
            <a:endParaRPr sz="1800"/>
          </a:p>
        </p:txBody>
      </p:sp>
      <p:sp>
        <p:nvSpPr>
          <p:cNvPr id="765" name="Google Shape;765;g38c816d8b69_0_48">
            <a:extLst>
              <a:ext uri="{C183D7F6-B498-43B3-948B-1728B52AA6E4}">
                <adec:decorative xmlns:adec="http://schemas.microsoft.com/office/drawing/2017/decorative" val="1"/>
              </a:ext>
            </a:extLst>
          </p:cNvPr>
          <p:cNvSpPr txBox="1">
            <a:spLocks noGrp="1"/>
          </p:cNvSpPr>
          <p:nvPr>
            <p:ph type="subTitle" idx="4294967295"/>
          </p:nvPr>
        </p:nvSpPr>
        <p:spPr>
          <a:xfrm>
            <a:off x="6567525" y="3376296"/>
            <a:ext cx="2202600" cy="2202600"/>
          </a:xfrm>
          <a:prstGeom prst="rect">
            <a:avLst/>
          </a:prstGeom>
          <a:solidFill>
            <a:srgbClr val="A6D3F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766" name="Google Shape;766;g38c816d8b69_0_48">
            <a:extLst>
              <a:ext uri="{C183D7F6-B498-43B3-948B-1728B52AA6E4}">
                <adec:decorative xmlns:adec="http://schemas.microsoft.com/office/drawing/2017/decorative" val="1"/>
              </a:ext>
            </a:extLst>
          </p:cNvPr>
          <p:cNvSpPr txBox="1">
            <a:spLocks noGrp="1"/>
          </p:cNvSpPr>
          <p:nvPr>
            <p:ph type="subTitle" idx="4294967295"/>
          </p:nvPr>
        </p:nvSpPr>
        <p:spPr>
          <a:xfrm>
            <a:off x="7577034" y="2239388"/>
            <a:ext cx="2202600" cy="2202600"/>
          </a:xfrm>
          <a:prstGeom prst="rect">
            <a:avLst/>
          </a:prstGeom>
          <a:solidFill>
            <a:srgbClr val="0052AF"/>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
        <p:nvSpPr>
          <p:cNvPr id="767" name="Google Shape;767;g38c816d8b69_0_48">
            <a:extLst>
              <a:ext uri="{C183D7F6-B498-43B3-948B-1728B52AA6E4}">
                <adec:decorative xmlns:adec="http://schemas.microsoft.com/office/drawing/2017/decorative" val="1"/>
              </a:ext>
            </a:extLst>
          </p:cNvPr>
          <p:cNvSpPr txBox="1">
            <a:spLocks noGrp="1"/>
          </p:cNvSpPr>
          <p:nvPr>
            <p:ph type="subTitle" idx="4294967295"/>
          </p:nvPr>
        </p:nvSpPr>
        <p:spPr>
          <a:xfrm>
            <a:off x="8770179" y="987425"/>
            <a:ext cx="2202600" cy="2202600"/>
          </a:xfrm>
          <a:prstGeom prst="rect">
            <a:avLst/>
          </a:prstGeom>
          <a:solidFill>
            <a:srgbClr val="C5521C"/>
          </a:solidFill>
          <a:ln>
            <a:noFill/>
          </a:ln>
        </p:spPr>
        <p:txBody>
          <a:bodyPr spcFirstLastPara="1" wrap="square" lIns="295050" tIns="295050" rIns="295050" bIns="295050" anchor="t" anchorCtr="0">
            <a:normAutofit lnSpcReduction="10000"/>
          </a:bodyPr>
          <a:lstStyle/>
          <a:p>
            <a:pPr marL="0" marR="0" lvl="0" indent="0" algn="l" rtl="0">
              <a:lnSpc>
                <a:spcPct val="90000"/>
              </a:lnSpc>
              <a:spcBef>
                <a:spcPts val="3227"/>
              </a:spcBef>
              <a:spcAft>
                <a:spcPts val="0"/>
              </a:spcAft>
              <a:buClr>
                <a:schemeClr val="dk1"/>
              </a:buClr>
              <a:buSzPct val="56339"/>
              <a:buFont typeface="Arial"/>
              <a:buNone/>
            </a:pPr>
            <a:endParaRPr sz="9036" b="0" i="0" u="none" strike="noStrike" cap="none">
              <a:solidFill>
                <a:schemeClr val="dk1"/>
              </a:solidFill>
              <a:latin typeface="Calibri"/>
              <a:ea typeface="Calibri"/>
              <a:cs typeface="Calibri"/>
              <a:sym typeface="Calibri"/>
            </a:endParaRPr>
          </a:p>
          <a:p>
            <a:pPr marL="0" marR="0" lvl="0" indent="0" algn="l" rtl="0">
              <a:lnSpc>
                <a:spcPct val="90000"/>
              </a:lnSpc>
              <a:spcBef>
                <a:spcPts val="3227"/>
              </a:spcBef>
              <a:spcAft>
                <a:spcPts val="0"/>
              </a:spcAft>
              <a:buClr>
                <a:schemeClr val="dk1"/>
              </a:buClr>
              <a:buSzPct val="56339"/>
              <a:buFont typeface="Arial"/>
              <a:buNone/>
            </a:pPr>
            <a:endParaRPr sz="9036" b="1"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38b2317d490_0_1828"/>
          <p:cNvSpPr txBox="1">
            <a:spLocks noGrp="1"/>
          </p:cNvSpPr>
          <p:nvPr>
            <p:ph type="title"/>
          </p:nvPr>
        </p:nvSpPr>
        <p:spPr>
          <a:xfrm>
            <a:off x="838200" y="322887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PRZERWA 15 min</a:t>
            </a:r>
            <a:endParaRPr/>
          </a:p>
        </p:txBody>
      </p:sp>
      <p:grpSp>
        <p:nvGrpSpPr>
          <p:cNvPr id="774" name="Google Shape;774;g38b2317d490_0_1828">
            <a:extLst>
              <a:ext uri="{C183D7F6-B498-43B3-948B-1728B52AA6E4}">
                <adec:decorative xmlns:adec="http://schemas.microsoft.com/office/drawing/2017/decorative" val="1"/>
              </a:ext>
            </a:extLst>
          </p:cNvPr>
          <p:cNvGrpSpPr/>
          <p:nvPr/>
        </p:nvGrpSpPr>
        <p:grpSpPr>
          <a:xfrm>
            <a:off x="7760872" y="3303825"/>
            <a:ext cx="3078062" cy="1082799"/>
            <a:chOff x="6227813" y="0"/>
            <a:chExt cx="5964081" cy="2098042"/>
          </a:xfrm>
        </p:grpSpPr>
        <p:sp>
          <p:nvSpPr>
            <p:cNvPr id="775" name="Google Shape;775;g38b2317d490_0_182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776" name="Google Shape;776;g38b2317d490_0_1828"/>
            <p:cNvGrpSpPr/>
            <p:nvPr/>
          </p:nvGrpSpPr>
          <p:grpSpPr>
            <a:xfrm>
              <a:off x="6227813" y="299542"/>
              <a:ext cx="5675781" cy="1798500"/>
              <a:chOff x="1469644" y="187882"/>
              <a:chExt cx="5675781" cy="1798500"/>
            </a:xfrm>
          </p:grpSpPr>
          <p:sp>
            <p:nvSpPr>
              <p:cNvPr id="777" name="Google Shape;777;g38b2317d490_0_182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78" name="Google Shape;778;g38b2317d490_0_182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779" name="Google Shape;779;g38b2317d490_0_182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780" name="Google Shape;780;g38b2317d490_0_182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781" name="Google Shape;781;g38b2317d490_0_182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3aefe5c66d7_0_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6000"/>
              <a:buNone/>
            </a:pPr>
            <a:r>
              <a:rPr lang="pl-PL"/>
              <a:t>Metoda Design Thinking</a:t>
            </a:r>
            <a:endParaRPr/>
          </a:p>
        </p:txBody>
      </p:sp>
      <p:sp>
        <p:nvSpPr>
          <p:cNvPr id="788" name="Google Shape;788;g3aefe5c66d7_0_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r>
              <a:rPr lang="pl-PL" dirty="0"/>
              <a:t>Wprowadzenie</a:t>
            </a:r>
            <a:endParaRPr dirty="0"/>
          </a:p>
        </p:txBody>
      </p:sp>
      <p:sp>
        <p:nvSpPr>
          <p:cNvPr id="789" name="Google Shape;789;g3aefe5c66d7_0_0">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a64ddef971_0_0">
            <a:extLst>
              <a:ext uri="{C183D7F6-B498-43B3-948B-1728B52AA6E4}">
                <adec:decorative xmlns:adec="http://schemas.microsoft.com/office/drawing/2017/decorative" val="1"/>
              </a:ext>
            </a:extLst>
          </p:cNvPr>
          <p:cNvSpPr/>
          <p:nvPr/>
        </p:nvSpPr>
        <p:spPr>
          <a:xfrm rot="-5400000">
            <a:off x="7559833" y="2708422"/>
            <a:ext cx="2083500" cy="1284000"/>
          </a:xfrm>
          <a:prstGeom prst="rightArrow">
            <a:avLst>
              <a:gd name="adj1" fmla="val 50000"/>
              <a:gd name="adj2" fmla="val 50000"/>
            </a:avLst>
          </a:prstGeom>
          <a:solidFill>
            <a:schemeClr val="accent5"/>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0" name="Google Shape;190;g3a64ddef971_0_0">
            <a:extLst>
              <a:ext uri="{C183D7F6-B498-43B3-948B-1728B52AA6E4}">
                <adec:decorative xmlns:adec="http://schemas.microsoft.com/office/drawing/2017/decorative" val="1"/>
              </a:ext>
            </a:extLst>
          </p:cNvPr>
          <p:cNvSpPr/>
          <p:nvPr/>
        </p:nvSpPr>
        <p:spPr>
          <a:xfrm rot="-5400000">
            <a:off x="4562775" y="2708421"/>
            <a:ext cx="2083500" cy="1284000"/>
          </a:xfrm>
          <a:prstGeom prst="rightArrow">
            <a:avLst>
              <a:gd name="adj1" fmla="val 50000"/>
              <a:gd name="adj2" fmla="val 50000"/>
            </a:avLst>
          </a:prstGeom>
          <a:solidFill>
            <a:schemeClr val="accent5"/>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191" name="Google Shape;191;g3a64ddef971_0_0">
            <a:extLst>
              <a:ext uri="{C183D7F6-B498-43B3-948B-1728B52AA6E4}">
                <adec:decorative xmlns:adec="http://schemas.microsoft.com/office/drawing/2017/decorative" val="1"/>
              </a:ext>
            </a:extLst>
          </p:cNvPr>
          <p:cNvSpPr/>
          <p:nvPr/>
        </p:nvSpPr>
        <p:spPr>
          <a:xfrm rot="-5400000">
            <a:off x="1529738" y="2689678"/>
            <a:ext cx="2083500" cy="1284000"/>
          </a:xfrm>
          <a:prstGeom prst="rightArrow">
            <a:avLst>
              <a:gd name="adj1" fmla="val 50000"/>
              <a:gd name="adj2" fmla="val 50000"/>
            </a:avLst>
          </a:prstGeom>
          <a:solidFill>
            <a:schemeClr val="accent5"/>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cxnSp>
        <p:nvCxnSpPr>
          <p:cNvPr id="192" name="Google Shape;192;g3a64ddef971_0_0">
            <a:extLst>
              <a:ext uri="{C183D7F6-B498-43B3-948B-1728B52AA6E4}">
                <adec:decorative xmlns:adec="http://schemas.microsoft.com/office/drawing/2017/decorative" val="1"/>
              </a:ext>
            </a:extLst>
          </p:cNvPr>
          <p:cNvCxnSpPr/>
          <p:nvPr/>
        </p:nvCxnSpPr>
        <p:spPr>
          <a:xfrm>
            <a:off x="1368275" y="3596851"/>
            <a:ext cx="8562300" cy="900"/>
          </a:xfrm>
          <a:prstGeom prst="straightConnector1">
            <a:avLst/>
          </a:prstGeom>
          <a:noFill/>
          <a:ln w="50800" cap="flat" cmpd="sng">
            <a:solidFill>
              <a:schemeClr val="dk1"/>
            </a:solidFill>
            <a:prstDash val="solid"/>
            <a:round/>
            <a:headEnd type="none" w="sm" len="sm"/>
            <a:tailEnd type="triangle" w="med" len="med"/>
          </a:ln>
        </p:spPr>
      </p:cxnSp>
      <p:sp>
        <p:nvSpPr>
          <p:cNvPr id="193" name="Google Shape;193;g3a64ddef971_0_0"/>
          <p:cNvSpPr txBox="1"/>
          <p:nvPr/>
        </p:nvSpPr>
        <p:spPr>
          <a:xfrm>
            <a:off x="1048939" y="2952113"/>
            <a:ext cx="956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Calibri"/>
                <a:ea typeface="Calibri"/>
                <a:cs typeface="Calibri"/>
                <a:sym typeface="Calibri"/>
              </a:rPr>
              <a:t>WEŹ</a:t>
            </a:r>
            <a:endParaRPr sz="1500" b="0" i="0" u="none" strike="noStrike" cap="none">
              <a:solidFill>
                <a:srgbClr val="000000"/>
              </a:solidFill>
              <a:latin typeface="Calibri"/>
              <a:ea typeface="Calibri"/>
              <a:cs typeface="Calibri"/>
              <a:sym typeface="Calibri"/>
            </a:endParaRPr>
          </a:p>
        </p:txBody>
      </p:sp>
      <p:sp>
        <p:nvSpPr>
          <p:cNvPr id="194" name="Google Shape;194;g3a64ddef971_0_0"/>
          <p:cNvSpPr txBox="1"/>
          <p:nvPr/>
        </p:nvSpPr>
        <p:spPr>
          <a:xfrm>
            <a:off x="3766375" y="2964933"/>
            <a:ext cx="2513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000" b="0" i="0" u="none" strike="noStrike" cap="none">
                <a:solidFill>
                  <a:srgbClr val="000000"/>
                </a:solidFill>
                <a:latin typeface="Calibri"/>
                <a:ea typeface="Calibri"/>
                <a:cs typeface="Calibri"/>
                <a:sym typeface="Calibri"/>
              </a:rPr>
              <a:t>WYTWÓRZ</a:t>
            </a:r>
            <a:endParaRPr sz="1100" b="0" i="0" u="none" strike="noStrike" cap="none">
              <a:solidFill>
                <a:srgbClr val="000000"/>
              </a:solidFill>
              <a:latin typeface="Calibri"/>
              <a:ea typeface="Calibri"/>
              <a:cs typeface="Calibri"/>
              <a:sym typeface="Calibri"/>
            </a:endParaRPr>
          </a:p>
        </p:txBody>
      </p:sp>
      <p:sp>
        <p:nvSpPr>
          <p:cNvPr id="195" name="Google Shape;195;g3a64ddef971_0_0"/>
          <p:cNvSpPr txBox="1"/>
          <p:nvPr/>
        </p:nvSpPr>
        <p:spPr>
          <a:xfrm>
            <a:off x="5694105" y="2955793"/>
            <a:ext cx="17283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1900" b="0" i="0" u="none" strike="noStrike" cap="none">
                <a:solidFill>
                  <a:srgbClr val="000000"/>
                </a:solidFill>
                <a:latin typeface="Calibri"/>
                <a:ea typeface="Calibri"/>
                <a:cs typeface="Calibri"/>
                <a:sym typeface="Calibri"/>
              </a:rPr>
              <a:t>SKONSUMUJ</a:t>
            </a:r>
            <a:endParaRPr sz="900" b="0" i="0" u="none" strike="noStrike" cap="none">
              <a:solidFill>
                <a:srgbClr val="000000"/>
              </a:solidFill>
              <a:latin typeface="Calibri"/>
              <a:ea typeface="Calibri"/>
              <a:cs typeface="Calibri"/>
              <a:sym typeface="Calibri"/>
            </a:endParaRPr>
          </a:p>
        </p:txBody>
      </p:sp>
      <p:sp>
        <p:nvSpPr>
          <p:cNvPr id="196" name="Google Shape;196;g3a64ddef971_0_0"/>
          <p:cNvSpPr txBox="1"/>
          <p:nvPr/>
        </p:nvSpPr>
        <p:spPr>
          <a:xfrm>
            <a:off x="9216468" y="2926233"/>
            <a:ext cx="1897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Calibri"/>
                <a:ea typeface="Calibri"/>
                <a:cs typeface="Calibri"/>
                <a:sym typeface="Calibri"/>
              </a:rPr>
              <a:t>WYRZUĆ</a:t>
            </a:r>
            <a:endParaRPr sz="1500" b="0" i="0" u="none" strike="noStrike" cap="none">
              <a:solidFill>
                <a:srgbClr val="000000"/>
              </a:solidFill>
              <a:latin typeface="Calibri"/>
              <a:ea typeface="Calibri"/>
              <a:cs typeface="Calibri"/>
              <a:sym typeface="Calibri"/>
            </a:endParaRPr>
          </a:p>
        </p:txBody>
      </p:sp>
      <p:sp>
        <p:nvSpPr>
          <p:cNvPr id="197" name="Google Shape;197;g3a64ddef971_0_0"/>
          <p:cNvSpPr txBox="1"/>
          <p:nvPr/>
        </p:nvSpPr>
        <p:spPr>
          <a:xfrm>
            <a:off x="1305587" y="4634815"/>
            <a:ext cx="22572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Ograniczoność</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zasobów i surowców</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naturalnych, nieodnawialnych</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98" name="Google Shape;198;g3a64ddef971_0_0"/>
          <p:cNvSpPr txBox="1"/>
          <p:nvPr/>
        </p:nvSpPr>
        <p:spPr>
          <a:xfrm>
            <a:off x="4505325" y="4664683"/>
            <a:ext cx="25137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Nadmierna konsumpcja</a:t>
            </a:r>
            <a:br>
              <a:rPr lang="pl-PL" sz="1500" b="0" i="0" u="none" strike="noStrike" cap="none">
                <a:solidFill>
                  <a:srgbClr val="000000"/>
                </a:solidFill>
                <a:latin typeface="Calibri"/>
                <a:ea typeface="Calibri"/>
                <a:cs typeface="Calibri"/>
                <a:sym typeface="Calibri"/>
              </a:rPr>
            </a:br>
            <a:r>
              <a:rPr lang="pl-PL" sz="1500" b="0" i="0" u="none" strike="noStrike" cap="none">
                <a:solidFill>
                  <a:srgbClr val="000000"/>
                </a:solidFill>
                <a:latin typeface="Calibri"/>
                <a:ea typeface="Calibri"/>
                <a:cs typeface="Calibri"/>
                <a:sym typeface="Calibri"/>
              </a:rPr>
              <a:t>i marnotrawstwo</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99" name="Google Shape;199;g3a64ddef971_0_0"/>
          <p:cNvSpPr txBox="1"/>
          <p:nvPr/>
        </p:nvSpPr>
        <p:spPr>
          <a:xfrm>
            <a:off x="8162925" y="4778983"/>
            <a:ext cx="35865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Problem z gospodarką odpadami</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Zbyt duże koszty</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Calibri"/>
                <a:ea typeface="Calibri"/>
                <a:cs typeface="Calibri"/>
                <a:sym typeface="Calibri"/>
              </a:rPr>
              <a:t>Zanieczyszczenia środowiska</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00" name="Google Shape;200;g3a64ddef971_0_0">
            <a:extLst>
              <a:ext uri="{C183D7F6-B498-43B3-948B-1728B52AA6E4}">
                <adec:decorative xmlns:adec="http://schemas.microsoft.com/office/drawing/2017/decorative" val="1"/>
              </a:ext>
            </a:extLst>
          </p:cNvPr>
          <p:cNvSpPr/>
          <p:nvPr/>
        </p:nvSpPr>
        <p:spPr>
          <a:xfrm>
            <a:off x="669719" y="4773315"/>
            <a:ext cx="547500" cy="485700"/>
          </a:xfrm>
          <a:prstGeom prst="triangle">
            <a:avLst>
              <a:gd name="adj" fmla="val 50000"/>
            </a:avLst>
          </a:prstGeom>
          <a:solidFill>
            <a:schemeClr val="lt1"/>
          </a:solidFill>
          <a:ln w="33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1" name="Google Shape;201;g3a64ddef971_0_0"/>
          <p:cNvSpPr txBox="1"/>
          <p:nvPr/>
        </p:nvSpPr>
        <p:spPr>
          <a:xfrm>
            <a:off x="826145" y="4854575"/>
            <a:ext cx="26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Lato"/>
                <a:ea typeface="Lato"/>
                <a:cs typeface="Lato"/>
                <a:sym typeface="Lato"/>
              </a:rPr>
              <a:t>!</a:t>
            </a:r>
            <a:endParaRPr sz="1500" b="0" i="0" u="none" strike="noStrike" cap="none">
              <a:solidFill>
                <a:srgbClr val="000000"/>
              </a:solidFill>
              <a:latin typeface="Arial"/>
              <a:ea typeface="Arial"/>
              <a:cs typeface="Arial"/>
              <a:sym typeface="Arial"/>
            </a:endParaRPr>
          </a:p>
        </p:txBody>
      </p:sp>
      <p:sp>
        <p:nvSpPr>
          <p:cNvPr id="202" name="Google Shape;202;g3a64ddef971_0_0">
            <a:extLst>
              <a:ext uri="{C183D7F6-B498-43B3-948B-1728B52AA6E4}">
                <adec:decorative xmlns:adec="http://schemas.microsoft.com/office/drawing/2017/decorative" val="1"/>
              </a:ext>
            </a:extLst>
          </p:cNvPr>
          <p:cNvSpPr/>
          <p:nvPr/>
        </p:nvSpPr>
        <p:spPr>
          <a:xfrm>
            <a:off x="3872651" y="4773315"/>
            <a:ext cx="547500" cy="485700"/>
          </a:xfrm>
          <a:prstGeom prst="triangle">
            <a:avLst>
              <a:gd name="adj" fmla="val 50000"/>
            </a:avLst>
          </a:prstGeom>
          <a:solidFill>
            <a:schemeClr val="lt1"/>
          </a:solidFill>
          <a:ln w="33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3" name="Google Shape;203;g3a64ddef971_0_0"/>
          <p:cNvSpPr txBox="1"/>
          <p:nvPr/>
        </p:nvSpPr>
        <p:spPr>
          <a:xfrm>
            <a:off x="4029076" y="4854575"/>
            <a:ext cx="26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Lato"/>
                <a:ea typeface="Lato"/>
                <a:cs typeface="Lato"/>
                <a:sym typeface="Lato"/>
              </a:rPr>
              <a:t>!</a:t>
            </a:r>
            <a:endParaRPr sz="1500" b="0" i="0" u="none" strike="noStrike" cap="none">
              <a:solidFill>
                <a:srgbClr val="000000"/>
              </a:solidFill>
              <a:latin typeface="Arial"/>
              <a:ea typeface="Arial"/>
              <a:cs typeface="Arial"/>
              <a:sym typeface="Arial"/>
            </a:endParaRPr>
          </a:p>
        </p:txBody>
      </p:sp>
      <p:sp>
        <p:nvSpPr>
          <p:cNvPr id="204" name="Google Shape;204;g3a64ddef971_0_0">
            <a:extLst>
              <a:ext uri="{C183D7F6-B498-43B3-948B-1728B52AA6E4}">
                <adec:decorative xmlns:adec="http://schemas.microsoft.com/office/drawing/2017/decorative" val="1"/>
              </a:ext>
            </a:extLst>
          </p:cNvPr>
          <p:cNvSpPr/>
          <p:nvPr/>
        </p:nvSpPr>
        <p:spPr>
          <a:xfrm>
            <a:off x="7534275" y="4920655"/>
            <a:ext cx="547500" cy="485700"/>
          </a:xfrm>
          <a:prstGeom prst="triangle">
            <a:avLst>
              <a:gd name="adj" fmla="val 50000"/>
            </a:avLst>
          </a:prstGeom>
          <a:solidFill>
            <a:schemeClr val="lt1"/>
          </a:solidFill>
          <a:ln w="338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05" name="Google Shape;205;g3a64ddef971_0_0"/>
          <p:cNvSpPr txBox="1"/>
          <p:nvPr/>
        </p:nvSpPr>
        <p:spPr>
          <a:xfrm>
            <a:off x="7690701" y="5001915"/>
            <a:ext cx="267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pl-PL" sz="2400" b="0" i="0" u="none" strike="noStrike" cap="none">
                <a:solidFill>
                  <a:srgbClr val="000000"/>
                </a:solidFill>
                <a:latin typeface="Lato"/>
                <a:ea typeface="Lato"/>
                <a:cs typeface="Lato"/>
                <a:sym typeface="Lato"/>
              </a:rPr>
              <a:t>!</a:t>
            </a:r>
            <a:endParaRPr sz="1500" b="0" i="0" u="none" strike="noStrike" cap="none">
              <a:solidFill>
                <a:srgbClr val="000000"/>
              </a:solidFill>
              <a:latin typeface="Arial"/>
              <a:ea typeface="Arial"/>
              <a:cs typeface="Arial"/>
              <a:sym typeface="Arial"/>
            </a:endParaRPr>
          </a:p>
        </p:txBody>
      </p:sp>
      <p:cxnSp>
        <p:nvCxnSpPr>
          <p:cNvPr id="206" name="Google Shape;206;g3a64ddef971_0_0">
            <a:extLst>
              <a:ext uri="{C183D7F6-B498-43B3-948B-1728B52AA6E4}">
                <adec:decorative xmlns:adec="http://schemas.microsoft.com/office/drawing/2017/decorative" val="1"/>
              </a:ext>
            </a:extLst>
          </p:cNvPr>
          <p:cNvCxnSpPr/>
          <p:nvPr/>
        </p:nvCxnSpPr>
        <p:spPr>
          <a:xfrm>
            <a:off x="3548963" y="2530475"/>
            <a:ext cx="0" cy="3286500"/>
          </a:xfrm>
          <a:prstGeom prst="straightConnector1">
            <a:avLst/>
          </a:prstGeom>
          <a:noFill/>
          <a:ln w="12700" cap="flat" cmpd="sng">
            <a:solidFill>
              <a:srgbClr val="17D4C8"/>
            </a:solidFill>
            <a:prstDash val="dash"/>
            <a:round/>
            <a:headEnd type="none" w="sm" len="sm"/>
            <a:tailEnd type="none" w="sm" len="sm"/>
          </a:ln>
        </p:spPr>
      </p:cxnSp>
      <p:cxnSp>
        <p:nvCxnSpPr>
          <p:cNvPr id="207" name="Google Shape;207;g3a64ddef971_0_0">
            <a:extLst>
              <a:ext uri="{C183D7F6-B498-43B3-948B-1728B52AA6E4}">
                <adec:decorative xmlns:adec="http://schemas.microsoft.com/office/drawing/2017/decorative" val="1"/>
              </a:ext>
            </a:extLst>
          </p:cNvPr>
          <p:cNvCxnSpPr/>
          <p:nvPr/>
        </p:nvCxnSpPr>
        <p:spPr>
          <a:xfrm>
            <a:off x="7320788" y="2530468"/>
            <a:ext cx="0" cy="3286500"/>
          </a:xfrm>
          <a:prstGeom prst="straightConnector1">
            <a:avLst/>
          </a:prstGeom>
          <a:noFill/>
          <a:ln w="12700" cap="flat" cmpd="sng">
            <a:solidFill>
              <a:srgbClr val="17D4C8"/>
            </a:solidFill>
            <a:prstDash val="dash"/>
            <a:round/>
            <a:headEnd type="none" w="sm" len="sm"/>
            <a:tailEnd type="none" w="sm" len="sm"/>
          </a:ln>
        </p:spPr>
      </p:cxnSp>
      <p:sp>
        <p:nvSpPr>
          <p:cNvPr id="208" name="Google Shape;208;g3a64ddef971_0_0"/>
          <p:cNvSpPr txBox="1"/>
          <p:nvPr/>
        </p:nvSpPr>
        <p:spPr>
          <a:xfrm>
            <a:off x="2242645" y="1783088"/>
            <a:ext cx="65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Lato Light"/>
                <a:ea typeface="Lato Light"/>
                <a:cs typeface="Lato Light"/>
                <a:sym typeface="Lato Light"/>
              </a:rPr>
              <a:t>CO2</a:t>
            </a:r>
            <a:endParaRPr sz="1500" b="0" i="0" u="none" strike="noStrike" cap="none">
              <a:solidFill>
                <a:srgbClr val="000000"/>
              </a:solidFill>
              <a:latin typeface="Arial"/>
              <a:ea typeface="Arial"/>
              <a:cs typeface="Arial"/>
              <a:sym typeface="Arial"/>
            </a:endParaRPr>
          </a:p>
        </p:txBody>
      </p:sp>
      <p:sp>
        <p:nvSpPr>
          <p:cNvPr id="209" name="Google Shape;209;g3a64ddef971_0_0"/>
          <p:cNvSpPr txBox="1"/>
          <p:nvPr/>
        </p:nvSpPr>
        <p:spPr>
          <a:xfrm>
            <a:off x="5123283" y="1762943"/>
            <a:ext cx="65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Lato Light"/>
                <a:ea typeface="Lato Light"/>
                <a:cs typeface="Lato Light"/>
                <a:sym typeface="Lato Light"/>
              </a:rPr>
              <a:t>CO2</a:t>
            </a:r>
            <a:endParaRPr sz="1500" b="0" i="0" u="none" strike="noStrike" cap="none">
              <a:solidFill>
                <a:srgbClr val="000000"/>
              </a:solidFill>
              <a:latin typeface="Arial"/>
              <a:ea typeface="Arial"/>
              <a:cs typeface="Arial"/>
              <a:sym typeface="Arial"/>
            </a:endParaRPr>
          </a:p>
        </p:txBody>
      </p:sp>
      <p:sp>
        <p:nvSpPr>
          <p:cNvPr id="210" name="Google Shape;210;g3a64ddef971_0_0"/>
          <p:cNvSpPr txBox="1"/>
          <p:nvPr/>
        </p:nvSpPr>
        <p:spPr>
          <a:xfrm>
            <a:off x="8272739" y="1696513"/>
            <a:ext cx="657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pl-PL" sz="1500" b="0" i="0" u="none" strike="noStrike" cap="none">
                <a:solidFill>
                  <a:srgbClr val="000000"/>
                </a:solidFill>
                <a:latin typeface="Lato Light"/>
                <a:ea typeface="Lato Light"/>
                <a:cs typeface="Lato Light"/>
                <a:sym typeface="Lato Light"/>
              </a:rPr>
              <a:t>CO2</a:t>
            </a:r>
            <a:endParaRPr sz="1500" b="0" i="0" u="none" strike="noStrike" cap="none">
              <a:solidFill>
                <a:srgbClr val="000000"/>
              </a:solidFill>
              <a:latin typeface="Arial"/>
              <a:ea typeface="Arial"/>
              <a:cs typeface="Arial"/>
              <a:sym typeface="Arial"/>
            </a:endParaRPr>
          </a:p>
        </p:txBody>
      </p:sp>
      <p:sp>
        <p:nvSpPr>
          <p:cNvPr id="212" name="Google Shape;212;g3a64ddef971_0_0"/>
          <p:cNvSpPr txBox="1">
            <a:spLocks noGrp="1"/>
          </p:cNvSpPr>
          <p:nvPr>
            <p:ph type="title" idx="4294967295"/>
          </p:nvPr>
        </p:nvSpPr>
        <p:spPr>
          <a:xfrm>
            <a:off x="3922104" y="778421"/>
            <a:ext cx="55872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pl-PL" sz="3200" b="1" i="0" u="none" strike="noStrike" kern="0" cap="none" spc="0" normalizeH="0" baseline="0" noProof="0" dirty="0">
                <a:ln>
                  <a:noFill/>
                </a:ln>
                <a:solidFill>
                  <a:srgbClr val="292727"/>
                </a:solidFill>
                <a:effectLst/>
                <a:uLnTx/>
                <a:uFillTx/>
                <a:latin typeface="Calibri"/>
                <a:ea typeface="Calibri"/>
                <a:cs typeface="Calibri"/>
                <a:sym typeface="Calibri"/>
              </a:rPr>
              <a:t>MODEL LINIOWY</a:t>
            </a:r>
          </a:p>
        </p:txBody>
      </p:sp>
      <p:sp>
        <p:nvSpPr>
          <p:cNvPr id="213" name="Google Shape;213;g3a64ddef971_0_0"/>
          <p:cNvSpPr txBox="1"/>
          <p:nvPr/>
        </p:nvSpPr>
        <p:spPr>
          <a:xfrm>
            <a:off x="3762133" y="5865067"/>
            <a:ext cx="3999900" cy="507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pl-PL" sz="1700" b="0" i="0" u="none" strike="noStrike" cap="none">
                <a:solidFill>
                  <a:srgbClr val="000000"/>
                </a:solidFill>
                <a:latin typeface="Calibri"/>
                <a:ea typeface="Calibri"/>
                <a:cs typeface="Calibri"/>
                <a:sym typeface="Calibri"/>
              </a:rPr>
              <a:t>Polecam: </a:t>
            </a:r>
            <a:r>
              <a:rPr lang="pl-PL" sz="1700" b="0" i="0" u="sng" strike="noStrike" cap="none">
                <a:solidFill>
                  <a:schemeClr val="hlink"/>
                </a:solidFill>
                <a:latin typeface="Calibri"/>
                <a:ea typeface="Calibri"/>
                <a:cs typeface="Calibri"/>
                <a:sym typeface="Calibri"/>
                <a:hlinkClick r:id="rId3"/>
              </a:rPr>
              <a:t>https://www.storyofstuff.org/</a:t>
            </a:r>
            <a:r>
              <a:rPr lang="pl-PL" sz="1700" b="0" i="0" u="none" strike="noStrike" cap="none">
                <a:solidFill>
                  <a:srgbClr val="000000"/>
                </a:solidFill>
                <a:latin typeface="Calibri"/>
                <a:ea typeface="Calibri"/>
                <a:cs typeface="Calibri"/>
                <a:sym typeface="Calibri"/>
              </a:rPr>
              <a:t> </a:t>
            </a:r>
            <a:endParaRPr sz="1700" b="0" i="0" u="none" strike="noStrike" cap="non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aefe5c66d7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O metodzie słów kilka </a:t>
            </a:r>
            <a:r>
              <a:rPr lang="pl-PL" dirty="0">
                <a:solidFill>
                  <a:srgbClr val="050505"/>
                </a:solidFill>
              </a:rPr>
              <a:t>(1)</a:t>
            </a:r>
            <a:endParaRPr dirty="0"/>
          </a:p>
        </p:txBody>
      </p:sp>
      <p:sp>
        <p:nvSpPr>
          <p:cNvPr id="796" name="Google Shape;796;g3aefe5c66d7_0_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800"/>
              <a:buFont typeface="Arial"/>
              <a:buNone/>
            </a:pPr>
            <a:r>
              <a:rPr lang="pl-PL" sz="2400" dirty="0">
                <a:highlight>
                  <a:srgbClr val="FFFFFF"/>
                </a:highlight>
              </a:rPr>
              <a:t>Design </a:t>
            </a:r>
            <a:r>
              <a:rPr lang="pl-PL" sz="2400" dirty="0" err="1">
                <a:highlight>
                  <a:srgbClr val="FFFFFF"/>
                </a:highlight>
              </a:rPr>
              <a:t>Thinking</a:t>
            </a:r>
            <a:r>
              <a:rPr lang="pl-PL" sz="2400" dirty="0">
                <a:highlight>
                  <a:srgbClr val="FFFFFF"/>
                </a:highlight>
              </a:rPr>
              <a:t>  to usystematyzowane podejście do procesu innowacji.</a:t>
            </a:r>
            <a:r>
              <a:rPr lang="pl-PL" sz="2400" dirty="0"/>
              <a:t> To sposób rozwiązywania problemów biznesowych oparta o </a:t>
            </a:r>
            <a:r>
              <a:rPr lang="pl-PL" sz="2400" b="1" dirty="0">
                <a:solidFill>
                  <a:srgbClr val="C5521C"/>
                </a:solidFill>
              </a:rPr>
              <a:t>pogłębione zrozumienie potrzeb </a:t>
            </a:r>
            <a:r>
              <a:rPr lang="pl-PL" sz="2400" dirty="0"/>
              <a:t>odbiorcy i problemu, bazujący na </a:t>
            </a:r>
            <a:r>
              <a:rPr lang="pl-PL" sz="2400" b="1" dirty="0">
                <a:solidFill>
                  <a:srgbClr val="C5521C"/>
                </a:solidFill>
              </a:rPr>
              <a:t>interdyscyplinarności </a:t>
            </a:r>
            <a:r>
              <a:rPr lang="pl-PL" sz="2400" dirty="0"/>
              <a:t>i </a:t>
            </a:r>
            <a:r>
              <a:rPr lang="pl-PL" sz="2400" b="1" dirty="0">
                <a:solidFill>
                  <a:srgbClr val="C5521C"/>
                </a:solidFill>
              </a:rPr>
              <a:t>współpracy </a:t>
            </a:r>
            <a:r>
              <a:rPr lang="pl-PL" sz="2400" dirty="0"/>
              <a:t>zespołowej. </a:t>
            </a:r>
            <a:endParaRPr sz="2400" dirty="0"/>
          </a:p>
          <a:p>
            <a:pPr marL="457200" lvl="0" indent="-381000" algn="l" rtl="0">
              <a:lnSpc>
                <a:spcPct val="115000"/>
              </a:lnSpc>
              <a:spcBef>
                <a:spcPts val="0"/>
              </a:spcBef>
              <a:spcAft>
                <a:spcPts val="0"/>
              </a:spcAft>
              <a:buSzPts val="2400"/>
              <a:buChar char="•"/>
            </a:pPr>
            <a:r>
              <a:rPr lang="pl-PL" sz="2400" dirty="0"/>
              <a:t>Z rodziny metod Creative Problem </a:t>
            </a:r>
            <a:r>
              <a:rPr lang="pl-PL" sz="2400" dirty="0" err="1"/>
              <a:t>Solving</a:t>
            </a:r>
            <a:r>
              <a:rPr lang="pl-PL" sz="2400" dirty="0"/>
              <a:t>.</a:t>
            </a:r>
            <a:endParaRPr sz="2400" dirty="0"/>
          </a:p>
          <a:p>
            <a:pPr marL="457200" lvl="0" indent="-381000" algn="l" rtl="0">
              <a:lnSpc>
                <a:spcPct val="115000"/>
              </a:lnSpc>
              <a:spcBef>
                <a:spcPts val="0"/>
              </a:spcBef>
              <a:spcAft>
                <a:spcPts val="0"/>
              </a:spcAft>
              <a:buSzPts val="2400"/>
              <a:buChar char="•"/>
            </a:pPr>
            <a:r>
              <a:rPr lang="pl-PL" sz="2400" dirty="0"/>
              <a:t>Lubi złożone problemy - </a:t>
            </a:r>
            <a:r>
              <a:rPr lang="pl-PL" sz="2400" b="1" dirty="0" err="1">
                <a:solidFill>
                  <a:srgbClr val="C5521C"/>
                </a:solidFill>
              </a:rPr>
              <a:t>wicked</a:t>
            </a:r>
            <a:r>
              <a:rPr lang="pl-PL" sz="2400" b="1" dirty="0">
                <a:solidFill>
                  <a:srgbClr val="C5521C"/>
                </a:solidFill>
              </a:rPr>
              <a:t> </a:t>
            </a:r>
            <a:r>
              <a:rPr lang="pl-PL" sz="2400" b="1" dirty="0" err="1">
                <a:solidFill>
                  <a:srgbClr val="C5521C"/>
                </a:solidFill>
              </a:rPr>
              <a:t>problems</a:t>
            </a:r>
            <a:r>
              <a:rPr lang="pl-PL" sz="2400" dirty="0"/>
              <a:t>.</a:t>
            </a:r>
            <a:endParaRPr sz="2400" dirty="0"/>
          </a:p>
          <a:p>
            <a:pPr marL="457200" lvl="0" indent="-381000" algn="l" rtl="0">
              <a:lnSpc>
                <a:spcPct val="115000"/>
              </a:lnSpc>
              <a:spcBef>
                <a:spcPts val="0"/>
              </a:spcBef>
              <a:spcAft>
                <a:spcPts val="0"/>
              </a:spcAft>
              <a:buSzPts val="2400"/>
              <a:buChar char="•"/>
            </a:pPr>
            <a:r>
              <a:rPr lang="pl-PL" sz="2400" dirty="0"/>
              <a:t>Dąży do innowacyjności.</a:t>
            </a:r>
            <a:endParaRPr sz="2400" dirty="0"/>
          </a:p>
          <a:p>
            <a:pPr marL="457200" lvl="0" indent="-381000" algn="l" rtl="0">
              <a:lnSpc>
                <a:spcPct val="115000"/>
              </a:lnSpc>
              <a:spcBef>
                <a:spcPts val="0"/>
              </a:spcBef>
              <a:spcAft>
                <a:spcPts val="0"/>
              </a:spcAft>
              <a:buSzPts val="2400"/>
              <a:buChar char="•"/>
            </a:pPr>
            <a:r>
              <a:rPr lang="pl-PL" sz="2400" dirty="0"/>
              <a:t>Wyzwala kreatywność.</a:t>
            </a:r>
            <a:br>
              <a:rPr lang="pl-PL" sz="2400" dirty="0"/>
            </a:br>
            <a:br>
              <a:rPr lang="pl-PL" sz="2400" dirty="0"/>
            </a:br>
            <a:endParaRPr sz="2400" dirty="0"/>
          </a:p>
          <a:p>
            <a:pPr marL="0" lvl="0" indent="0" algn="l" rtl="0">
              <a:lnSpc>
                <a:spcPct val="90000"/>
              </a:lnSpc>
              <a:spcBef>
                <a:spcPts val="1000"/>
              </a:spcBef>
              <a:spcAft>
                <a:spcPts val="0"/>
              </a:spcAft>
              <a:buSzPts val="1800"/>
              <a:buNone/>
            </a:pPr>
            <a:endParaRPr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3aefe5c66d7_0_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O metodzie słów kilka </a:t>
            </a:r>
            <a:r>
              <a:rPr lang="pl-PL" dirty="0">
                <a:solidFill>
                  <a:srgbClr val="050505"/>
                </a:solidFill>
              </a:rPr>
              <a:t>(2)</a:t>
            </a:r>
            <a:endParaRPr dirty="0"/>
          </a:p>
        </p:txBody>
      </p:sp>
      <p:sp>
        <p:nvSpPr>
          <p:cNvPr id="803" name="Google Shape;803;g3aefe5c66d7_0_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pl-PL"/>
              <a:t>Powstała na styku wzornictwa (design) oraz branży IT ( Dawid Kelly/ Hasso Plattner). W 1987 r. Peter Rowes wydał książkę pod tytułem Design Thinking, jako pierwszy użył tej nazwy i posłużył się nią w literaturze naukowej. Rozwijana intensywnie na początku lat 2000 na Uniwersytecie Stanforda - wydział </a:t>
            </a:r>
            <a:r>
              <a:rPr lang="pl-PL" b="1"/>
              <a:t>d.school </a:t>
            </a:r>
            <a:r>
              <a:rPr lang="pl-PL"/>
              <a:t>(od 2004 roku). </a:t>
            </a:r>
            <a:endParaRPr/>
          </a:p>
        </p:txBody>
      </p:sp>
      <p:pic>
        <p:nvPicPr>
          <p:cNvPr id="804" name="Google Shape;804;g3aefe5c66d7_0_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20345" y="3846813"/>
            <a:ext cx="1875675" cy="2500875"/>
          </a:xfrm>
          <a:prstGeom prst="rect">
            <a:avLst/>
          </a:prstGeom>
          <a:noFill/>
          <a:ln>
            <a:noFill/>
          </a:ln>
        </p:spPr>
      </p:pic>
      <p:sp>
        <p:nvSpPr>
          <p:cNvPr id="805" name="Google Shape;805;g3aefe5c66d7_0_13"/>
          <p:cNvSpPr txBox="1"/>
          <p:nvPr/>
        </p:nvSpPr>
        <p:spPr>
          <a:xfrm>
            <a:off x="6032000" y="4870200"/>
            <a:ext cx="3000000" cy="1477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David Kelly jest założycielem Stanford d.school – Instytutu Projektowania Hasso Plattnera na Uniwersytecie Stanforda. Jest również założycielem i prezesem </a:t>
            </a:r>
            <a:r>
              <a:rPr lang="pl-PL" sz="1400" b="1" i="0" u="none" strike="noStrike" cap="none">
                <a:solidFill>
                  <a:srgbClr val="000000"/>
                </a:solidFill>
                <a:latin typeface="Calibri"/>
                <a:ea typeface="Calibri"/>
                <a:cs typeface="Calibri"/>
                <a:sym typeface="Calibri"/>
              </a:rPr>
              <a:t>IDEO</a:t>
            </a:r>
            <a:r>
              <a:rPr lang="pl-PL" sz="1400" b="0" i="0" u="none" strike="noStrike" cap="none">
                <a:solidFill>
                  <a:srgbClr val="000000"/>
                </a:solidFill>
                <a:latin typeface="Calibri"/>
                <a:ea typeface="Calibri"/>
                <a:cs typeface="Calibri"/>
                <a:sym typeface="Calibri"/>
              </a:rPr>
              <a:t>, renomowanej globalnej firmy projektowej.</a:t>
            </a:r>
            <a:endParaRPr sz="1400" b="0" i="0" u="none" strike="noStrike" cap="none">
              <a:solidFill>
                <a:srgbClr val="000000"/>
              </a:solidFill>
              <a:latin typeface="Calibri"/>
              <a:ea typeface="Calibri"/>
              <a:cs typeface="Calibri"/>
              <a:sym typeface="Calibri"/>
            </a:endParaRPr>
          </a:p>
        </p:txBody>
      </p:sp>
      <p:pic>
        <p:nvPicPr>
          <p:cNvPr id="806" name="Google Shape;806;g3aefe5c66d7_0_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945875" y="4513575"/>
            <a:ext cx="3079823" cy="17324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3aefe5c66d7_0_113"/>
          <p:cNvSpPr txBox="1">
            <a:spLocks noGrp="1"/>
          </p:cNvSpPr>
          <p:nvPr>
            <p:ph type="body" idx="1"/>
          </p:nvPr>
        </p:nvSpPr>
        <p:spPr>
          <a:xfrm>
            <a:off x="838200" y="1739721"/>
            <a:ext cx="10515600" cy="47961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SzPts val="1800"/>
              <a:buChar char="•"/>
            </a:pPr>
            <a:r>
              <a:rPr lang="pl-PL" sz="1800" b="1"/>
              <a:t>CZŁOWIEK W CENTRUM</a:t>
            </a:r>
            <a:endParaRPr sz="1800" b="1"/>
          </a:p>
          <a:p>
            <a:pPr marL="457200" lvl="0" indent="0" algn="l" rtl="0">
              <a:lnSpc>
                <a:spcPct val="115000"/>
              </a:lnSpc>
              <a:spcBef>
                <a:spcPts val="0"/>
              </a:spcBef>
              <a:spcAft>
                <a:spcPts val="0"/>
              </a:spcAft>
              <a:buSzPts val="1800"/>
              <a:buNone/>
            </a:pPr>
            <a:r>
              <a:rPr lang="pl-PL" sz="1800"/>
              <a:t>Koncentrujemy się na człowieku, praktykujemy empatię i jesteśmy uważni, badając jego/jej potrzeby.</a:t>
            </a:r>
            <a:endParaRPr sz="1800"/>
          </a:p>
          <a:p>
            <a:pPr marL="457200" lvl="0" indent="-342900" algn="l" rtl="0">
              <a:lnSpc>
                <a:spcPct val="115000"/>
              </a:lnSpc>
              <a:spcBef>
                <a:spcPts val="0"/>
              </a:spcBef>
              <a:spcAft>
                <a:spcPts val="0"/>
              </a:spcAft>
              <a:buSzPts val="1800"/>
              <a:buChar char="•"/>
            </a:pPr>
            <a:r>
              <a:rPr lang="pl-PL" sz="1800" b="1"/>
              <a:t>NAPĘDZANI CIEKAWOŚCIĄ </a:t>
            </a:r>
            <a:endParaRPr sz="1800" b="1"/>
          </a:p>
          <a:p>
            <a:pPr marL="457200" lvl="0" indent="0" algn="l" rtl="0">
              <a:lnSpc>
                <a:spcPct val="115000"/>
              </a:lnSpc>
              <a:spcBef>
                <a:spcPts val="0"/>
              </a:spcBef>
              <a:spcAft>
                <a:spcPts val="0"/>
              </a:spcAft>
              <a:buSzPts val="1800"/>
              <a:buNone/>
            </a:pPr>
            <a:r>
              <a:rPr lang="pl-PL" sz="1800"/>
              <a:t>Jesteśmy ciekawi, otwarci, stale zadajemy pytania „dlaczego” i zmieniamy perspektywę, aby spojrzeć na rzeczy z różnych stron.</a:t>
            </a:r>
            <a:r>
              <a:rPr lang="pl-PL" sz="1800" b="1"/>
              <a:t> </a:t>
            </a:r>
            <a:r>
              <a:rPr lang="pl-PL" sz="1800"/>
              <a:t>Oduczamy się.</a:t>
            </a:r>
            <a:endParaRPr sz="1800"/>
          </a:p>
          <a:p>
            <a:pPr marL="457200" lvl="0" indent="-342900" algn="l" rtl="0">
              <a:lnSpc>
                <a:spcPct val="115000"/>
              </a:lnSpc>
              <a:spcBef>
                <a:spcPts val="0"/>
              </a:spcBef>
              <a:spcAft>
                <a:spcPts val="0"/>
              </a:spcAft>
              <a:buSzPts val="1800"/>
              <a:buChar char="•"/>
            </a:pPr>
            <a:r>
              <a:rPr lang="pl-PL" sz="1800" b="1"/>
              <a:t>DEMOKRATYCZNY SPOSÓB PRACY </a:t>
            </a:r>
            <a:endParaRPr sz="1800" b="1"/>
          </a:p>
          <a:p>
            <a:pPr marL="457200" lvl="0" indent="0" algn="l" rtl="0">
              <a:lnSpc>
                <a:spcPct val="115000"/>
              </a:lnSpc>
              <a:spcBef>
                <a:spcPts val="0"/>
              </a:spcBef>
              <a:spcAft>
                <a:spcPts val="0"/>
              </a:spcAft>
              <a:buSzPts val="1800"/>
              <a:buNone/>
            </a:pPr>
            <a:r>
              <a:rPr lang="pl-PL" sz="1800"/>
              <a:t>Różne perspektywy, każdy głos się liczy, doceniamy siłę różnorodności. Siła pracy zespołowej.</a:t>
            </a:r>
            <a:endParaRPr sz="1800"/>
          </a:p>
          <a:p>
            <a:pPr marL="457200" lvl="0" indent="-342900" algn="l" rtl="0">
              <a:lnSpc>
                <a:spcPct val="115000"/>
              </a:lnSpc>
              <a:spcBef>
                <a:spcPts val="0"/>
              </a:spcBef>
              <a:spcAft>
                <a:spcPts val="0"/>
              </a:spcAft>
              <a:buSzPts val="1800"/>
              <a:buChar char="•"/>
            </a:pPr>
            <a:r>
              <a:rPr lang="pl-PL" sz="1800" b="1"/>
              <a:t>EKSPERYMENTOWANIE I ITERACYJNOŚĆ</a:t>
            </a:r>
            <a:endParaRPr sz="1800" b="1"/>
          </a:p>
          <a:p>
            <a:pPr marL="457200" lvl="0" indent="0" algn="l" rtl="0">
              <a:lnSpc>
                <a:spcPct val="115000"/>
              </a:lnSpc>
              <a:spcBef>
                <a:spcPts val="0"/>
              </a:spcBef>
              <a:spcAft>
                <a:spcPts val="0"/>
              </a:spcAft>
              <a:buSzPts val="1800"/>
              <a:buNone/>
            </a:pPr>
            <a:r>
              <a:rPr lang="pl-PL" sz="1800"/>
              <a:t>Budujemy i testujemy prototypy iteracyjnie, aby zrozumieć, uczyć się i rozwiązywać problemy w kontekście użytkownika. Tworzymy bezpieczną przestrzeń na błędy. Fail faster.</a:t>
            </a:r>
            <a:endParaRPr sz="1800"/>
          </a:p>
          <a:p>
            <a:pPr marL="457200" lvl="0" indent="-342900" algn="l" rtl="0">
              <a:lnSpc>
                <a:spcPct val="115000"/>
              </a:lnSpc>
              <a:spcBef>
                <a:spcPts val="0"/>
              </a:spcBef>
              <a:spcAft>
                <a:spcPts val="0"/>
              </a:spcAft>
              <a:buSzPts val="1800"/>
              <a:buChar char="•"/>
            </a:pPr>
            <a:r>
              <a:rPr lang="pl-PL" sz="1800" b="1"/>
              <a:t>WIZUALIZACJA </a:t>
            </a:r>
            <a:endParaRPr sz="1800" b="1"/>
          </a:p>
          <a:p>
            <a:pPr marL="457200" lvl="0" indent="0" algn="l" rtl="0">
              <a:lnSpc>
                <a:spcPct val="115000"/>
              </a:lnSpc>
              <a:spcBef>
                <a:spcPts val="0"/>
              </a:spcBef>
              <a:spcAft>
                <a:spcPts val="0"/>
              </a:spcAft>
              <a:buSzPts val="1800"/>
              <a:buNone/>
            </a:pPr>
            <a:r>
              <a:rPr lang="pl-PL" sz="1800"/>
              <a:t>Używamy historii, wizualizacji i prostego języka, aby dzielić się naszymi odkryciami z zespołem lub tworzyć jasną propozycję wartości dla naszych użytkowników. Działamy, nie myślimy</a:t>
            </a:r>
            <a:endParaRPr sz="1800"/>
          </a:p>
        </p:txBody>
      </p:sp>
      <p:sp>
        <p:nvSpPr>
          <p:cNvPr id="813" name="Google Shape;813;g3aefe5c66d7_0_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Design thinking mindset</a:t>
            </a:r>
            <a:endParaRPr/>
          </a:p>
        </p:txBody>
      </p:sp>
      <p:sp>
        <p:nvSpPr>
          <p:cNvPr id="814" name="Google Shape;814;g3aefe5c66d7_0_113"/>
          <p:cNvSpPr txBox="1"/>
          <p:nvPr/>
        </p:nvSpPr>
        <p:spPr>
          <a:xfrm>
            <a:off x="6820031" y="6320000"/>
            <a:ext cx="60177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pl-PL" sz="1200" b="0" i="0" u="none" strike="noStrike" cap="none">
                <a:solidFill>
                  <a:srgbClr val="000000"/>
                </a:solidFill>
                <a:latin typeface="Calibri"/>
                <a:ea typeface="Calibri"/>
                <a:cs typeface="Calibri"/>
                <a:sym typeface="Calibri"/>
              </a:rPr>
              <a:t>Na bazie “The Design Thinking Toolbox”, Lewrick, Link, Leifer</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3aefe5c66d7_0_120"/>
          <p:cNvSpPr txBox="1">
            <a:spLocks noGrp="1"/>
          </p:cNvSpPr>
          <p:nvPr>
            <p:ph type="title" idx="4294967295"/>
          </p:nvPr>
        </p:nvSpPr>
        <p:spPr>
          <a:xfrm>
            <a:off x="2637054" y="677157"/>
            <a:ext cx="9049200" cy="312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976"/>
              <a:buFont typeface="Arial"/>
              <a:buNone/>
              <a:tabLst/>
              <a:defRPr/>
            </a:pPr>
            <a:r>
              <a:rPr kumimoji="0" lang="pl-PL" sz="4275" b="0" i="0" u="none" strike="noStrike" kern="0" cap="none" spc="0" normalizeH="0" baseline="0" noProof="0" dirty="0">
                <a:ln>
                  <a:noFill/>
                </a:ln>
                <a:solidFill>
                  <a:srgbClr val="000000"/>
                </a:solidFill>
                <a:effectLst/>
                <a:uLnTx/>
                <a:uFillTx/>
                <a:latin typeface="Calibri"/>
                <a:ea typeface="Calibri"/>
                <a:cs typeface="Calibri"/>
                <a:sym typeface="Calibri"/>
              </a:rPr>
              <a:t>Etapy procesu design </a:t>
            </a:r>
            <a:r>
              <a:rPr kumimoji="0" lang="pl-PL" sz="4275" b="0" i="0" u="none" strike="noStrike" kern="0" cap="none" spc="0" normalizeH="0" baseline="0" noProof="0" dirty="0" err="1">
                <a:ln>
                  <a:noFill/>
                </a:ln>
                <a:solidFill>
                  <a:srgbClr val="000000"/>
                </a:solidFill>
                <a:effectLst/>
                <a:uLnTx/>
                <a:uFillTx/>
                <a:latin typeface="Calibri"/>
                <a:ea typeface="Calibri"/>
                <a:cs typeface="Calibri"/>
                <a:sym typeface="Calibri"/>
              </a:rPr>
              <a:t>thinking</a:t>
            </a:r>
            <a:endParaRPr kumimoji="0" lang="pl-PL" sz="4275"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821" name="Google Shape;821;g3aefe5c66d7_0_120"/>
          <p:cNvSpPr/>
          <p:nvPr/>
        </p:nvSpPr>
        <p:spPr>
          <a:xfrm>
            <a:off x="875700" y="3341712"/>
            <a:ext cx="2462700" cy="2146800"/>
          </a:xfrm>
          <a:prstGeom prst="hexagon">
            <a:avLst>
              <a:gd name="adj" fmla="val 28852"/>
              <a:gd name="vf" fmla="val 115470"/>
            </a:avLst>
          </a:prstGeom>
          <a:solidFill>
            <a:srgbClr val="A6D3FF"/>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894"/>
              <a:buFont typeface="Arial"/>
              <a:buNone/>
            </a:pPr>
            <a:r>
              <a:rPr lang="pl-PL" sz="2593" b="1" i="0" u="none" strike="noStrike" cap="none">
                <a:solidFill>
                  <a:srgbClr val="000000"/>
                </a:solidFill>
                <a:latin typeface="Calibri"/>
                <a:ea typeface="Calibri"/>
                <a:cs typeface="Calibri"/>
                <a:sym typeface="Calibri"/>
              </a:rPr>
              <a:t>EMPATIA</a:t>
            </a:r>
            <a:endParaRPr sz="2593" b="1" i="0" u="none" strike="noStrike" cap="none">
              <a:solidFill>
                <a:srgbClr val="000000"/>
              </a:solidFill>
              <a:latin typeface="Calibri"/>
              <a:ea typeface="Calibri"/>
              <a:cs typeface="Calibri"/>
              <a:sym typeface="Calibri"/>
            </a:endParaRPr>
          </a:p>
        </p:txBody>
      </p:sp>
      <p:sp>
        <p:nvSpPr>
          <p:cNvPr id="822" name="Google Shape;822;g3aefe5c66d7_0_120"/>
          <p:cNvSpPr/>
          <p:nvPr/>
        </p:nvSpPr>
        <p:spPr>
          <a:xfrm>
            <a:off x="2888531" y="1763264"/>
            <a:ext cx="2462700" cy="2146800"/>
          </a:xfrm>
          <a:prstGeom prst="hexagon">
            <a:avLst>
              <a:gd name="adj" fmla="val 28852"/>
              <a:gd name="vf" fmla="val 115470"/>
            </a:avLst>
          </a:prstGeom>
          <a:solidFill>
            <a:srgbClr val="0052AF"/>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488"/>
              <a:buFont typeface="Arial"/>
              <a:buNone/>
            </a:pPr>
            <a:r>
              <a:rPr lang="pl-PL" sz="2187" b="1" i="0" u="none" strike="noStrike" cap="none">
                <a:solidFill>
                  <a:schemeClr val="lt1"/>
                </a:solidFill>
                <a:latin typeface="Calibri"/>
                <a:ea typeface="Calibri"/>
                <a:cs typeface="Calibri"/>
                <a:sym typeface="Calibri"/>
              </a:rPr>
              <a:t>DIAGNOZA</a:t>
            </a:r>
            <a:endParaRPr sz="2187"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88"/>
              <a:buFont typeface="Arial"/>
              <a:buNone/>
            </a:pPr>
            <a:r>
              <a:rPr lang="pl-PL" sz="2187" b="1" i="0" u="none" strike="noStrike" cap="none">
                <a:solidFill>
                  <a:schemeClr val="lt1"/>
                </a:solidFill>
                <a:latin typeface="Calibri"/>
                <a:ea typeface="Calibri"/>
                <a:cs typeface="Calibri"/>
                <a:sym typeface="Calibri"/>
              </a:rPr>
              <a:t>POTRZEB</a:t>
            </a:r>
            <a:endParaRPr sz="2187" b="1" i="0" u="none" strike="noStrike" cap="none">
              <a:solidFill>
                <a:schemeClr val="lt1"/>
              </a:solidFill>
              <a:latin typeface="Calibri"/>
              <a:ea typeface="Calibri"/>
              <a:cs typeface="Calibri"/>
              <a:sym typeface="Calibri"/>
            </a:endParaRPr>
          </a:p>
        </p:txBody>
      </p:sp>
      <p:sp>
        <p:nvSpPr>
          <p:cNvPr id="823" name="Google Shape;823;g3aefe5c66d7_0_120"/>
          <p:cNvSpPr/>
          <p:nvPr/>
        </p:nvSpPr>
        <p:spPr>
          <a:xfrm>
            <a:off x="5039202" y="3063684"/>
            <a:ext cx="2462700" cy="2146800"/>
          </a:xfrm>
          <a:prstGeom prst="hexagon">
            <a:avLst>
              <a:gd name="adj" fmla="val 28852"/>
              <a:gd name="vf" fmla="val 115470"/>
            </a:avLst>
          </a:prstGeom>
          <a:solidFill>
            <a:srgbClr val="002073"/>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082"/>
              <a:buFont typeface="Arial"/>
              <a:buNone/>
            </a:pPr>
            <a:r>
              <a:rPr lang="pl-PL" sz="1582" b="1" i="0" u="none" strike="noStrike" cap="none">
                <a:solidFill>
                  <a:schemeClr val="lt1"/>
                </a:solidFill>
                <a:latin typeface="Calibri"/>
                <a:ea typeface="Calibri"/>
                <a:cs typeface="Calibri"/>
                <a:sym typeface="Calibri"/>
              </a:rPr>
              <a:t>GENEROWANIE </a:t>
            </a:r>
            <a:endParaRPr sz="1582"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082"/>
              <a:buFont typeface="Arial"/>
              <a:buNone/>
            </a:pPr>
            <a:r>
              <a:rPr lang="pl-PL" sz="1582" b="1" i="0" u="none" strike="noStrike" cap="none">
                <a:solidFill>
                  <a:schemeClr val="lt1"/>
                </a:solidFill>
                <a:latin typeface="Calibri"/>
                <a:ea typeface="Calibri"/>
                <a:cs typeface="Calibri"/>
                <a:sym typeface="Calibri"/>
              </a:rPr>
              <a:t>POMYSŁÓW</a:t>
            </a:r>
            <a:endParaRPr sz="1582" b="1" i="0" u="none" strike="noStrike" cap="none">
              <a:solidFill>
                <a:schemeClr val="lt1"/>
              </a:solidFill>
              <a:latin typeface="Calibri"/>
              <a:ea typeface="Calibri"/>
              <a:cs typeface="Calibri"/>
              <a:sym typeface="Calibri"/>
            </a:endParaRPr>
          </a:p>
        </p:txBody>
      </p:sp>
      <p:sp>
        <p:nvSpPr>
          <p:cNvPr id="824" name="Google Shape;824;g3aefe5c66d7_0_120"/>
          <p:cNvSpPr/>
          <p:nvPr/>
        </p:nvSpPr>
        <p:spPr>
          <a:xfrm>
            <a:off x="7311580" y="2261001"/>
            <a:ext cx="2462700" cy="2146800"/>
          </a:xfrm>
          <a:prstGeom prst="hexagon">
            <a:avLst>
              <a:gd name="adj" fmla="val 28852"/>
              <a:gd name="vf" fmla="val 115470"/>
            </a:avLst>
          </a:prstGeom>
          <a:solidFill>
            <a:srgbClr val="C5521C"/>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488"/>
              <a:buFont typeface="Arial"/>
              <a:buNone/>
            </a:pPr>
            <a:r>
              <a:rPr lang="pl-PL" sz="2187" b="1" i="0" u="none" strike="noStrike" cap="none">
                <a:solidFill>
                  <a:schemeClr val="lt1"/>
                </a:solidFill>
                <a:latin typeface="Calibri"/>
                <a:ea typeface="Calibri"/>
                <a:cs typeface="Calibri"/>
                <a:sym typeface="Calibri"/>
              </a:rPr>
              <a:t>PROTOTYPOWANIE</a:t>
            </a:r>
            <a:endParaRPr sz="2187" b="1" i="0" u="none" strike="noStrike" cap="none">
              <a:solidFill>
                <a:schemeClr val="lt1"/>
              </a:solidFill>
              <a:latin typeface="Calibri"/>
              <a:ea typeface="Calibri"/>
              <a:cs typeface="Calibri"/>
              <a:sym typeface="Calibri"/>
            </a:endParaRPr>
          </a:p>
        </p:txBody>
      </p:sp>
      <p:sp>
        <p:nvSpPr>
          <p:cNvPr id="825" name="Google Shape;825;g3aefe5c66d7_0_120"/>
          <p:cNvSpPr/>
          <p:nvPr/>
        </p:nvSpPr>
        <p:spPr>
          <a:xfrm>
            <a:off x="8931422" y="3946480"/>
            <a:ext cx="2462700" cy="2146800"/>
          </a:xfrm>
          <a:prstGeom prst="hexagon">
            <a:avLst>
              <a:gd name="adj" fmla="val 28852"/>
              <a:gd name="vf" fmla="val 115470"/>
            </a:avLst>
          </a:prstGeom>
          <a:solidFill>
            <a:srgbClr val="FFAB40"/>
          </a:solidFill>
          <a:ln>
            <a:noFill/>
          </a:ln>
        </p:spPr>
        <p:txBody>
          <a:bodyPr spcFirstLastPara="1" wrap="square" lIns="123675" tIns="123675" rIns="123675" bIns="123675" anchor="ctr" anchorCtr="0">
            <a:noAutofit/>
          </a:bodyPr>
          <a:lstStyle/>
          <a:p>
            <a:pPr marL="0" marR="0" lvl="0" indent="0" algn="ctr" rtl="0">
              <a:lnSpc>
                <a:spcPct val="100000"/>
              </a:lnSpc>
              <a:spcBef>
                <a:spcPts val="0"/>
              </a:spcBef>
              <a:spcAft>
                <a:spcPts val="0"/>
              </a:spcAft>
              <a:buClr>
                <a:srgbClr val="000000"/>
              </a:buClr>
              <a:buSzPts val="1488"/>
              <a:buFont typeface="Arial"/>
              <a:buNone/>
            </a:pPr>
            <a:r>
              <a:rPr lang="pl-PL" sz="1987" b="1" i="0" u="none" strike="noStrike" cap="none">
                <a:solidFill>
                  <a:srgbClr val="000000"/>
                </a:solidFill>
                <a:latin typeface="Calibri"/>
                <a:ea typeface="Calibri"/>
                <a:cs typeface="Calibri"/>
                <a:sym typeface="Calibri"/>
              </a:rPr>
              <a:t>TESTOWANIE</a:t>
            </a:r>
            <a:endParaRPr sz="1987" b="1" i="0" u="none" strike="noStrike" cap="none">
              <a:solidFill>
                <a:srgbClr val="000000"/>
              </a:solidFill>
              <a:latin typeface="Calibri"/>
              <a:ea typeface="Calibri"/>
              <a:cs typeface="Calibri"/>
              <a:sym typeface="Calibri"/>
            </a:endParaRPr>
          </a:p>
        </p:txBody>
      </p:sp>
      <p:sp>
        <p:nvSpPr>
          <p:cNvPr id="826" name="Google Shape;826;g3aefe5c66d7_0_120"/>
          <p:cNvSpPr txBox="1"/>
          <p:nvPr/>
        </p:nvSpPr>
        <p:spPr>
          <a:xfrm>
            <a:off x="3947043" y="6059104"/>
            <a:ext cx="10849500" cy="591900"/>
          </a:xfrm>
          <a:prstGeom prst="rect">
            <a:avLst/>
          </a:prstGeom>
          <a:noFill/>
          <a:ln>
            <a:noFill/>
          </a:ln>
        </p:spPr>
        <p:txBody>
          <a:bodyPr spcFirstLastPara="1" wrap="square" lIns="123675" tIns="123675" rIns="123675" bIns="123675" anchor="t" anchorCtr="0">
            <a:spAutoFit/>
          </a:bodyPr>
          <a:lstStyle/>
          <a:p>
            <a:pPr marL="0" marR="0" lvl="0" indent="0" algn="l" rtl="0">
              <a:lnSpc>
                <a:spcPct val="100000"/>
              </a:lnSpc>
              <a:spcBef>
                <a:spcPts val="0"/>
              </a:spcBef>
              <a:spcAft>
                <a:spcPts val="0"/>
              </a:spcAft>
              <a:buClr>
                <a:srgbClr val="000000"/>
              </a:buClr>
              <a:buSzPts val="1623"/>
              <a:buFont typeface="Arial"/>
              <a:buNone/>
            </a:pPr>
            <a:r>
              <a:rPr lang="pl-PL" sz="2223" b="0" i="0" u="none" strike="noStrike" cap="none">
                <a:solidFill>
                  <a:schemeClr val="dk1"/>
                </a:solidFill>
                <a:latin typeface="Calibri"/>
                <a:ea typeface="Calibri"/>
                <a:cs typeface="Calibri"/>
                <a:sym typeface="Calibri"/>
              </a:rPr>
              <a:t>Według d.school, Uniwersytet Stanford</a:t>
            </a:r>
            <a:endParaRPr sz="2223"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3c1ed1f9e9f_0_250"/>
          <p:cNvSpPr txBox="1">
            <a:spLocks noGrp="1"/>
          </p:cNvSpPr>
          <p:nvPr>
            <p:ph type="title"/>
          </p:nvPr>
        </p:nvSpPr>
        <p:spPr>
          <a:xfrm>
            <a:off x="3433625" y="975975"/>
            <a:ext cx="527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pl-PL" sz="5200"/>
              <a:t>WYZWANIE DNIA</a:t>
            </a:r>
            <a:endParaRPr sz="5200"/>
          </a:p>
        </p:txBody>
      </p:sp>
      <p:grpSp>
        <p:nvGrpSpPr>
          <p:cNvPr id="833" name="Google Shape;833;g3c1ed1f9e9f_0_250">
            <a:extLst>
              <a:ext uri="{C183D7F6-B498-43B3-948B-1728B52AA6E4}">
                <adec:decorative xmlns:adec="http://schemas.microsoft.com/office/drawing/2017/decorative" val="1"/>
              </a:ext>
            </a:extLst>
          </p:cNvPr>
          <p:cNvGrpSpPr/>
          <p:nvPr/>
        </p:nvGrpSpPr>
        <p:grpSpPr>
          <a:xfrm>
            <a:off x="8411797" y="4938277"/>
            <a:ext cx="3078062" cy="1082799"/>
            <a:chOff x="6227813" y="0"/>
            <a:chExt cx="5964081" cy="2098042"/>
          </a:xfrm>
        </p:grpSpPr>
        <p:sp>
          <p:nvSpPr>
            <p:cNvPr id="834" name="Google Shape;834;g3c1ed1f9e9f_0_250"/>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835" name="Google Shape;835;g3c1ed1f9e9f_0_250"/>
            <p:cNvGrpSpPr/>
            <p:nvPr/>
          </p:nvGrpSpPr>
          <p:grpSpPr>
            <a:xfrm>
              <a:off x="6227813" y="299542"/>
              <a:ext cx="5675781" cy="1798500"/>
              <a:chOff x="1469644" y="187882"/>
              <a:chExt cx="5675781" cy="1798500"/>
            </a:xfrm>
          </p:grpSpPr>
          <p:sp>
            <p:nvSpPr>
              <p:cNvPr id="836" name="Google Shape;836;g3c1ed1f9e9f_0_250"/>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37" name="Google Shape;837;g3c1ed1f9e9f_0_250"/>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38" name="Google Shape;838;g3c1ed1f9e9f_0_250"/>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839" name="Google Shape;839;g3c1ed1f9e9f_0_250"/>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840" name="Google Shape;840;g3c1ed1f9e9f_0_250"/>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841" name="Google Shape;841;g3c1ed1f9e9f_0_250"/>
          <p:cNvSpPr txBox="1"/>
          <p:nvPr/>
        </p:nvSpPr>
        <p:spPr>
          <a:xfrm>
            <a:off x="1131750" y="2301675"/>
            <a:ext cx="9928500" cy="3582600"/>
          </a:xfrm>
          <a:prstGeom prst="rect">
            <a:avLst/>
          </a:prstGeom>
          <a:noFill/>
          <a:ln>
            <a:noFill/>
          </a:ln>
        </p:spPr>
        <p:txBody>
          <a:bodyPr spcFirstLastPara="1" wrap="square" lIns="91425" tIns="91425" rIns="91425" bIns="91425" anchor="t" anchorCtr="0">
            <a:spAutoFit/>
          </a:bodyPr>
          <a:lstStyle/>
          <a:p>
            <a:pPr marL="18415" marR="0" lvl="0" indent="0" algn="ctr" rtl="0">
              <a:lnSpc>
                <a:spcPct val="100000"/>
              </a:lnSpc>
              <a:spcBef>
                <a:spcPts val="1400"/>
              </a:spcBef>
              <a:spcAft>
                <a:spcPts val="0"/>
              </a:spcAft>
              <a:buClr>
                <a:schemeClr val="dk1"/>
              </a:buClr>
              <a:buSzPts val="1100"/>
              <a:buFont typeface="Arial"/>
              <a:buNone/>
            </a:pPr>
            <a:r>
              <a:rPr lang="pl-PL" sz="4900" b="0" i="0" u="none" strike="noStrike" cap="none">
                <a:solidFill>
                  <a:schemeClr val="dk1"/>
                </a:solidFill>
                <a:latin typeface="Calibri"/>
                <a:ea typeface="Calibri"/>
                <a:cs typeface="Calibri"/>
                <a:sym typeface="Calibri"/>
              </a:rPr>
              <a:t>Jak wzmocnić zdolność SGGW </a:t>
            </a:r>
            <a:br>
              <a:rPr lang="pl-PL" sz="4900" b="0" i="0" u="none" strike="noStrike" cap="none">
                <a:solidFill>
                  <a:schemeClr val="dk1"/>
                </a:solidFill>
                <a:latin typeface="Calibri"/>
                <a:ea typeface="Calibri"/>
                <a:cs typeface="Calibri"/>
                <a:sym typeface="Calibri"/>
              </a:rPr>
            </a:br>
            <a:r>
              <a:rPr lang="pl-PL" sz="4900" b="0" i="0" u="none" strike="noStrike" cap="none">
                <a:solidFill>
                  <a:schemeClr val="dk1"/>
                </a:solidFill>
                <a:latin typeface="Calibri"/>
                <a:ea typeface="Calibri"/>
                <a:cs typeface="Calibri"/>
                <a:sym typeface="Calibri"/>
              </a:rPr>
              <a:t>do inicjowania, testowania i wdrażania ekoinnowacji?</a:t>
            </a:r>
            <a:endParaRPr sz="4900" b="0" i="0" u="none" strike="noStrike" cap="none">
              <a:solidFill>
                <a:schemeClr val="dk1"/>
              </a:solidFill>
              <a:latin typeface="Calibri"/>
              <a:ea typeface="Calibri"/>
              <a:cs typeface="Calibri"/>
              <a:sym typeface="Calibri"/>
            </a:endParaRPr>
          </a:p>
          <a:p>
            <a:pPr marL="0" marR="0" lvl="0" indent="0" algn="ctr" rtl="0">
              <a:lnSpc>
                <a:spcPct val="100000"/>
              </a:lnSpc>
              <a:spcBef>
                <a:spcPts val="1200"/>
              </a:spcBef>
              <a:spcAft>
                <a:spcPts val="0"/>
              </a:spcAft>
              <a:buClr>
                <a:srgbClr val="000000"/>
              </a:buClr>
              <a:buSzPts val="4000"/>
              <a:buFont typeface="Arial"/>
              <a:buNone/>
            </a:pPr>
            <a:endParaRPr sz="6375" b="0" i="0" u="none" strike="noStrike" cap="none">
              <a:solidFill>
                <a:srgbClr val="000000"/>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grpSp>
        <p:nvGrpSpPr>
          <p:cNvPr id="847" name="Google Shape;847;g392fc728be1_0_124">
            <a:extLst>
              <a:ext uri="{C183D7F6-B498-43B3-948B-1728B52AA6E4}">
                <adec:decorative xmlns:adec="http://schemas.microsoft.com/office/drawing/2017/decorative" val="1"/>
              </a:ext>
            </a:extLst>
          </p:cNvPr>
          <p:cNvGrpSpPr/>
          <p:nvPr/>
        </p:nvGrpSpPr>
        <p:grpSpPr>
          <a:xfrm>
            <a:off x="8411797" y="4938277"/>
            <a:ext cx="3078062" cy="1082799"/>
            <a:chOff x="6227813" y="0"/>
            <a:chExt cx="5964081" cy="2098042"/>
          </a:xfrm>
        </p:grpSpPr>
        <p:sp>
          <p:nvSpPr>
            <p:cNvPr id="848" name="Google Shape;848;g392fc728be1_0_124"/>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849" name="Google Shape;849;g392fc728be1_0_124"/>
            <p:cNvGrpSpPr/>
            <p:nvPr/>
          </p:nvGrpSpPr>
          <p:grpSpPr>
            <a:xfrm>
              <a:off x="6227813" y="299542"/>
              <a:ext cx="5675781" cy="1798500"/>
              <a:chOff x="1469644" y="187882"/>
              <a:chExt cx="5675781" cy="1798500"/>
            </a:xfrm>
          </p:grpSpPr>
          <p:sp>
            <p:nvSpPr>
              <p:cNvPr id="850" name="Google Shape;850;g392fc728be1_0_124"/>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51" name="Google Shape;851;g392fc728be1_0_124"/>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852" name="Google Shape;852;g392fc728be1_0_124"/>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853" name="Google Shape;853;g392fc728be1_0_124"/>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854" name="Google Shape;854;g392fc728be1_0_124"/>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855" name="Google Shape;855;g392fc728be1_0_124"/>
          <p:cNvSpPr txBox="1">
            <a:spLocks noGrp="1"/>
          </p:cNvSpPr>
          <p:nvPr>
            <p:ph type="title"/>
          </p:nvPr>
        </p:nvSpPr>
        <p:spPr>
          <a:xfrm>
            <a:off x="838200" y="1619574"/>
            <a:ext cx="10515600" cy="1806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pl-PL" sz="5200"/>
              <a:t>Podział na zespoły i integracja</a:t>
            </a:r>
            <a:br>
              <a:rPr lang="pl-PL" sz="5200"/>
            </a:br>
            <a:endParaRPr sz="5200"/>
          </a:p>
        </p:txBody>
      </p:sp>
      <p:sp>
        <p:nvSpPr>
          <p:cNvPr id="856" name="Google Shape;856;g392fc728be1_0_124"/>
          <p:cNvSpPr txBox="1"/>
          <p:nvPr/>
        </p:nvSpPr>
        <p:spPr>
          <a:xfrm>
            <a:off x="838200" y="2821100"/>
            <a:ext cx="9399600" cy="198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400"/>
              <a:buFont typeface="Arial"/>
              <a:buNone/>
            </a:pPr>
            <a:r>
              <a:rPr lang="pl-PL" sz="2400" b="1" i="0" u="none" strike="noStrike" cap="none">
                <a:solidFill>
                  <a:schemeClr val="dk1"/>
                </a:solidFill>
                <a:latin typeface="Calibri"/>
                <a:ea typeface="Calibri"/>
                <a:cs typeface="Calibri"/>
                <a:sym typeface="Calibri"/>
              </a:rPr>
              <a:t>Podaj jeden przykład rozwiązania, które było dla Ciebie innowacyjne – </a:t>
            </a:r>
            <a:br>
              <a:rPr lang="pl-PL" sz="2400" b="1" i="0" u="none" strike="noStrike" cap="none">
                <a:solidFill>
                  <a:schemeClr val="dk1"/>
                </a:solidFill>
                <a:latin typeface="Calibri"/>
                <a:ea typeface="Calibri"/>
                <a:cs typeface="Calibri"/>
                <a:sym typeface="Calibri"/>
              </a:rPr>
            </a:br>
            <a:r>
              <a:rPr lang="pl-PL" sz="2400" b="1" i="0" u="none" strike="noStrike" cap="none">
                <a:solidFill>
                  <a:schemeClr val="dk1"/>
                </a:solidFill>
                <a:latin typeface="Calibri"/>
                <a:ea typeface="Calibri"/>
                <a:cs typeface="Calibri"/>
                <a:sym typeface="Calibri"/>
              </a:rPr>
              <a:t>i jednym zdaniem wyjaśnij dlaczego.</a:t>
            </a:r>
            <a:endParaRPr sz="24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2400"/>
              <a:buFont typeface="Arial"/>
              <a:buNone/>
            </a:pPr>
            <a:r>
              <a:rPr lang="pl-PL" sz="2400" b="0" i="0" u="none" strike="noStrike" cap="none">
                <a:solidFill>
                  <a:schemeClr val="dk1"/>
                </a:solidFill>
                <a:latin typeface="Calibri"/>
                <a:ea typeface="Calibri"/>
                <a:cs typeface="Calibri"/>
                <a:sym typeface="Calibri"/>
              </a:rPr>
              <a:t>Zespół zapisuje </a:t>
            </a:r>
            <a:r>
              <a:rPr lang="pl-PL" sz="2400" b="1" i="0" u="none" strike="noStrike" cap="none">
                <a:solidFill>
                  <a:schemeClr val="dk1"/>
                </a:solidFill>
                <a:latin typeface="Calibri"/>
                <a:ea typeface="Calibri"/>
                <a:cs typeface="Calibri"/>
                <a:sym typeface="Calibri"/>
              </a:rPr>
              <a:t>2–3 wspólne kryteria</a:t>
            </a:r>
            <a:r>
              <a:rPr lang="pl-PL" sz="2400" b="0" i="0" u="none" strike="noStrike" cap="none">
                <a:solidFill>
                  <a:schemeClr val="dk1"/>
                </a:solidFill>
                <a:latin typeface="Calibri"/>
                <a:ea typeface="Calibri"/>
                <a:cs typeface="Calibri"/>
                <a:sym typeface="Calibri"/>
              </a:rPr>
              <a:t>, które się powtarzają (np. prostota, zmiana procesu, dostępność)</a:t>
            </a:r>
            <a:endParaRPr sz="24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3c1ed1f9e9f_0_40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1 Empatia</a:t>
            </a:r>
            <a:endParaRPr/>
          </a:p>
        </p:txBody>
      </p:sp>
      <p:sp>
        <p:nvSpPr>
          <p:cNvPr id="863" name="Google Shape;863;g3c1ed1f9e9f_0_40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864" name="Google Shape;864;g3c1ed1f9e9f_0_407">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865" name="Google Shape;865;g3c1ed1f9e9f_0_40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229450" y="835850"/>
            <a:ext cx="2041800" cy="2041800"/>
          </a:xfrm>
          <a:prstGeom prst="rect">
            <a:avLst/>
          </a:prstGeom>
          <a:noFill/>
          <a:ln>
            <a:noFill/>
          </a:ln>
        </p:spPr>
      </p:pic>
      <p:pic>
        <p:nvPicPr>
          <p:cNvPr id="866" name="Google Shape;866;g3c1ed1f9e9f_0_40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102550" y="480275"/>
            <a:ext cx="1244900" cy="1244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3c1ed1f9e9f_0_4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EMPATIA (UNDERSTAND)</a:t>
            </a:r>
            <a:endParaRPr/>
          </a:p>
        </p:txBody>
      </p:sp>
      <p:sp>
        <p:nvSpPr>
          <p:cNvPr id="873" name="Google Shape;873;g3c1ed1f9e9f_0_416"/>
          <p:cNvSpPr txBox="1"/>
          <p:nvPr/>
        </p:nvSpPr>
        <p:spPr>
          <a:xfrm>
            <a:off x="871746" y="1791050"/>
            <a:ext cx="10546200" cy="1587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pl-PL" sz="3000" b="1" i="0" u="none" strike="noStrike" cap="none">
                <a:solidFill>
                  <a:schemeClr val="dk1"/>
                </a:solidFill>
                <a:latin typeface="Calibri"/>
                <a:ea typeface="Calibri"/>
                <a:cs typeface="Calibri"/>
                <a:sym typeface="Calibri"/>
              </a:rPr>
              <a:t>Cel:</a:t>
            </a:r>
            <a:r>
              <a:rPr lang="pl-PL" sz="3000" b="0" i="0" u="none" strike="noStrike" cap="none">
                <a:solidFill>
                  <a:schemeClr val="dk1"/>
                </a:solidFill>
                <a:latin typeface="Calibri"/>
                <a:ea typeface="Calibri"/>
                <a:cs typeface="Calibri"/>
                <a:sym typeface="Calibri"/>
              </a:rPr>
              <a:t> Poznanie realnych potrzeb, motywacji i barier studentów oraz pracowników w kontekście proekologicznych działań na uczelni. </a:t>
            </a:r>
            <a:r>
              <a:rPr lang="pl-PL" sz="3200" b="0" i="0" u="none" strike="noStrike" cap="none">
                <a:solidFill>
                  <a:srgbClr val="000000"/>
                </a:solidFill>
                <a:latin typeface="Calibri"/>
                <a:ea typeface="Calibri"/>
                <a:cs typeface="Calibri"/>
                <a:sym typeface="Calibri"/>
              </a:rPr>
              <a:t>Spojrzeć na problem oczami odbiorcy.</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pl-PL" sz="2700" b="0" i="0" u="none" strike="noStrike" cap="none">
                <a:solidFill>
                  <a:srgbClr val="000000"/>
                </a:solidFill>
                <a:latin typeface="Calibri"/>
                <a:ea typeface="Calibri"/>
                <a:cs typeface="Calibri"/>
                <a:sym typeface="Calibri"/>
              </a:rPr>
              <a:t>Czym się kierujemy:</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poznajemy świat użytkownika</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nie oceniamy</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nie analizujemy</a:t>
            </a:r>
            <a:endParaRPr sz="2700" b="0" i="0" u="none" strike="noStrike" cap="none">
              <a:solidFill>
                <a:srgbClr val="000000"/>
              </a:solidFill>
              <a:latin typeface="Calibri"/>
              <a:ea typeface="Calibri"/>
              <a:cs typeface="Calibri"/>
              <a:sym typeface="Calibri"/>
            </a:endParaRPr>
          </a:p>
          <a:p>
            <a:pPr marL="457200" marR="0" lvl="0" indent="-400050" algn="l" rtl="0">
              <a:lnSpc>
                <a:spcPct val="100000"/>
              </a:lnSpc>
              <a:spcBef>
                <a:spcPts val="0"/>
              </a:spcBef>
              <a:spcAft>
                <a:spcPts val="0"/>
              </a:spcAft>
              <a:buClr>
                <a:srgbClr val="000000"/>
              </a:buClr>
              <a:buSzPts val="2700"/>
              <a:buFont typeface="Calibri"/>
              <a:buChar char="●"/>
            </a:pPr>
            <a:r>
              <a:rPr lang="pl-PL" sz="2700" b="0" i="0" u="none" strike="noStrike" cap="none">
                <a:solidFill>
                  <a:srgbClr val="000000"/>
                </a:solidFill>
                <a:latin typeface="Calibri"/>
                <a:ea typeface="Calibri"/>
                <a:cs typeface="Calibri"/>
                <a:sym typeface="Calibri"/>
              </a:rPr>
              <a:t>szukamy jego/jej emocji - co go cieszy a co frustruje</a:t>
            </a:r>
            <a:endParaRPr sz="27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00"/>
              <a:buFont typeface="Arial"/>
              <a:buNone/>
            </a:pPr>
            <a:endParaRPr sz="34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700"/>
              <a:buFont typeface="Arial"/>
              <a:buNone/>
            </a:pPr>
            <a:endParaRPr sz="34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800"/>
              <a:buFont typeface="Arial"/>
              <a:buNone/>
            </a:pPr>
            <a:endParaRPr sz="3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3400" b="0" i="0" u="none" strike="noStrike" cap="none">
              <a:solidFill>
                <a:srgbClr val="000000"/>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3c1ed1f9e9f_0_5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Narzędzie: Rozmowa - wywiad pogłębiony</a:t>
            </a:r>
            <a:endParaRPr/>
          </a:p>
        </p:txBody>
      </p:sp>
      <p:sp>
        <p:nvSpPr>
          <p:cNvPr id="880" name="Google Shape;880;g3c1ed1f9e9f_0_5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00"/>
              <a:buFont typeface="Arial"/>
              <a:buNone/>
            </a:pPr>
            <a:r>
              <a:rPr lang="pl-PL" sz="2000" dirty="0"/>
              <a:t>Wchodzimy w świat </a:t>
            </a:r>
            <a:r>
              <a:rPr lang="pl-PL" sz="20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użytkownika końcowego - osoby z grupy docelowej.</a:t>
            </a:r>
            <a:r>
              <a:rPr lang="pl-PL" sz="2000" dirty="0"/>
              <a:t> Spróbujcie zrozumieć w jaki sposób korzysta on z produktu lub usługi. Nie pytamy co by chciał, tylko jak daną usługę/rozwiązanie obiera teraz. Próbujemy zrozumieć jego motywacje, myśli i obawy, to co jest dla niego ważne.</a:t>
            </a:r>
            <a:endParaRPr sz="1400" dirty="0"/>
          </a:p>
          <a:p>
            <a:pPr marL="0" lvl="0" indent="0" algn="l" rtl="0">
              <a:lnSpc>
                <a:spcPct val="90000"/>
              </a:lnSpc>
              <a:spcBef>
                <a:spcPts val="1000"/>
              </a:spcBef>
              <a:spcAft>
                <a:spcPts val="0"/>
              </a:spcAft>
              <a:buSzPts val="1800"/>
              <a:buNone/>
            </a:pPr>
            <a:endParaRPr sz="2000" dirty="0">
              <a:solidFill>
                <a:srgbClr val="000000"/>
              </a:solidFill>
            </a:endParaRPr>
          </a:p>
        </p:txBody>
      </p:sp>
      <p:sp>
        <p:nvSpPr>
          <p:cNvPr id="881" name="Google Shape;881;g3c1ed1f9e9f_0_513">
            <a:extLst>
              <a:ext uri="{C183D7F6-B498-43B3-948B-1728B52AA6E4}">
                <adec:decorative xmlns:adec="http://schemas.microsoft.com/office/drawing/2017/decorative" val="1"/>
              </a:ext>
            </a:extLst>
          </p:cNvPr>
          <p:cNvSpPr txBox="1"/>
          <p:nvPr/>
        </p:nvSpPr>
        <p:spPr>
          <a:xfrm>
            <a:off x="1702950" y="1331825"/>
            <a:ext cx="8786100" cy="157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882" name="Google Shape;882;g3c1ed1f9e9f_0_513">
            <a:extLst>
              <a:ext uri="{C183D7F6-B498-43B3-948B-1728B52AA6E4}">
                <adec:decorative xmlns:adec="http://schemas.microsoft.com/office/drawing/2017/decorative" val="1"/>
              </a:ext>
            </a:extLst>
          </p:cNvPr>
          <p:cNvSpPr/>
          <p:nvPr/>
        </p:nvSpPr>
        <p:spPr>
          <a:xfrm>
            <a:off x="1119800" y="342900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3" name="Google Shape;883;g3c1ed1f9e9f_0_513">
            <a:extLst>
              <a:ext uri="{C183D7F6-B498-43B3-948B-1728B52AA6E4}">
                <adec:decorative xmlns:adec="http://schemas.microsoft.com/office/drawing/2017/decorative" val="1"/>
              </a:ext>
            </a:extLst>
          </p:cNvPr>
          <p:cNvSpPr/>
          <p:nvPr/>
        </p:nvSpPr>
        <p:spPr>
          <a:xfrm>
            <a:off x="3753675" y="342900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4" name="Google Shape;884;g3c1ed1f9e9f_0_513">
            <a:extLst>
              <a:ext uri="{C183D7F6-B498-43B3-948B-1728B52AA6E4}">
                <adec:decorative xmlns:adec="http://schemas.microsoft.com/office/drawing/2017/decorative" val="1"/>
              </a:ext>
            </a:extLst>
          </p:cNvPr>
          <p:cNvSpPr/>
          <p:nvPr/>
        </p:nvSpPr>
        <p:spPr>
          <a:xfrm>
            <a:off x="6442338" y="342900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5" name="Google Shape;885;g3c1ed1f9e9f_0_513">
            <a:extLst>
              <a:ext uri="{C183D7F6-B498-43B3-948B-1728B52AA6E4}">
                <adec:decorative xmlns:adec="http://schemas.microsoft.com/office/drawing/2017/decorative" val="1"/>
              </a:ext>
            </a:extLst>
          </p:cNvPr>
          <p:cNvSpPr/>
          <p:nvPr/>
        </p:nvSpPr>
        <p:spPr>
          <a:xfrm>
            <a:off x="8957025" y="3399750"/>
            <a:ext cx="1948200" cy="1968000"/>
          </a:xfrm>
          <a:prstGeom prst="ellipse">
            <a:avLst/>
          </a:prstGeom>
          <a:solidFill>
            <a:srgbClr val="A6D3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sp>
        <p:nvSpPr>
          <p:cNvPr id="886" name="Google Shape;886;g3c1ed1f9e9f_0_513"/>
          <p:cNvSpPr txBox="1"/>
          <p:nvPr/>
        </p:nvSpPr>
        <p:spPr>
          <a:xfrm>
            <a:off x="1289000" y="4237375"/>
            <a:ext cx="1609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NIE SUGERUJ</a:t>
            </a:r>
            <a:endParaRPr sz="2000" b="1" i="0" u="none" strike="noStrike" cap="none">
              <a:solidFill>
                <a:schemeClr val="dk1"/>
              </a:solidFill>
              <a:latin typeface="Calibri"/>
              <a:ea typeface="Calibri"/>
              <a:cs typeface="Calibri"/>
              <a:sym typeface="Calibri"/>
            </a:endParaRPr>
          </a:p>
        </p:txBody>
      </p:sp>
      <p:sp>
        <p:nvSpPr>
          <p:cNvPr id="887" name="Google Shape;887;g3c1ed1f9e9f_0_513"/>
          <p:cNvSpPr txBox="1"/>
          <p:nvPr/>
        </p:nvSpPr>
        <p:spPr>
          <a:xfrm>
            <a:off x="4048775" y="4197450"/>
            <a:ext cx="16098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POGŁĘBIAJ</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2000" b="1" i="0" u="none" strike="noStrike" cap="none">
              <a:solidFill>
                <a:schemeClr val="dk1"/>
              </a:solidFill>
              <a:latin typeface="Calibri"/>
              <a:ea typeface="Calibri"/>
              <a:cs typeface="Calibri"/>
              <a:sym typeface="Calibri"/>
            </a:endParaRPr>
          </a:p>
        </p:txBody>
      </p:sp>
      <p:sp>
        <p:nvSpPr>
          <p:cNvPr id="888" name="Google Shape;888;g3c1ed1f9e9f_0_513"/>
          <p:cNvSpPr txBox="1"/>
          <p:nvPr/>
        </p:nvSpPr>
        <p:spPr>
          <a:xfrm>
            <a:off x="6664538" y="3922050"/>
            <a:ext cx="16098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KONKRETNE DOŚWIADCZENIA +/-</a:t>
            </a:r>
            <a:endParaRPr sz="2000" b="1" i="0" u="none" strike="noStrike" cap="none">
              <a:solidFill>
                <a:schemeClr val="dk1"/>
              </a:solidFill>
              <a:latin typeface="Calibri"/>
              <a:ea typeface="Calibri"/>
              <a:cs typeface="Calibri"/>
              <a:sym typeface="Calibri"/>
            </a:endParaRPr>
          </a:p>
        </p:txBody>
      </p:sp>
      <p:sp>
        <p:nvSpPr>
          <p:cNvPr id="889" name="Google Shape;889;g3c1ed1f9e9f_0_513"/>
          <p:cNvSpPr txBox="1"/>
          <p:nvPr/>
        </p:nvSpPr>
        <p:spPr>
          <a:xfrm>
            <a:off x="9354825" y="4085125"/>
            <a:ext cx="16098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pl-PL" sz="2000" b="1" i="0" u="none" strike="noStrike" cap="none">
                <a:solidFill>
                  <a:schemeClr val="dk1"/>
                </a:solidFill>
                <a:latin typeface="Calibri"/>
                <a:ea typeface="Calibri"/>
                <a:cs typeface="Calibri"/>
                <a:sym typeface="Calibri"/>
              </a:rPr>
              <a:t>EMOCJE</a:t>
            </a:r>
            <a:endParaRPr sz="2000" b="1" i="0" u="none" strike="noStrike" cap="non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3c1ed1f9e9f_0_720"/>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1: </a:t>
            </a:r>
            <a:endParaRPr dirty="0"/>
          </a:p>
        </p:txBody>
      </p:sp>
      <p:sp>
        <p:nvSpPr>
          <p:cNvPr id="896" name="Google Shape;896;g3c1ed1f9e9f_0_720"/>
          <p:cNvSpPr txBox="1">
            <a:spLocks noGrp="1"/>
          </p:cNvSpPr>
          <p:nvPr>
            <p:ph type="body" idx="1"/>
          </p:nvPr>
        </p:nvSpPr>
        <p:spPr>
          <a:xfrm>
            <a:off x="839800" y="2057400"/>
            <a:ext cx="67497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Font typeface="Calibri"/>
              <a:buAutoNum type="arabicPeriod"/>
            </a:pPr>
            <a:r>
              <a:rPr lang="pl-PL" sz="1800"/>
              <a:t>Przeprowadźcie 2 rudny wywiadów w losowych parach na bazie przygotowanych pytań.</a:t>
            </a:r>
            <a:endParaRPr sz="1800"/>
          </a:p>
          <a:p>
            <a:pPr marL="0" lvl="0" indent="0" algn="l" rtl="0">
              <a:lnSpc>
                <a:spcPct val="150000"/>
              </a:lnSpc>
              <a:spcBef>
                <a:spcPts val="1200"/>
              </a:spcBef>
              <a:spcAft>
                <a:spcPts val="0"/>
              </a:spcAft>
              <a:buSzPts val="1600"/>
              <a:buNone/>
            </a:pPr>
            <a:r>
              <a:rPr lang="pl-PL" sz="1800" b="1"/>
              <a:t>RUNDA 1 -  8 minut na 1 osobę, potem zamiana w parze.</a:t>
            </a:r>
            <a:endParaRPr sz="1800" b="1"/>
          </a:p>
          <a:p>
            <a:pPr marL="0" lvl="0" indent="0" algn="l" rtl="0">
              <a:lnSpc>
                <a:spcPct val="150000"/>
              </a:lnSpc>
              <a:spcBef>
                <a:spcPts val="1200"/>
              </a:spcBef>
              <a:spcAft>
                <a:spcPts val="0"/>
              </a:spcAft>
              <a:buClr>
                <a:schemeClr val="dk1"/>
              </a:buClr>
              <a:buSzPts val="1100"/>
              <a:buFont typeface="Arial"/>
              <a:buNone/>
            </a:pPr>
            <a:r>
              <a:rPr lang="pl-PL" sz="1800" b="1"/>
              <a:t>RUNDA 2 -  8 minut na 1 osobę, potem zamiana w parze.</a:t>
            </a:r>
            <a:endParaRPr sz="1800" b="1"/>
          </a:p>
          <a:p>
            <a:pPr marL="0" lvl="0" indent="0" algn="l" rtl="0">
              <a:lnSpc>
                <a:spcPct val="150000"/>
              </a:lnSpc>
              <a:spcBef>
                <a:spcPts val="1200"/>
              </a:spcBef>
              <a:spcAft>
                <a:spcPts val="0"/>
              </a:spcAft>
              <a:buSzPts val="1600"/>
              <a:buNone/>
            </a:pPr>
            <a:endParaRPr sz="1800"/>
          </a:p>
          <a:p>
            <a:pPr marL="0" lvl="0" indent="0" algn="l" rtl="0">
              <a:lnSpc>
                <a:spcPct val="150000"/>
              </a:lnSpc>
              <a:spcBef>
                <a:spcPts val="1200"/>
              </a:spcBef>
              <a:spcAft>
                <a:spcPts val="0"/>
              </a:spcAft>
              <a:buSzPts val="1600"/>
              <a:buNone/>
            </a:pPr>
            <a:endParaRPr sz="1800"/>
          </a:p>
        </p:txBody>
      </p:sp>
      <p:sp>
        <p:nvSpPr>
          <p:cNvPr id="897" name="Google Shape;897;g3c1ed1f9e9f_0_720">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898" name="Google Shape;898;g3c1ed1f9e9f_0_720">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899" name="Google Shape;899;g3c1ed1f9e9f_0_720">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3c1ed1f9e9f_0_98"/>
          <p:cNvSpPr txBox="1"/>
          <p:nvPr/>
        </p:nvSpPr>
        <p:spPr>
          <a:xfrm>
            <a:off x="737467" y="976751"/>
            <a:ext cx="10800000" cy="9237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br>
              <a:rPr lang="pl-PL" sz="2000" b="0" i="0" u="none" strike="noStrike" cap="none">
                <a:solidFill>
                  <a:schemeClr val="lt1"/>
                </a:solidFill>
                <a:latin typeface="Lato Light"/>
                <a:ea typeface="Lato Light"/>
                <a:cs typeface="Lato Light"/>
                <a:sym typeface="Lato Light"/>
              </a:rPr>
            </a:br>
            <a:r>
              <a:rPr lang="pl-PL" sz="2000" b="1" i="0" u="none" strike="noStrike" cap="none">
                <a:solidFill>
                  <a:schemeClr val="lt1"/>
                </a:solidFill>
                <a:latin typeface="Lato"/>
                <a:ea typeface="Lato"/>
                <a:cs typeface="Lato"/>
                <a:sym typeface="Lato"/>
              </a:rPr>
              <a:t>375 000 000</a:t>
            </a:r>
            <a:r>
              <a:rPr lang="pl-PL" sz="2000" b="0" i="0" u="none" strike="noStrike" cap="none">
                <a:solidFill>
                  <a:schemeClr val="lt1"/>
                </a:solidFill>
                <a:latin typeface="Lato Light"/>
                <a:ea typeface="Lato Light"/>
                <a:cs typeface="Lato Light"/>
                <a:sym typeface="Lato Light"/>
              </a:rPr>
              <a:t> ton odpadów opakowań plastikowych</a:t>
            </a:r>
            <a:endParaRPr sz="15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p:txBody>
      </p:sp>
      <p:sp>
        <p:nvSpPr>
          <p:cNvPr id="219" name="Google Shape;219;g3c1ed1f9e9f_0_98"/>
          <p:cNvSpPr txBox="1"/>
          <p:nvPr/>
        </p:nvSpPr>
        <p:spPr>
          <a:xfrm>
            <a:off x="756887" y="2347744"/>
            <a:ext cx="1512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15 %</a:t>
            </a:r>
            <a:br>
              <a:rPr lang="pl-PL" sz="15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Recykling</a:t>
            </a:r>
            <a:endParaRPr sz="1500" b="0" i="0" u="none" strike="noStrike" cap="none">
              <a:solidFill>
                <a:srgbClr val="000000"/>
              </a:solidFill>
              <a:latin typeface="Arial"/>
              <a:ea typeface="Arial"/>
              <a:cs typeface="Arial"/>
              <a:sym typeface="Arial"/>
            </a:endParaRPr>
          </a:p>
        </p:txBody>
      </p:sp>
      <p:sp>
        <p:nvSpPr>
          <p:cNvPr id="220" name="Google Shape;220;g3c1ed1f9e9f_0_98"/>
          <p:cNvSpPr txBox="1"/>
          <p:nvPr/>
        </p:nvSpPr>
        <p:spPr>
          <a:xfrm>
            <a:off x="4909867" y="2364500"/>
            <a:ext cx="17316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18%</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Spalarnie śmieci</a:t>
            </a:r>
            <a:endParaRPr sz="1900" b="0" i="0" u="none" strike="noStrike" cap="none">
              <a:solidFill>
                <a:schemeClr val="lt1"/>
              </a:solidFill>
              <a:latin typeface="Lato Light"/>
              <a:ea typeface="Lato Light"/>
              <a:cs typeface="Lato Light"/>
              <a:sym typeface="Lato Light"/>
            </a:endParaRPr>
          </a:p>
        </p:txBody>
      </p:sp>
      <p:sp>
        <p:nvSpPr>
          <p:cNvPr id="221" name="Google Shape;221;g3c1ed1f9e9f_0_98"/>
          <p:cNvSpPr txBox="1"/>
          <p:nvPr/>
        </p:nvSpPr>
        <p:spPr>
          <a:xfrm>
            <a:off x="2304233" y="2360767"/>
            <a:ext cx="25665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21 %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pl-PL" sz="1500" b="0" i="0" u="none" strike="noStrike" cap="none">
                <a:solidFill>
                  <a:schemeClr val="lt1"/>
                </a:solidFill>
                <a:latin typeface="Lato Light"/>
                <a:ea typeface="Lato Light"/>
                <a:cs typeface="Lato Light"/>
                <a:sym typeface="Lato Light"/>
              </a:rPr>
              <a:t>Wyciek do środowiska</a:t>
            </a:r>
            <a:endParaRPr sz="1500" b="0" i="0" u="none" strike="noStrike" cap="none">
              <a:solidFill>
                <a:srgbClr val="000000"/>
              </a:solidFill>
              <a:latin typeface="Arial"/>
              <a:ea typeface="Arial"/>
              <a:cs typeface="Arial"/>
              <a:sym typeface="Arial"/>
            </a:endParaRPr>
          </a:p>
        </p:txBody>
      </p:sp>
      <p:sp>
        <p:nvSpPr>
          <p:cNvPr id="222" name="Google Shape;222;g3c1ed1f9e9f_0_98"/>
          <p:cNvSpPr txBox="1"/>
          <p:nvPr/>
        </p:nvSpPr>
        <p:spPr>
          <a:xfrm>
            <a:off x="6707033" y="2364500"/>
            <a:ext cx="4824000" cy="1098300"/>
          </a:xfrm>
          <a:prstGeom prst="rect">
            <a:avLst/>
          </a:prstGeom>
          <a:solidFill>
            <a:srgbClr val="29272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Lato Light"/>
              <a:ea typeface="Lato Light"/>
              <a:cs typeface="Lato Light"/>
              <a:sym typeface="Lato Light"/>
            </a:endParaRPr>
          </a:p>
          <a:p>
            <a:pPr marL="0" marR="0" lvl="0" indent="0" algn="ctr" rtl="0">
              <a:lnSpc>
                <a:spcPct val="100000"/>
              </a:lnSpc>
              <a:spcBef>
                <a:spcPts val="0"/>
              </a:spcBef>
              <a:spcAft>
                <a:spcPts val="0"/>
              </a:spcAft>
              <a:buClr>
                <a:srgbClr val="000000"/>
              </a:buClr>
              <a:buSzPts val="2000"/>
              <a:buFont typeface="Arial"/>
              <a:buNone/>
            </a:pPr>
            <a:r>
              <a:rPr lang="pl-PL" sz="2000" b="0" i="0" u="none" strike="noStrike" cap="none">
                <a:solidFill>
                  <a:schemeClr val="lt1"/>
                </a:solidFill>
                <a:latin typeface="Lato Light"/>
                <a:ea typeface="Lato Light"/>
                <a:cs typeface="Lato Light"/>
                <a:sym typeface="Lato Light"/>
              </a:rPr>
              <a:t>46 %</a:t>
            </a:r>
            <a:br>
              <a:rPr lang="pl-PL" sz="1900" b="0" i="0" u="none" strike="noStrike" cap="none">
                <a:solidFill>
                  <a:schemeClr val="lt1"/>
                </a:solidFill>
                <a:latin typeface="Lato Light"/>
                <a:ea typeface="Lato Light"/>
                <a:cs typeface="Lato Light"/>
                <a:sym typeface="Lato Light"/>
              </a:rPr>
            </a:br>
            <a:r>
              <a:rPr lang="pl-PL" sz="1500" b="0" i="0" u="none" strike="noStrike" cap="none">
                <a:solidFill>
                  <a:schemeClr val="lt1"/>
                </a:solidFill>
                <a:latin typeface="Lato Light"/>
                <a:ea typeface="Lato Light"/>
                <a:cs typeface="Lato Light"/>
                <a:sym typeface="Lato Light"/>
              </a:rPr>
              <a:t>Składowiska odpadów</a:t>
            </a:r>
            <a:endParaRPr sz="1500" b="0" i="0" u="none" strike="noStrike" cap="none">
              <a:solidFill>
                <a:srgbClr val="000000"/>
              </a:solidFill>
              <a:latin typeface="Arial"/>
              <a:ea typeface="Arial"/>
              <a:cs typeface="Arial"/>
              <a:sym typeface="Arial"/>
            </a:endParaRPr>
          </a:p>
        </p:txBody>
      </p:sp>
      <p:cxnSp>
        <p:nvCxnSpPr>
          <p:cNvPr id="223" name="Google Shape;223;g3c1ed1f9e9f_0_98">
            <a:extLst>
              <a:ext uri="{C183D7F6-B498-43B3-948B-1728B52AA6E4}">
                <adec:decorative xmlns:adec="http://schemas.microsoft.com/office/drawing/2017/decorative" val="1"/>
              </a:ext>
            </a:extLst>
          </p:cNvPr>
          <p:cNvCxnSpPr>
            <a:stCxn id="218" idx="2"/>
            <a:endCxn id="219" idx="0"/>
          </p:cNvCxnSpPr>
          <p:nvPr/>
        </p:nvCxnSpPr>
        <p:spPr>
          <a:xfrm rot="5400000">
            <a:off x="3601567" y="-188149"/>
            <a:ext cx="447300" cy="4624500"/>
          </a:xfrm>
          <a:prstGeom prst="bentConnector3">
            <a:avLst>
              <a:gd name="adj1" fmla="val 49999"/>
            </a:avLst>
          </a:prstGeom>
          <a:noFill/>
          <a:ln w="12700" cap="flat" cmpd="sng">
            <a:solidFill>
              <a:srgbClr val="595959"/>
            </a:solidFill>
            <a:prstDash val="solid"/>
            <a:miter lim="800000"/>
            <a:headEnd type="none" w="sm" len="sm"/>
            <a:tailEnd type="triangle" w="med" len="med"/>
          </a:ln>
        </p:spPr>
      </p:cxnSp>
      <p:cxnSp>
        <p:nvCxnSpPr>
          <p:cNvPr id="224" name="Google Shape;224;g3c1ed1f9e9f_0_98">
            <a:extLst>
              <a:ext uri="{C183D7F6-B498-43B3-948B-1728B52AA6E4}">
                <adec:decorative xmlns:adec="http://schemas.microsoft.com/office/drawing/2017/decorative" val="1"/>
              </a:ext>
            </a:extLst>
          </p:cNvPr>
          <p:cNvCxnSpPr>
            <a:endCxn id="221" idx="0"/>
          </p:cNvCxnSpPr>
          <p:nvPr/>
        </p:nvCxnSpPr>
        <p:spPr>
          <a:xfrm>
            <a:off x="3587483" y="2130367"/>
            <a:ext cx="0" cy="230400"/>
          </a:xfrm>
          <a:prstGeom prst="straightConnector1">
            <a:avLst/>
          </a:prstGeom>
          <a:noFill/>
          <a:ln w="12700" cap="flat" cmpd="sng">
            <a:solidFill>
              <a:srgbClr val="737373"/>
            </a:solidFill>
            <a:prstDash val="solid"/>
            <a:miter lim="800000"/>
            <a:headEnd type="none" w="sm" len="sm"/>
            <a:tailEnd type="triangle" w="med" len="med"/>
          </a:ln>
        </p:spPr>
      </p:cxnSp>
      <p:cxnSp>
        <p:nvCxnSpPr>
          <p:cNvPr id="225" name="Google Shape;225;g3c1ed1f9e9f_0_98">
            <a:extLst>
              <a:ext uri="{C183D7F6-B498-43B3-948B-1728B52AA6E4}">
                <adec:decorative xmlns:adec="http://schemas.microsoft.com/office/drawing/2017/decorative" val="1"/>
              </a:ext>
            </a:extLst>
          </p:cNvPr>
          <p:cNvCxnSpPr>
            <a:stCxn id="218" idx="2"/>
            <a:endCxn id="220" idx="0"/>
          </p:cNvCxnSpPr>
          <p:nvPr/>
        </p:nvCxnSpPr>
        <p:spPr>
          <a:xfrm rot="5400000">
            <a:off x="5724517" y="1951601"/>
            <a:ext cx="464100" cy="361800"/>
          </a:xfrm>
          <a:prstGeom prst="bentConnector3">
            <a:avLst>
              <a:gd name="adj1" fmla="val 49994"/>
            </a:avLst>
          </a:prstGeom>
          <a:noFill/>
          <a:ln w="12700" cap="flat" cmpd="sng">
            <a:solidFill>
              <a:srgbClr val="737373"/>
            </a:solidFill>
            <a:prstDash val="solid"/>
            <a:miter lim="800000"/>
            <a:headEnd type="none" w="sm" len="sm"/>
            <a:tailEnd type="triangle" w="med" len="med"/>
          </a:ln>
        </p:spPr>
      </p:cxnSp>
      <p:cxnSp>
        <p:nvCxnSpPr>
          <p:cNvPr id="226" name="Google Shape;226;g3c1ed1f9e9f_0_98">
            <a:extLst>
              <a:ext uri="{C183D7F6-B498-43B3-948B-1728B52AA6E4}">
                <adec:decorative xmlns:adec="http://schemas.microsoft.com/office/drawing/2017/decorative" val="1"/>
              </a:ext>
            </a:extLst>
          </p:cNvPr>
          <p:cNvCxnSpPr>
            <a:stCxn id="218" idx="2"/>
            <a:endCxn id="222" idx="0"/>
          </p:cNvCxnSpPr>
          <p:nvPr/>
        </p:nvCxnSpPr>
        <p:spPr>
          <a:xfrm rot="-5400000" flipH="1">
            <a:off x="7396267" y="641651"/>
            <a:ext cx="464100" cy="2981700"/>
          </a:xfrm>
          <a:prstGeom prst="bentConnector3">
            <a:avLst>
              <a:gd name="adj1" fmla="val 49994"/>
            </a:avLst>
          </a:prstGeom>
          <a:noFill/>
          <a:ln w="12700" cap="flat" cmpd="sng">
            <a:solidFill>
              <a:srgbClr val="595959"/>
            </a:solidFill>
            <a:prstDash val="solid"/>
            <a:miter lim="800000"/>
            <a:headEnd type="none" w="sm" len="sm"/>
            <a:tailEnd type="triangle" w="med" len="med"/>
          </a:ln>
        </p:spPr>
      </p:cxnSp>
      <p:sp>
        <p:nvSpPr>
          <p:cNvPr id="227" name="Google Shape;227;g3c1ed1f9e9f_0_98"/>
          <p:cNvSpPr txBox="1"/>
          <p:nvPr/>
        </p:nvSpPr>
        <p:spPr>
          <a:xfrm>
            <a:off x="1512872" y="5760325"/>
            <a:ext cx="3888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Straty w procesie sortowania</a:t>
            </a:r>
            <a:endParaRPr sz="1500" b="0" i="0" u="none" strike="noStrike" cap="none">
              <a:solidFill>
                <a:srgbClr val="000000"/>
              </a:solidFill>
              <a:latin typeface="Arial"/>
              <a:ea typeface="Arial"/>
              <a:cs typeface="Arial"/>
              <a:sym typeface="Arial"/>
            </a:endParaRPr>
          </a:p>
        </p:txBody>
      </p:sp>
      <p:sp>
        <p:nvSpPr>
          <p:cNvPr id="228" name="Google Shape;228;g3c1ed1f9e9f_0_98"/>
          <p:cNvSpPr txBox="1"/>
          <p:nvPr/>
        </p:nvSpPr>
        <p:spPr>
          <a:xfrm>
            <a:off x="1450449" y="5322325"/>
            <a:ext cx="5531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0" i="0" u="none" strike="noStrike" cap="none">
                <a:solidFill>
                  <a:schemeClr val="dk1"/>
                </a:solidFill>
                <a:latin typeface="Lato Light"/>
                <a:ea typeface="Lato Light"/>
                <a:cs typeface="Lato Light"/>
                <a:sym typeface="Lato Light"/>
              </a:rPr>
              <a:t>Downcycling – niższa jakość</a:t>
            </a:r>
            <a:endParaRPr sz="1500" b="0" i="0" u="none" strike="noStrike" cap="none">
              <a:solidFill>
                <a:srgbClr val="000000"/>
              </a:solidFill>
              <a:latin typeface="Arial"/>
              <a:ea typeface="Arial"/>
              <a:cs typeface="Arial"/>
              <a:sym typeface="Arial"/>
            </a:endParaRPr>
          </a:p>
        </p:txBody>
      </p:sp>
      <p:sp>
        <p:nvSpPr>
          <p:cNvPr id="229" name="Google Shape;229;g3c1ed1f9e9f_0_98"/>
          <p:cNvSpPr txBox="1"/>
          <p:nvPr/>
        </p:nvSpPr>
        <p:spPr>
          <a:xfrm>
            <a:off x="3433872" y="4686434"/>
            <a:ext cx="37773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l-PL" sz="1900" b="1" i="0" u="none" strike="noStrike" cap="none">
                <a:solidFill>
                  <a:srgbClr val="0064A1"/>
                </a:solidFill>
                <a:latin typeface="Lato"/>
                <a:ea typeface="Lato"/>
                <a:cs typeface="Lato"/>
                <a:sym typeface="Lato"/>
              </a:rPr>
              <a:t>Pełny właściwy recykling</a:t>
            </a:r>
            <a:endParaRPr sz="1500" b="1" i="0" u="none" strike="noStrike" cap="none">
              <a:solidFill>
                <a:srgbClr val="0064A1"/>
              </a:solidFill>
              <a:latin typeface="Arial"/>
              <a:ea typeface="Arial"/>
              <a:cs typeface="Arial"/>
              <a:sym typeface="Arial"/>
            </a:endParaRPr>
          </a:p>
        </p:txBody>
      </p:sp>
      <p:cxnSp>
        <p:nvCxnSpPr>
          <p:cNvPr id="230" name="Google Shape;230;g3c1ed1f9e9f_0_98">
            <a:extLst>
              <a:ext uri="{C183D7F6-B498-43B3-948B-1728B52AA6E4}">
                <adec:decorative xmlns:adec="http://schemas.microsoft.com/office/drawing/2017/decorative" val="1"/>
              </a:ext>
            </a:extLst>
          </p:cNvPr>
          <p:cNvCxnSpPr>
            <a:stCxn id="231" idx="2"/>
            <a:endCxn id="227" idx="1"/>
          </p:cNvCxnSpPr>
          <p:nvPr/>
        </p:nvCxnSpPr>
        <p:spPr>
          <a:xfrm rot="-5400000" flipH="1">
            <a:off x="581655" y="5013800"/>
            <a:ext cx="1195500" cy="666900"/>
          </a:xfrm>
          <a:prstGeom prst="bentConnector2">
            <a:avLst/>
          </a:prstGeom>
          <a:noFill/>
          <a:ln w="12700" cap="flat" cmpd="sng">
            <a:solidFill>
              <a:srgbClr val="595959"/>
            </a:solidFill>
            <a:prstDash val="solid"/>
            <a:miter lim="800000"/>
            <a:headEnd type="none" w="sm" len="sm"/>
            <a:tailEnd type="triangle" w="med" len="med"/>
          </a:ln>
        </p:spPr>
      </p:cxnSp>
      <p:cxnSp>
        <p:nvCxnSpPr>
          <p:cNvPr id="232" name="Google Shape;232;g3c1ed1f9e9f_0_98">
            <a:extLst>
              <a:ext uri="{C183D7F6-B498-43B3-948B-1728B52AA6E4}">
                <adec:decorative xmlns:adec="http://schemas.microsoft.com/office/drawing/2017/decorative" val="1"/>
              </a:ext>
            </a:extLst>
          </p:cNvPr>
          <p:cNvCxnSpPr/>
          <p:nvPr/>
        </p:nvCxnSpPr>
        <p:spPr>
          <a:xfrm rot="-5400000" flipH="1">
            <a:off x="673501" y="4475865"/>
            <a:ext cx="1209900" cy="547200"/>
          </a:xfrm>
          <a:prstGeom prst="bentConnector3">
            <a:avLst>
              <a:gd name="adj1" fmla="val 79404"/>
            </a:avLst>
          </a:prstGeom>
          <a:noFill/>
          <a:ln w="12700" cap="flat" cmpd="sng">
            <a:solidFill>
              <a:srgbClr val="595959"/>
            </a:solidFill>
            <a:prstDash val="solid"/>
            <a:miter lim="800000"/>
            <a:headEnd type="none" w="sm" len="sm"/>
            <a:tailEnd type="triangle" w="med" len="med"/>
          </a:ln>
        </p:spPr>
      </p:cxnSp>
      <p:cxnSp>
        <p:nvCxnSpPr>
          <p:cNvPr id="233" name="Google Shape;233;g3c1ed1f9e9f_0_98">
            <a:extLst>
              <a:ext uri="{C183D7F6-B498-43B3-948B-1728B52AA6E4}">
                <adec:decorative xmlns:adec="http://schemas.microsoft.com/office/drawing/2017/decorative" val="1"/>
              </a:ext>
            </a:extLst>
          </p:cNvPr>
          <p:cNvCxnSpPr>
            <a:stCxn id="234" idx="2"/>
          </p:cNvCxnSpPr>
          <p:nvPr/>
        </p:nvCxnSpPr>
        <p:spPr>
          <a:xfrm rot="-5400000" flipH="1">
            <a:off x="2376862" y="4245000"/>
            <a:ext cx="192000" cy="1201200"/>
          </a:xfrm>
          <a:prstGeom prst="bentConnector2">
            <a:avLst/>
          </a:prstGeom>
          <a:noFill/>
          <a:ln w="12700" cap="flat" cmpd="sng">
            <a:solidFill>
              <a:srgbClr val="595959"/>
            </a:solidFill>
            <a:prstDash val="solid"/>
            <a:miter lim="800000"/>
            <a:headEnd type="none" w="sm" len="sm"/>
            <a:tailEnd type="triangle" w="med" len="med"/>
          </a:ln>
        </p:spPr>
      </p:cxnSp>
      <p:cxnSp>
        <p:nvCxnSpPr>
          <p:cNvPr id="235" name="Google Shape;235;g3c1ed1f9e9f_0_98">
            <a:extLst>
              <a:ext uri="{C183D7F6-B498-43B3-948B-1728B52AA6E4}">
                <adec:decorative xmlns:adec="http://schemas.microsoft.com/office/drawing/2017/decorative" val="1"/>
              </a:ext>
            </a:extLst>
          </p:cNvPr>
          <p:cNvCxnSpPr>
            <a:stCxn id="219" idx="2"/>
            <a:endCxn id="231" idx="0"/>
          </p:cNvCxnSpPr>
          <p:nvPr/>
        </p:nvCxnSpPr>
        <p:spPr>
          <a:xfrm rot="5400000">
            <a:off x="1005737" y="3286294"/>
            <a:ext cx="347400" cy="666900"/>
          </a:xfrm>
          <a:prstGeom prst="bentConnector3">
            <a:avLst>
              <a:gd name="adj1" fmla="val 50008"/>
            </a:avLst>
          </a:prstGeom>
          <a:noFill/>
          <a:ln w="12700" cap="flat" cmpd="sng">
            <a:solidFill>
              <a:srgbClr val="595959"/>
            </a:solidFill>
            <a:prstDash val="solid"/>
            <a:miter lim="800000"/>
            <a:headEnd type="none" w="sm" len="sm"/>
            <a:tailEnd type="triangle" w="med" len="med"/>
          </a:ln>
        </p:spPr>
      </p:cxnSp>
      <p:cxnSp>
        <p:nvCxnSpPr>
          <p:cNvPr id="236" name="Google Shape;236;g3c1ed1f9e9f_0_98">
            <a:extLst>
              <a:ext uri="{C183D7F6-B498-43B3-948B-1728B52AA6E4}">
                <adec:decorative xmlns:adec="http://schemas.microsoft.com/office/drawing/2017/decorative" val="1"/>
              </a:ext>
            </a:extLst>
          </p:cNvPr>
          <p:cNvCxnSpPr/>
          <p:nvPr/>
        </p:nvCxnSpPr>
        <p:spPr>
          <a:xfrm flipH="1">
            <a:off x="1309600" y="3667000"/>
            <a:ext cx="26700" cy="133500"/>
          </a:xfrm>
          <a:prstGeom prst="straightConnector1">
            <a:avLst/>
          </a:prstGeom>
          <a:noFill/>
          <a:ln w="12700" cap="flat" cmpd="sng">
            <a:solidFill>
              <a:srgbClr val="595959"/>
            </a:solidFill>
            <a:prstDash val="solid"/>
            <a:miter lim="800000"/>
            <a:headEnd type="none" w="sm" len="sm"/>
            <a:tailEnd type="triangle" w="med" len="med"/>
          </a:ln>
        </p:spPr>
      </p:cxnSp>
      <p:cxnSp>
        <p:nvCxnSpPr>
          <p:cNvPr id="237" name="Google Shape;237;g3c1ed1f9e9f_0_98">
            <a:extLst>
              <a:ext uri="{C183D7F6-B498-43B3-948B-1728B52AA6E4}">
                <adec:decorative xmlns:adec="http://schemas.microsoft.com/office/drawing/2017/decorative" val="1"/>
              </a:ext>
            </a:extLst>
          </p:cNvPr>
          <p:cNvCxnSpPr/>
          <p:nvPr/>
        </p:nvCxnSpPr>
        <p:spPr>
          <a:xfrm>
            <a:off x="1505805" y="3613753"/>
            <a:ext cx="596100" cy="179700"/>
          </a:xfrm>
          <a:prstGeom prst="bentConnector2">
            <a:avLst/>
          </a:prstGeom>
          <a:noFill/>
          <a:ln w="12700" cap="flat" cmpd="sng">
            <a:solidFill>
              <a:srgbClr val="595959"/>
            </a:solidFill>
            <a:prstDash val="solid"/>
            <a:miter lim="800000"/>
            <a:headEnd type="none" w="sm" len="sm"/>
            <a:tailEnd type="triangle" w="med" len="med"/>
          </a:ln>
        </p:spPr>
      </p:cxnSp>
      <p:cxnSp>
        <p:nvCxnSpPr>
          <p:cNvPr id="238" name="Google Shape;238;g3c1ed1f9e9f_0_98">
            <a:extLst>
              <a:ext uri="{C183D7F6-B498-43B3-948B-1728B52AA6E4}">
                <adec:decorative xmlns:adec="http://schemas.microsoft.com/office/drawing/2017/decorative" val="1"/>
              </a:ext>
            </a:extLst>
          </p:cNvPr>
          <p:cNvCxnSpPr/>
          <p:nvPr/>
        </p:nvCxnSpPr>
        <p:spPr>
          <a:xfrm>
            <a:off x="2304244" y="2358909"/>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239" name="Google Shape;239;g3c1ed1f9e9f_0_98">
            <a:extLst>
              <a:ext uri="{C183D7F6-B498-43B3-948B-1728B52AA6E4}">
                <adec:decorative xmlns:adec="http://schemas.microsoft.com/office/drawing/2017/decorative" val="1"/>
              </a:ext>
            </a:extLst>
          </p:cNvPr>
          <p:cNvCxnSpPr/>
          <p:nvPr/>
        </p:nvCxnSpPr>
        <p:spPr>
          <a:xfrm>
            <a:off x="1137837" y="3805961"/>
            <a:ext cx="0" cy="1109700"/>
          </a:xfrm>
          <a:prstGeom prst="straightConnector1">
            <a:avLst/>
          </a:prstGeom>
          <a:noFill/>
          <a:ln w="38100" cap="flat" cmpd="sng">
            <a:solidFill>
              <a:schemeClr val="lt1"/>
            </a:solidFill>
            <a:prstDash val="solid"/>
            <a:miter lim="800000"/>
            <a:headEnd type="none" w="sm" len="sm"/>
            <a:tailEnd type="none" w="sm" len="sm"/>
          </a:ln>
        </p:spPr>
      </p:cxnSp>
      <p:cxnSp>
        <p:nvCxnSpPr>
          <p:cNvPr id="240" name="Google Shape;240;g3c1ed1f9e9f_0_98">
            <a:extLst>
              <a:ext uri="{C183D7F6-B498-43B3-948B-1728B52AA6E4}">
                <adec:decorative xmlns:adec="http://schemas.microsoft.com/office/drawing/2017/decorative" val="1"/>
              </a:ext>
            </a:extLst>
          </p:cNvPr>
          <p:cNvCxnSpPr/>
          <p:nvPr/>
        </p:nvCxnSpPr>
        <p:spPr>
          <a:xfrm>
            <a:off x="1899091" y="3794811"/>
            <a:ext cx="0" cy="1109700"/>
          </a:xfrm>
          <a:prstGeom prst="straightConnector1">
            <a:avLst/>
          </a:prstGeom>
          <a:noFill/>
          <a:ln w="38100" cap="flat" cmpd="sng">
            <a:solidFill>
              <a:schemeClr val="lt1"/>
            </a:solidFill>
            <a:prstDash val="solid"/>
            <a:miter lim="800000"/>
            <a:headEnd type="none" w="sm" len="sm"/>
            <a:tailEnd type="none" w="sm" len="sm"/>
          </a:ln>
        </p:spPr>
      </p:cxnSp>
      <p:sp>
        <p:nvSpPr>
          <p:cNvPr id="231" name="Google Shape;231;g3c1ed1f9e9f_0_98">
            <a:extLst>
              <a:ext uri="{C183D7F6-B498-43B3-948B-1728B52AA6E4}">
                <adec:decorative xmlns:adec="http://schemas.microsoft.com/office/drawing/2017/decorative" val="1"/>
              </a:ext>
            </a:extLst>
          </p:cNvPr>
          <p:cNvSpPr/>
          <p:nvPr/>
        </p:nvSpPr>
        <p:spPr>
          <a:xfrm>
            <a:off x="740205" y="3793400"/>
            <a:ext cx="211500" cy="956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400" b="0" i="0" u="none" strike="noStrike" cap="none">
              <a:solidFill>
                <a:schemeClr val="lt1"/>
              </a:solidFill>
              <a:latin typeface="Lato Light"/>
              <a:ea typeface="Lato Light"/>
              <a:cs typeface="Lato Light"/>
              <a:sym typeface="Lato Light"/>
            </a:endParaRPr>
          </a:p>
        </p:txBody>
      </p:sp>
      <p:sp>
        <p:nvSpPr>
          <p:cNvPr id="241" name="Google Shape;241;g3c1ed1f9e9f_0_98">
            <a:extLst>
              <a:ext uri="{C183D7F6-B498-43B3-948B-1728B52AA6E4}">
                <adec:decorative xmlns:adec="http://schemas.microsoft.com/office/drawing/2017/decorative" val="1"/>
              </a:ext>
            </a:extLst>
          </p:cNvPr>
          <p:cNvSpPr/>
          <p:nvPr/>
        </p:nvSpPr>
        <p:spPr>
          <a:xfrm>
            <a:off x="999731" y="3790267"/>
            <a:ext cx="436500" cy="959100"/>
          </a:xfrm>
          <a:prstGeom prst="rect">
            <a:avLst/>
          </a:prstGeom>
          <a:solidFill>
            <a:srgbClr val="AEABA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2" name="Google Shape;242;g3c1ed1f9e9f_0_98"/>
          <p:cNvSpPr txBox="1"/>
          <p:nvPr/>
        </p:nvSpPr>
        <p:spPr>
          <a:xfrm>
            <a:off x="664317" y="4130077"/>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900" b="0" i="0" u="none" strike="noStrike" cap="none">
                <a:solidFill>
                  <a:schemeClr val="lt1"/>
                </a:solidFill>
                <a:latin typeface="Lato Light"/>
                <a:ea typeface="Lato Light"/>
                <a:cs typeface="Lato Light"/>
                <a:sym typeface="Lato Light"/>
              </a:rPr>
              <a:t>1%</a:t>
            </a:r>
            <a:endParaRPr sz="1200" b="0" i="0" u="none" strike="noStrike" cap="none">
              <a:solidFill>
                <a:srgbClr val="000000"/>
              </a:solidFill>
              <a:latin typeface="Arial"/>
              <a:ea typeface="Arial"/>
              <a:cs typeface="Arial"/>
              <a:sym typeface="Arial"/>
            </a:endParaRPr>
          </a:p>
        </p:txBody>
      </p:sp>
      <p:sp>
        <p:nvSpPr>
          <p:cNvPr id="243" name="Google Shape;243;g3c1ed1f9e9f_0_98"/>
          <p:cNvSpPr txBox="1"/>
          <p:nvPr/>
        </p:nvSpPr>
        <p:spPr>
          <a:xfrm>
            <a:off x="1069600" y="4154508"/>
            <a:ext cx="436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6%</a:t>
            </a:r>
            <a:endParaRPr sz="1500" b="0" i="0" u="none" strike="noStrike" cap="none">
              <a:solidFill>
                <a:srgbClr val="000000"/>
              </a:solidFill>
              <a:latin typeface="Arial"/>
              <a:ea typeface="Arial"/>
              <a:cs typeface="Arial"/>
              <a:sym typeface="Arial"/>
            </a:endParaRPr>
          </a:p>
        </p:txBody>
      </p:sp>
      <p:sp>
        <p:nvSpPr>
          <p:cNvPr id="234" name="Google Shape;234;g3c1ed1f9e9f_0_98">
            <a:extLst>
              <a:ext uri="{C183D7F6-B498-43B3-948B-1728B52AA6E4}">
                <adec:decorative xmlns:adec="http://schemas.microsoft.com/office/drawing/2017/decorative" val="1"/>
              </a:ext>
            </a:extLst>
          </p:cNvPr>
          <p:cNvSpPr/>
          <p:nvPr/>
        </p:nvSpPr>
        <p:spPr>
          <a:xfrm>
            <a:off x="1505812" y="3797700"/>
            <a:ext cx="732900" cy="951900"/>
          </a:xfrm>
          <a:prstGeom prst="rect">
            <a:avLst/>
          </a:prstGeom>
          <a:solidFill>
            <a:srgbClr val="C5521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244" name="Google Shape;244;g3c1ed1f9e9f_0_98"/>
          <p:cNvSpPr txBox="1"/>
          <p:nvPr/>
        </p:nvSpPr>
        <p:spPr>
          <a:xfrm>
            <a:off x="1709156" y="4154508"/>
            <a:ext cx="3948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pl-PL" sz="1200" b="0" i="0" u="none" strike="noStrike" cap="none">
                <a:solidFill>
                  <a:schemeClr val="lt1"/>
                </a:solidFill>
                <a:latin typeface="Lato Light"/>
                <a:ea typeface="Lato Light"/>
                <a:cs typeface="Lato Light"/>
                <a:sym typeface="Lato Light"/>
              </a:rPr>
              <a:t>8%</a:t>
            </a:r>
            <a:endParaRPr sz="1500" b="0" i="0" u="none" strike="noStrike" cap="none">
              <a:solidFill>
                <a:srgbClr val="000000"/>
              </a:solidFill>
              <a:latin typeface="Arial"/>
              <a:ea typeface="Arial"/>
              <a:cs typeface="Arial"/>
              <a:sym typeface="Arial"/>
            </a:endParaRPr>
          </a:p>
        </p:txBody>
      </p:sp>
      <p:sp>
        <p:nvSpPr>
          <p:cNvPr id="245" name="Google Shape;245;g3c1ed1f9e9f_0_98"/>
          <p:cNvSpPr txBox="1"/>
          <p:nvPr/>
        </p:nvSpPr>
        <p:spPr>
          <a:xfrm>
            <a:off x="7827533" y="6129533"/>
            <a:ext cx="3999900" cy="492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Rok 2022</a:t>
            </a:r>
            <a:endParaRPr sz="800" b="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800"/>
              <a:buFont typeface="Arial"/>
              <a:buNone/>
            </a:pPr>
            <a:r>
              <a:rPr lang="pl-PL" sz="800" b="0" i="0" u="none" strike="noStrike" cap="none">
                <a:solidFill>
                  <a:srgbClr val="000000"/>
                </a:solidFill>
                <a:latin typeface="Open Sans"/>
                <a:ea typeface="Open Sans"/>
                <a:cs typeface="Open Sans"/>
                <a:sym typeface="Open Sans"/>
              </a:rPr>
              <a:t>https://www.dw.com/en/why-most-plastic-cant-be-recycled/a-64978847</a:t>
            </a:r>
            <a:endParaRPr sz="800" b="0" i="0" u="none" strike="noStrike" cap="none">
              <a:solidFill>
                <a:srgbClr val="000000"/>
              </a:solidFill>
              <a:latin typeface="Open Sans"/>
              <a:ea typeface="Open Sans"/>
              <a:cs typeface="Open Sans"/>
              <a:sym typeface="Open Sans"/>
            </a:endParaRPr>
          </a:p>
        </p:txBody>
      </p:sp>
      <p:sp>
        <p:nvSpPr>
          <p:cNvPr id="2" name="Tytuł 1">
            <a:extLst>
              <a:ext uri="{FF2B5EF4-FFF2-40B4-BE49-F238E27FC236}">
                <a16:creationId xmlns:a16="http://schemas.microsoft.com/office/drawing/2014/main" id="{C7EBC0C9-7757-1866-F8DC-36BDB6B2C340}"/>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pl-PL" dirty="0"/>
              <a:t>Opakowania plastikowe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g3c1ed1f9e9f_0_61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2: </a:t>
            </a:r>
            <a:endParaRPr dirty="0"/>
          </a:p>
        </p:txBody>
      </p:sp>
      <p:sp>
        <p:nvSpPr>
          <p:cNvPr id="906" name="Google Shape;906;g3c1ed1f9e9f_0_619"/>
          <p:cNvSpPr txBox="1">
            <a:spLocks noGrp="1"/>
          </p:cNvSpPr>
          <p:nvPr>
            <p:ph type="body" idx="1"/>
          </p:nvPr>
        </p:nvSpPr>
        <p:spPr>
          <a:xfrm>
            <a:off x="839800" y="2057400"/>
            <a:ext cx="55959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Font typeface="Calibri"/>
              <a:buAutoNum type="arabicPeriod"/>
            </a:pPr>
            <a:r>
              <a:rPr lang="pl-PL" sz="1800"/>
              <a:t>Uzupełnijcie w zespole kartę obserwacji.</a:t>
            </a:r>
            <a:endParaRPr sz="1800"/>
          </a:p>
          <a:p>
            <a:pPr marL="0" lvl="0" indent="0" algn="l" rtl="0">
              <a:lnSpc>
                <a:spcPct val="150000"/>
              </a:lnSpc>
              <a:spcBef>
                <a:spcPts val="1200"/>
              </a:spcBef>
              <a:spcAft>
                <a:spcPts val="0"/>
              </a:spcAft>
              <a:buSzPts val="1600"/>
              <a:buNone/>
            </a:pPr>
            <a:endParaRPr sz="1800"/>
          </a:p>
        </p:txBody>
      </p:sp>
      <p:sp>
        <p:nvSpPr>
          <p:cNvPr id="907" name="Google Shape;907;g3c1ed1f9e9f_0_619">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08" name="Google Shape;908;g3c1ed1f9e9f_0_619">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09" name="Google Shape;909;g3c1ed1f9e9f_0_619">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10" name="Google Shape;910;g3c1ed1f9e9f_0_619"/>
          <p:cNvSpPr txBox="1">
            <a:spLocks noGrp="1"/>
          </p:cNvSpPr>
          <p:nvPr>
            <p:ph type="body" idx="1"/>
          </p:nvPr>
        </p:nvSpPr>
        <p:spPr>
          <a:xfrm>
            <a:off x="6633250" y="2109600"/>
            <a:ext cx="21432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Char char="-"/>
            </a:pPr>
            <a:r>
              <a:rPr lang="pl-PL" sz="1800"/>
              <a:t>15 minut</a:t>
            </a:r>
            <a:endParaRPr sz="1800"/>
          </a:p>
          <a:p>
            <a:pPr marL="0" lvl="0" indent="0" algn="l" rtl="0">
              <a:lnSpc>
                <a:spcPct val="150000"/>
              </a:lnSpc>
              <a:spcBef>
                <a:spcPts val="1200"/>
              </a:spcBef>
              <a:spcAft>
                <a:spcPts val="0"/>
              </a:spcAft>
              <a:buSzPts val="1600"/>
              <a:buNone/>
            </a:pPr>
            <a:endParaRPr sz="18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g3c1ed1f9e9f_0_821"/>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2 Diagnoza potrzeb</a:t>
            </a:r>
            <a:endParaRPr/>
          </a:p>
        </p:txBody>
      </p:sp>
      <p:sp>
        <p:nvSpPr>
          <p:cNvPr id="917" name="Google Shape;917;g3c1ed1f9e9f_0_821"/>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918" name="Google Shape;918;g3c1ed1f9e9f_0_821">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919" name="Google Shape;919;g3c1ed1f9e9f_0_8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836300" y="447725"/>
            <a:ext cx="1511150" cy="15111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c1ed1f9e9f_0_8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Diagnoza potrzeb</a:t>
            </a:r>
            <a:endParaRPr/>
          </a:p>
        </p:txBody>
      </p:sp>
      <p:sp>
        <p:nvSpPr>
          <p:cNvPr id="926" name="Google Shape;926;g3c1ed1f9e9f_0_8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000"/>
              <a:buFont typeface="Arial"/>
              <a:buNone/>
            </a:pPr>
            <a:r>
              <a:rPr lang="pl-PL" sz="2000"/>
              <a:t>Cel: odkryć potrzeby, na które będziemy chcieli odpowiedzieć. </a:t>
            </a:r>
            <a:br>
              <a:rPr lang="pl-PL" sz="2000"/>
            </a:br>
            <a:endParaRPr sz="2000"/>
          </a:p>
          <a:p>
            <a:pPr marL="457200" lvl="0" indent="-355600" algn="l" rtl="0">
              <a:lnSpc>
                <a:spcPct val="100000"/>
              </a:lnSpc>
              <a:spcBef>
                <a:spcPts val="0"/>
              </a:spcBef>
              <a:spcAft>
                <a:spcPts val="0"/>
              </a:spcAft>
              <a:buSzPts val="2000"/>
              <a:buFont typeface="Calibri"/>
              <a:buChar char="●"/>
            </a:pPr>
            <a:r>
              <a:rPr lang="pl-PL" sz="2000"/>
              <a:t>wydobywamy indywidualne potrzeby użytkownika</a:t>
            </a:r>
            <a:endParaRPr sz="2000"/>
          </a:p>
          <a:p>
            <a:pPr marL="457200" lvl="0" indent="-355600" algn="l" rtl="0">
              <a:lnSpc>
                <a:spcPct val="100000"/>
              </a:lnSpc>
              <a:spcBef>
                <a:spcPts val="0"/>
              </a:spcBef>
              <a:spcAft>
                <a:spcPts val="0"/>
              </a:spcAft>
              <a:buSzPts val="2000"/>
              <a:buFont typeface="Calibri"/>
              <a:buChar char="●"/>
            </a:pPr>
            <a:r>
              <a:rPr lang="pl-PL" sz="2000"/>
              <a:t>konkretna potrzeba użytkownika, a nie nasza</a:t>
            </a:r>
            <a:endParaRPr sz="2000"/>
          </a:p>
          <a:p>
            <a:pPr marL="457200" lvl="0" indent="-355600" algn="l" rtl="0">
              <a:lnSpc>
                <a:spcPct val="100000"/>
              </a:lnSpc>
              <a:spcBef>
                <a:spcPts val="0"/>
              </a:spcBef>
              <a:spcAft>
                <a:spcPts val="0"/>
              </a:spcAft>
              <a:buSzPts val="2000"/>
              <a:buFont typeface="Calibri"/>
              <a:buChar char="●"/>
            </a:pPr>
            <a:r>
              <a:rPr lang="pl-PL" sz="2000"/>
              <a:t>nie oceniamy</a:t>
            </a:r>
            <a:endParaRPr sz="2000"/>
          </a:p>
          <a:p>
            <a:pPr marL="457200" lvl="0" indent="-355600" algn="l" rtl="0">
              <a:lnSpc>
                <a:spcPct val="100000"/>
              </a:lnSpc>
              <a:spcBef>
                <a:spcPts val="0"/>
              </a:spcBef>
              <a:spcAft>
                <a:spcPts val="0"/>
              </a:spcAft>
              <a:buSzPts val="2000"/>
              <a:buFont typeface="Calibri"/>
              <a:buChar char="●"/>
            </a:pPr>
            <a:r>
              <a:rPr lang="pl-PL" sz="2000"/>
              <a:t>nie analizujemy</a:t>
            </a:r>
            <a:endParaRPr sz="2000"/>
          </a:p>
          <a:p>
            <a:pPr marL="457200" lvl="0" indent="-355600" algn="l" rtl="0">
              <a:lnSpc>
                <a:spcPct val="100000"/>
              </a:lnSpc>
              <a:spcBef>
                <a:spcPts val="0"/>
              </a:spcBef>
              <a:spcAft>
                <a:spcPts val="0"/>
              </a:spcAft>
              <a:buSzPts val="2000"/>
              <a:buFont typeface="Calibri"/>
              <a:buChar char="●"/>
            </a:pPr>
            <a:r>
              <a:rPr lang="pl-PL" sz="2000"/>
              <a:t>kierujemy się cytatami</a:t>
            </a:r>
            <a:endParaRPr sz="2000"/>
          </a:p>
          <a:p>
            <a:pPr marL="457200" lvl="0" indent="0" algn="l" rtl="0">
              <a:lnSpc>
                <a:spcPct val="100000"/>
              </a:lnSpc>
              <a:spcBef>
                <a:spcPts val="0"/>
              </a:spcBef>
              <a:spcAft>
                <a:spcPts val="0"/>
              </a:spcAft>
              <a:buClr>
                <a:schemeClr val="dk1"/>
              </a:buClr>
              <a:buSzPts val="1800"/>
              <a:buFont typeface="Arial"/>
              <a:buNone/>
            </a:pPr>
            <a:endParaRPr sz="2000"/>
          </a:p>
          <a:p>
            <a:pPr marL="457200" lvl="0" indent="0" algn="l" rtl="0">
              <a:lnSpc>
                <a:spcPct val="100000"/>
              </a:lnSpc>
              <a:spcBef>
                <a:spcPts val="0"/>
              </a:spcBef>
              <a:spcAft>
                <a:spcPts val="0"/>
              </a:spcAft>
              <a:buClr>
                <a:schemeClr val="dk1"/>
              </a:buClr>
              <a:buSzPts val="1800"/>
              <a:buFont typeface="Arial"/>
              <a:buNone/>
            </a:pPr>
            <a:endParaRPr sz="2000"/>
          </a:p>
          <a:p>
            <a:pPr marL="0" lvl="0" indent="0" algn="l" rtl="0">
              <a:lnSpc>
                <a:spcPct val="100000"/>
              </a:lnSpc>
              <a:spcBef>
                <a:spcPts val="0"/>
              </a:spcBef>
              <a:spcAft>
                <a:spcPts val="0"/>
              </a:spcAft>
              <a:buClr>
                <a:schemeClr val="dk1"/>
              </a:buClr>
              <a:buSzPts val="1100"/>
              <a:buFont typeface="Arial"/>
              <a:buNone/>
            </a:pPr>
            <a:r>
              <a:rPr lang="pl-PL" sz="2000"/>
              <a:t>SZUKAMY POTRZEB - NIE ROZWIĄZAŃ</a:t>
            </a:r>
            <a:br>
              <a:rPr lang="pl-PL" sz="2000"/>
            </a:br>
            <a:r>
              <a:rPr lang="pl-PL" sz="2000" i="1"/>
              <a:t>(czasownika nie rzeczownika)</a:t>
            </a:r>
            <a:endParaRPr sz="2000"/>
          </a:p>
          <a:p>
            <a:pPr marL="0" lvl="0" indent="0" algn="l" rtl="0">
              <a:lnSpc>
                <a:spcPct val="100000"/>
              </a:lnSpc>
              <a:spcBef>
                <a:spcPts val="0"/>
              </a:spcBef>
              <a:spcAft>
                <a:spcPts val="0"/>
              </a:spcAft>
              <a:buClr>
                <a:schemeClr val="dk1"/>
              </a:buClr>
              <a:buSzPts val="1800"/>
              <a:buFont typeface="Arial"/>
              <a:buNone/>
            </a:pPr>
            <a:endParaRPr sz="2000"/>
          </a:p>
          <a:p>
            <a:pPr marL="0" lvl="0" indent="0" algn="l" rtl="0">
              <a:lnSpc>
                <a:spcPct val="90000"/>
              </a:lnSpc>
              <a:spcBef>
                <a:spcPts val="1000"/>
              </a:spcBef>
              <a:spcAft>
                <a:spcPts val="0"/>
              </a:spcAft>
              <a:buSzPts val="1800"/>
              <a:buNone/>
            </a:pPr>
            <a:endParaRPr sz="200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3c1ed1f9e9f_0_9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Kryteria dobrej potrzeby</a:t>
            </a:r>
            <a:endParaRPr/>
          </a:p>
        </p:txBody>
      </p:sp>
      <p:sp>
        <p:nvSpPr>
          <p:cNvPr id="933" name="Google Shape;933;g3c1ed1f9e9f_0_9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prawdziwa, potwierdzają je cytaty</a:t>
            </a:r>
            <a:endParaRPr sz="3000">
              <a:solidFill>
                <a:srgbClr val="000000"/>
              </a:solidFill>
            </a:endParaRPr>
          </a:p>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ważna, towarzyszą jej emocje, rozpoznajemy ją po emocjach</a:t>
            </a:r>
            <a:endParaRPr sz="3000">
              <a:solidFill>
                <a:srgbClr val="000000"/>
              </a:solidFill>
            </a:endParaRPr>
          </a:p>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istotna dla zespołu, chcemy się nią zaopiekować</a:t>
            </a:r>
            <a:endParaRPr sz="3000">
              <a:solidFill>
                <a:srgbClr val="000000"/>
              </a:solidFill>
            </a:endParaRPr>
          </a:p>
          <a:p>
            <a:pPr marL="457200" lvl="0" indent="-419100" algn="l" rtl="0">
              <a:lnSpc>
                <a:spcPct val="100000"/>
              </a:lnSpc>
              <a:spcBef>
                <a:spcPts val="0"/>
              </a:spcBef>
              <a:spcAft>
                <a:spcPts val="0"/>
              </a:spcAft>
              <a:buClr>
                <a:srgbClr val="000000"/>
              </a:buClr>
              <a:buSzPts val="3000"/>
              <a:buFont typeface="Calibri"/>
              <a:buChar char="●"/>
            </a:pPr>
            <a:r>
              <a:rPr lang="pl-PL" sz="3000">
                <a:solidFill>
                  <a:srgbClr val="000000"/>
                </a:solidFill>
              </a:rPr>
              <a:t>związana z celem projektu</a:t>
            </a:r>
            <a:endParaRPr sz="3000">
              <a:solidFill>
                <a:srgbClr val="000000"/>
              </a:solidFill>
            </a:endParaRPr>
          </a:p>
          <a:p>
            <a:pPr marL="0" lvl="0" indent="0" algn="l" rtl="0">
              <a:lnSpc>
                <a:spcPct val="100000"/>
              </a:lnSpc>
              <a:spcBef>
                <a:spcPts val="0"/>
              </a:spcBef>
              <a:spcAft>
                <a:spcPts val="0"/>
              </a:spcAft>
              <a:buClr>
                <a:srgbClr val="000000"/>
              </a:buClr>
              <a:buSzPts val="2100"/>
              <a:buFont typeface="Arial"/>
              <a:buNone/>
            </a:pPr>
            <a:endParaRPr sz="3000">
              <a:solidFill>
                <a:srgbClr val="000000"/>
              </a:solidFill>
            </a:endParaRPr>
          </a:p>
          <a:p>
            <a:pPr marL="0" lvl="0" indent="0" algn="l" rtl="0">
              <a:lnSpc>
                <a:spcPct val="100000"/>
              </a:lnSpc>
              <a:spcBef>
                <a:spcPts val="0"/>
              </a:spcBef>
              <a:spcAft>
                <a:spcPts val="0"/>
              </a:spcAft>
              <a:buClr>
                <a:srgbClr val="000000"/>
              </a:buClr>
              <a:buSzPts val="2000"/>
              <a:buFont typeface="Arial"/>
              <a:buNone/>
            </a:pPr>
            <a:endParaRPr sz="3000" i="1">
              <a:solidFill>
                <a:srgbClr val="000000"/>
              </a:solidFill>
            </a:endParaRPr>
          </a:p>
          <a:p>
            <a:pPr marL="457200" lvl="0" indent="0" algn="l" rtl="0">
              <a:lnSpc>
                <a:spcPct val="100000"/>
              </a:lnSpc>
              <a:spcBef>
                <a:spcPts val="0"/>
              </a:spcBef>
              <a:spcAft>
                <a:spcPts val="0"/>
              </a:spcAft>
              <a:buClr>
                <a:srgbClr val="000000"/>
              </a:buClr>
              <a:buSzPts val="2000"/>
              <a:buFont typeface="Arial"/>
              <a:buNone/>
            </a:pPr>
            <a:endParaRPr sz="3000">
              <a:solidFill>
                <a:srgbClr val="000000"/>
              </a:solidFill>
            </a:endParaRPr>
          </a:p>
          <a:p>
            <a:pPr marL="457200" lvl="0" indent="0" algn="l" rtl="0">
              <a:lnSpc>
                <a:spcPct val="100000"/>
              </a:lnSpc>
              <a:spcBef>
                <a:spcPts val="0"/>
              </a:spcBef>
              <a:spcAft>
                <a:spcPts val="0"/>
              </a:spcAft>
              <a:buClr>
                <a:srgbClr val="000000"/>
              </a:buClr>
              <a:buSzPts val="2000"/>
              <a:buFont typeface="Arial"/>
              <a:buNone/>
            </a:pPr>
            <a:endParaRPr sz="3000">
              <a:solidFill>
                <a:srgbClr val="000000"/>
              </a:solidFill>
            </a:endParaRPr>
          </a:p>
          <a:p>
            <a:pPr marL="0" lvl="0" indent="0" algn="l" rtl="0">
              <a:lnSpc>
                <a:spcPct val="90000"/>
              </a:lnSpc>
              <a:spcBef>
                <a:spcPts val="1000"/>
              </a:spcBef>
              <a:spcAft>
                <a:spcPts val="0"/>
              </a:spcAft>
              <a:buSzPts val="1800"/>
              <a:buNone/>
            </a:pPr>
            <a:endParaRPr sz="30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3c1ed1f9e9f_0_932"/>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3: </a:t>
            </a:r>
            <a:endParaRPr dirty="0"/>
          </a:p>
        </p:txBody>
      </p:sp>
      <p:sp>
        <p:nvSpPr>
          <p:cNvPr id="940" name="Google Shape;940;g3c1ed1f9e9f_0_932"/>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852"/>
              <a:buNone/>
            </a:pPr>
            <a:r>
              <a:rPr lang="pl-PL" sz="1800"/>
              <a:t>W pracy grupowej:</a:t>
            </a:r>
            <a:endParaRPr sz="1800"/>
          </a:p>
          <a:p>
            <a:pPr marL="457200" lvl="0" indent="-342900" algn="l" rtl="0">
              <a:lnSpc>
                <a:spcPct val="115000"/>
              </a:lnSpc>
              <a:spcBef>
                <a:spcPts val="1000"/>
              </a:spcBef>
              <a:spcAft>
                <a:spcPts val="0"/>
              </a:spcAft>
              <a:buSzPts val="1800"/>
              <a:buAutoNum type="arabicPeriod"/>
            </a:pPr>
            <a:r>
              <a:rPr lang="pl-PL" sz="1800"/>
              <a:t>Na bazie karty obserwacji wybierzcie i nazwijcie 1 potrzebę wg kryteriów.</a:t>
            </a:r>
            <a:endParaRPr sz="1800"/>
          </a:p>
        </p:txBody>
      </p:sp>
      <p:sp>
        <p:nvSpPr>
          <p:cNvPr id="941" name="Google Shape;941;g3c1ed1f9e9f_0_932">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42" name="Google Shape;942;g3c1ed1f9e9f_0_932">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43" name="Google Shape;943;g3c1ed1f9e9f_0_932">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44" name="Google Shape;944;g3c1ed1f9e9f_0_932"/>
          <p:cNvSpPr txBox="1">
            <a:spLocks noGrp="1"/>
          </p:cNvSpPr>
          <p:nvPr>
            <p:ph type="body" idx="1"/>
          </p:nvPr>
        </p:nvSpPr>
        <p:spPr>
          <a:xfrm>
            <a:off x="6633250" y="2453216"/>
            <a:ext cx="21432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1200"/>
              </a:spcBef>
              <a:spcAft>
                <a:spcPts val="0"/>
              </a:spcAft>
              <a:buSzPts val="1800"/>
              <a:buChar char="-"/>
            </a:pPr>
            <a:r>
              <a:rPr lang="pl-PL" sz="1800"/>
              <a:t>15 minut </a:t>
            </a:r>
            <a:br>
              <a:rPr lang="pl-PL" sz="1800"/>
            </a:br>
            <a:endParaRPr sz="18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g3c1ed1f9e9f_0_1033"/>
          <p:cNvSpPr txBox="1">
            <a:spLocks noGrp="1"/>
          </p:cNvSpPr>
          <p:nvPr>
            <p:ph type="title"/>
          </p:nvPr>
        </p:nvSpPr>
        <p:spPr>
          <a:xfrm>
            <a:off x="838200" y="52265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sz="4200"/>
              <a:t>Diagnozę kończy wyzwanie projektowe (problem statement)</a:t>
            </a:r>
            <a:endParaRPr sz="4200"/>
          </a:p>
        </p:txBody>
      </p:sp>
      <p:sp>
        <p:nvSpPr>
          <p:cNvPr id="951" name="Google Shape;951;g3c1ed1f9e9f_0_1033"/>
          <p:cNvSpPr txBox="1">
            <a:spLocks noGrp="1"/>
          </p:cNvSpPr>
          <p:nvPr>
            <p:ph type="body" idx="1"/>
          </p:nvPr>
        </p:nvSpPr>
        <p:spPr>
          <a:xfrm>
            <a:off x="838200" y="1983158"/>
            <a:ext cx="10515600" cy="4351200"/>
          </a:xfrm>
          <a:prstGeom prst="rect">
            <a:avLst/>
          </a:prstGeom>
          <a:noFill/>
          <a:ln>
            <a:noFill/>
          </a:ln>
        </p:spPr>
        <p:txBody>
          <a:bodyPr spcFirstLastPara="1" wrap="square" lIns="91425" tIns="45700" rIns="91425" bIns="45700" anchor="t" anchorCtr="0">
            <a:normAutofit/>
          </a:bodyPr>
          <a:lstStyle/>
          <a:p>
            <a:pPr marL="457200" lvl="0" indent="-400050" algn="l" rtl="0">
              <a:lnSpc>
                <a:spcPct val="100000"/>
              </a:lnSpc>
              <a:spcBef>
                <a:spcPts val="0"/>
              </a:spcBef>
              <a:spcAft>
                <a:spcPts val="0"/>
              </a:spcAft>
              <a:buSzPts val="2700"/>
              <a:buFont typeface="Calibri"/>
              <a:buChar char="●"/>
            </a:pPr>
            <a:r>
              <a:rPr lang="pl-PL" sz="2700"/>
              <a:t>Wyzwanie ukierunkowuje nasze myślenie przed procesem kreatywnym</a:t>
            </a:r>
            <a:endParaRPr sz="2700"/>
          </a:p>
          <a:p>
            <a:pPr marL="457200" lvl="0" indent="-400050" algn="l" rtl="0">
              <a:lnSpc>
                <a:spcPct val="100000"/>
              </a:lnSpc>
              <a:spcBef>
                <a:spcPts val="0"/>
              </a:spcBef>
              <a:spcAft>
                <a:spcPts val="0"/>
              </a:spcAft>
              <a:buSzPts val="2700"/>
              <a:buFont typeface="Calibri"/>
              <a:buChar char="●"/>
            </a:pPr>
            <a:r>
              <a:rPr lang="pl-PL" sz="2700"/>
              <a:t>Jest formułowane w sposób otwierający na możliwości, pozytywnym językiem</a:t>
            </a:r>
            <a:endParaRPr sz="2700"/>
          </a:p>
          <a:p>
            <a:pPr marL="457200" lvl="0" indent="-400050" algn="l" rtl="0">
              <a:lnSpc>
                <a:spcPct val="100000"/>
              </a:lnSpc>
              <a:spcBef>
                <a:spcPts val="0"/>
              </a:spcBef>
              <a:spcAft>
                <a:spcPts val="0"/>
              </a:spcAft>
              <a:buSzPts val="2700"/>
              <a:buFont typeface="Calibri"/>
              <a:buChar char="●"/>
            </a:pPr>
            <a:r>
              <a:rPr lang="pl-PL" sz="2700"/>
              <a:t>Zamienia potrzebę w marzenie (odchodzimy od myślenia problemami, ograniczeniami)</a:t>
            </a:r>
            <a:endParaRPr sz="2700"/>
          </a:p>
          <a:p>
            <a:pPr marL="457200" lvl="0" indent="-400050" algn="l" rtl="0">
              <a:lnSpc>
                <a:spcPct val="100000"/>
              </a:lnSpc>
              <a:spcBef>
                <a:spcPts val="0"/>
              </a:spcBef>
              <a:spcAft>
                <a:spcPts val="0"/>
              </a:spcAft>
              <a:buSzPts val="2700"/>
              <a:buFont typeface="Calibri"/>
              <a:buChar char="●"/>
            </a:pPr>
            <a:r>
              <a:rPr lang="pl-PL" sz="2700"/>
              <a:t>Wzmacnia myślenie zespołowe i angażuje do współpracy</a:t>
            </a:r>
            <a:endParaRPr sz="2700"/>
          </a:p>
          <a:p>
            <a:pPr marL="0" lvl="0" indent="0" algn="l" rtl="0">
              <a:lnSpc>
                <a:spcPct val="90000"/>
              </a:lnSpc>
              <a:spcBef>
                <a:spcPts val="1000"/>
              </a:spcBef>
              <a:spcAft>
                <a:spcPts val="0"/>
              </a:spcAft>
              <a:buSzPts val="1800"/>
              <a:buNone/>
            </a:pPr>
            <a:endParaRPr sz="33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c1ed1f9e9f_0_10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Formuła wyzwania </a:t>
            </a:r>
            <a:r>
              <a:rPr lang="pl-PL" dirty="0">
                <a:solidFill>
                  <a:srgbClr val="050505"/>
                </a:solidFill>
              </a:rPr>
              <a:t>(1)</a:t>
            </a:r>
            <a:endParaRPr dirty="0"/>
          </a:p>
        </p:txBody>
      </p:sp>
      <p:sp>
        <p:nvSpPr>
          <p:cNvPr id="958" name="Google Shape;958;g3c1ed1f9e9f_0_10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959" name="Google Shape;959;g3c1ed1f9e9f_0_1039"/>
          <p:cNvSpPr txBox="1"/>
          <p:nvPr/>
        </p:nvSpPr>
        <p:spPr>
          <a:xfrm>
            <a:off x="1186550" y="2272625"/>
            <a:ext cx="94752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Jak moglibyśmy pomóc w ……..( odpowiedzieć na potrzeba)..............................................................................., </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tak aby SGGW było liderem ekoinnowacji w EUROPIE za 15 lat?</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3c1ed1f9e9f_0_11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lvl="0"/>
            <a:r>
              <a:rPr lang="pl-PL" dirty="0"/>
              <a:t>Formuła wyzwania </a:t>
            </a:r>
            <a:r>
              <a:rPr lang="pl-PL" dirty="0">
                <a:solidFill>
                  <a:srgbClr val="050505"/>
                </a:solidFill>
              </a:rPr>
              <a:t>(2)</a:t>
            </a:r>
            <a:endParaRPr dirty="0"/>
          </a:p>
        </p:txBody>
      </p:sp>
      <p:sp>
        <p:nvSpPr>
          <p:cNvPr id="966" name="Google Shape;966;g3c1ed1f9e9f_0_11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sp>
        <p:nvSpPr>
          <p:cNvPr id="967" name="Google Shape;967;g3c1ed1f9e9f_0_1137"/>
          <p:cNvSpPr txBox="1"/>
          <p:nvPr/>
        </p:nvSpPr>
        <p:spPr>
          <a:xfrm>
            <a:off x="1186550" y="2272625"/>
            <a:ext cx="94752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Jak moglibyśmy pomóc ………………(imię persony)............. </a:t>
            </a:r>
            <a:br>
              <a:rPr lang="pl-PL" sz="2300" b="0" i="0" u="none" strike="noStrike" cap="none">
                <a:solidFill>
                  <a:srgbClr val="000000"/>
                </a:solidFill>
                <a:latin typeface="Calibri"/>
                <a:ea typeface="Calibri"/>
                <a:cs typeface="Calibri"/>
                <a:sym typeface="Calibri"/>
              </a:rPr>
            </a:br>
            <a:r>
              <a:rPr lang="pl-PL" sz="2300" b="0" i="0" u="none" strike="noStrike" cap="none">
                <a:solidFill>
                  <a:srgbClr val="000000"/>
                </a:solidFill>
                <a:latin typeface="Calibri"/>
                <a:ea typeface="Calibri"/>
                <a:cs typeface="Calibri"/>
                <a:sym typeface="Calibri"/>
              </a:rPr>
              <a:t>w ……..(potrzeba)..............................................................................., </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r>
              <a:rPr lang="pl-PL" sz="2300" b="0" i="0" u="none" strike="noStrike" cap="none">
                <a:solidFill>
                  <a:srgbClr val="000000"/>
                </a:solidFill>
                <a:latin typeface="Calibri"/>
                <a:ea typeface="Calibri"/>
                <a:cs typeface="Calibri"/>
                <a:sym typeface="Calibri"/>
              </a:rPr>
              <a:t>tak aby ……………(METAFORA/PORÓWNANIE)...............?</a:t>
            </a:r>
            <a:endParaRPr sz="2300" b="0" i="0" u="none" strike="noStrike" cap="none">
              <a:solidFill>
                <a:srgbClr val="000000"/>
              </a:solidFill>
              <a:latin typeface="Calibri"/>
              <a:ea typeface="Calibri"/>
              <a:cs typeface="Calibri"/>
              <a:sym typeface="Calibri"/>
            </a:endParaRPr>
          </a:p>
          <a:p>
            <a:pPr marL="0" marR="0" lvl="0" indent="0" algn="l" rtl="0">
              <a:lnSpc>
                <a:spcPct val="2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g3c1ed1f9e9f_0_1144"/>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4: </a:t>
            </a:r>
            <a:endParaRPr dirty="0"/>
          </a:p>
        </p:txBody>
      </p:sp>
      <p:sp>
        <p:nvSpPr>
          <p:cNvPr id="974" name="Google Shape;974;g3c1ed1f9e9f_0_1144"/>
          <p:cNvSpPr txBox="1">
            <a:spLocks noGrp="1"/>
          </p:cNvSpPr>
          <p:nvPr>
            <p:ph type="body" idx="1"/>
          </p:nvPr>
        </p:nvSpPr>
        <p:spPr>
          <a:xfrm>
            <a:off x="839800" y="2057400"/>
            <a:ext cx="51123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SzPts val="1800"/>
              <a:buAutoNum type="arabicPeriod"/>
            </a:pPr>
            <a:r>
              <a:rPr lang="pl-PL" sz="1800"/>
              <a:t>Zapiszcie wasze problem wyzwanie projektowe wg wzoru w odniesieniu do zdiagnozowanej wcześniej potrzeby.</a:t>
            </a:r>
            <a:endParaRPr sz="1800"/>
          </a:p>
        </p:txBody>
      </p:sp>
      <p:sp>
        <p:nvSpPr>
          <p:cNvPr id="975" name="Google Shape;975;g3c1ed1f9e9f_0_1144">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76" name="Google Shape;976;g3c1ed1f9e9f_0_1144">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77" name="Google Shape;977;g3c1ed1f9e9f_0_1144">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978" name="Google Shape;978;g3c1ed1f9e9f_0_1144"/>
          <p:cNvSpPr txBox="1">
            <a:spLocks noGrp="1"/>
          </p:cNvSpPr>
          <p:nvPr>
            <p:ph type="body" idx="1"/>
          </p:nvPr>
        </p:nvSpPr>
        <p:spPr>
          <a:xfrm>
            <a:off x="6633250" y="2109600"/>
            <a:ext cx="2143200" cy="3811500"/>
          </a:xfrm>
          <a:prstGeom prst="rect">
            <a:avLst/>
          </a:prstGeom>
          <a:noFill/>
          <a:ln>
            <a:noFill/>
          </a:ln>
        </p:spPr>
        <p:txBody>
          <a:bodyPr spcFirstLastPara="1" wrap="square" lIns="91425" tIns="45700" rIns="91425" bIns="45700" anchor="t" anchorCtr="0">
            <a:noAutofit/>
          </a:bodyPr>
          <a:lstStyle/>
          <a:p>
            <a:pPr marL="457200" lvl="0" indent="-342900" algn="l" rtl="0">
              <a:lnSpc>
                <a:spcPct val="150000"/>
              </a:lnSpc>
              <a:spcBef>
                <a:spcPts val="1200"/>
              </a:spcBef>
              <a:spcAft>
                <a:spcPts val="0"/>
              </a:spcAft>
              <a:buSzPts val="1800"/>
              <a:buChar char="-"/>
            </a:pPr>
            <a:r>
              <a:rPr lang="pl-PL" sz="1800"/>
              <a:t>15 minut </a:t>
            </a:r>
            <a:br>
              <a:rPr lang="pl-PL" sz="1800"/>
            </a:br>
            <a:endParaRPr sz="1800"/>
          </a:p>
          <a:p>
            <a:pPr marL="0" lvl="0" indent="0" algn="l" rtl="0">
              <a:lnSpc>
                <a:spcPct val="150000"/>
              </a:lnSpc>
              <a:spcBef>
                <a:spcPts val="1200"/>
              </a:spcBef>
              <a:spcAft>
                <a:spcPts val="0"/>
              </a:spcAft>
              <a:buSzPts val="1600"/>
              <a:buNone/>
            </a:pPr>
            <a:endParaRPr sz="18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3c1ed1f9e9f_0_115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3 Generowanie pomysłów</a:t>
            </a:r>
            <a:endParaRPr/>
          </a:p>
        </p:txBody>
      </p:sp>
      <p:sp>
        <p:nvSpPr>
          <p:cNvPr id="985" name="Google Shape;985;g3c1ed1f9e9f_0_115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986" name="Google Shape;986;g3c1ed1f9e9f_0_1154">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987" name="Google Shape;987;g3c1ed1f9e9f_0_11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12575" y="588600"/>
            <a:ext cx="1434875" cy="1434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3c1ed1f9e9f_0_0" descr="Układ okresowy pierwiastków pokazujący niedobory pierwiastków "/>
          <p:cNvPicPr preferRelativeResize="0"/>
          <p:nvPr/>
        </p:nvPicPr>
        <p:blipFill rotWithShape="1">
          <a:blip r:embed="rId3">
            <a:alphaModFix/>
          </a:blip>
          <a:srcRect/>
          <a:stretch/>
        </p:blipFill>
        <p:spPr>
          <a:xfrm>
            <a:off x="4128600" y="353400"/>
            <a:ext cx="8063401" cy="5748325"/>
          </a:xfrm>
          <a:prstGeom prst="rect">
            <a:avLst/>
          </a:prstGeom>
          <a:noFill/>
          <a:ln>
            <a:noFill/>
          </a:ln>
        </p:spPr>
      </p:pic>
      <p:sp>
        <p:nvSpPr>
          <p:cNvPr id="252" name="Google Shape;252;g3c1ed1f9e9f_0_0"/>
          <p:cNvSpPr txBox="1"/>
          <p:nvPr/>
        </p:nvSpPr>
        <p:spPr>
          <a:xfrm>
            <a:off x="5930096" y="6320707"/>
            <a:ext cx="626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400" b="0" i="0" u="none" strike="noStrike" cap="none">
                <a:solidFill>
                  <a:srgbClr val="000000"/>
                </a:solidFill>
                <a:latin typeface="Calibri"/>
                <a:ea typeface="Calibri"/>
                <a:cs typeface="Calibri"/>
                <a:sym typeface="Calibri"/>
              </a:rPr>
              <a:t>https://www.euchems.eu/euchems-periodic-table/</a:t>
            </a:r>
            <a:endParaRPr sz="1400" b="0" i="0" u="none" strike="noStrike" cap="none">
              <a:solidFill>
                <a:srgbClr val="000000"/>
              </a:solidFill>
              <a:latin typeface="Calibri"/>
              <a:ea typeface="Calibri"/>
              <a:cs typeface="Calibri"/>
              <a:sym typeface="Calibri"/>
            </a:endParaRPr>
          </a:p>
        </p:txBody>
      </p:sp>
      <p:sp>
        <p:nvSpPr>
          <p:cNvPr id="253" name="Google Shape;253;g3c1ed1f9e9f_0_0"/>
          <p:cNvSpPr txBox="1">
            <a:spLocks noGrp="1"/>
          </p:cNvSpPr>
          <p:nvPr>
            <p:ph type="title"/>
          </p:nvPr>
        </p:nvSpPr>
        <p:spPr>
          <a:xfrm>
            <a:off x="915427" y="1317606"/>
            <a:ext cx="2790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pl-PL" sz="3600"/>
              <a:t>Układ okresowy pierwiastków a ich niedobory</a:t>
            </a:r>
            <a:endParaRPr sz="36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g3c1ed1f9e9f_0_11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Burza mózgów - zasady</a:t>
            </a:r>
            <a:endParaRPr/>
          </a:p>
        </p:txBody>
      </p:sp>
      <p:sp>
        <p:nvSpPr>
          <p:cNvPr id="994" name="Google Shape;994;g3c1ed1f9e9f_0_116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Calibri"/>
              <a:buChar char="●"/>
            </a:pPr>
            <a:r>
              <a:rPr lang="pl-PL" sz="3000"/>
              <a:t>Każdy pomysł jest dobry</a:t>
            </a:r>
            <a:endParaRPr sz="3000"/>
          </a:p>
          <a:p>
            <a:pPr marL="457200" lvl="0" indent="-419100" algn="l" rtl="0">
              <a:lnSpc>
                <a:spcPct val="100000"/>
              </a:lnSpc>
              <a:spcBef>
                <a:spcPts val="0"/>
              </a:spcBef>
              <a:spcAft>
                <a:spcPts val="0"/>
              </a:spcAft>
              <a:buSzPts val="3000"/>
              <a:buFont typeface="Calibri"/>
              <a:buChar char="●"/>
            </a:pPr>
            <a:r>
              <a:rPr lang="pl-PL" sz="3000"/>
              <a:t>Zapisujemy wszystkie pomysły</a:t>
            </a:r>
            <a:endParaRPr sz="3000"/>
          </a:p>
          <a:p>
            <a:pPr marL="457200" lvl="0" indent="-419100" algn="l" rtl="0">
              <a:lnSpc>
                <a:spcPct val="100000"/>
              </a:lnSpc>
              <a:spcBef>
                <a:spcPts val="0"/>
              </a:spcBef>
              <a:spcAft>
                <a:spcPts val="0"/>
              </a:spcAft>
              <a:buSzPts val="3000"/>
              <a:buFont typeface="Calibri"/>
              <a:buChar char="●"/>
            </a:pPr>
            <a:r>
              <a:rPr lang="pl-PL" sz="3000"/>
              <a:t>Nie oceniamy </a:t>
            </a:r>
            <a:endParaRPr sz="3000"/>
          </a:p>
          <a:p>
            <a:pPr marL="457200" lvl="0" indent="-419100" algn="l" rtl="0">
              <a:lnSpc>
                <a:spcPct val="100000"/>
              </a:lnSpc>
              <a:spcBef>
                <a:spcPts val="0"/>
              </a:spcBef>
              <a:spcAft>
                <a:spcPts val="0"/>
              </a:spcAft>
              <a:buSzPts val="3000"/>
              <a:buFont typeface="Calibri"/>
              <a:buChar char="●"/>
            </a:pPr>
            <a:r>
              <a:rPr lang="pl-PL" sz="3000"/>
              <a:t>1 pomysł = 1 karteczka</a:t>
            </a:r>
            <a:endParaRPr sz="3000"/>
          </a:p>
          <a:p>
            <a:pPr marL="457200" lvl="0" indent="-419100" algn="l" rtl="0">
              <a:lnSpc>
                <a:spcPct val="100000"/>
              </a:lnSpc>
              <a:spcBef>
                <a:spcPts val="0"/>
              </a:spcBef>
              <a:spcAft>
                <a:spcPts val="0"/>
              </a:spcAft>
              <a:buSzPts val="3000"/>
              <a:buFont typeface="Calibri"/>
              <a:buChar char="●"/>
            </a:pPr>
            <a:r>
              <a:rPr lang="pl-PL" sz="3000"/>
              <a:t>Idziemy na ilość!</a:t>
            </a:r>
            <a:endParaRPr sz="3000"/>
          </a:p>
          <a:p>
            <a:pPr marL="457200" lvl="0" indent="-419100" algn="l" rtl="0">
              <a:lnSpc>
                <a:spcPct val="100000"/>
              </a:lnSpc>
              <a:spcBef>
                <a:spcPts val="0"/>
              </a:spcBef>
              <a:spcAft>
                <a:spcPts val="0"/>
              </a:spcAft>
              <a:buSzPts val="3000"/>
              <a:buFont typeface="Calibri"/>
              <a:buChar char="●"/>
            </a:pPr>
            <a:r>
              <a:rPr lang="pl-PL" sz="3000"/>
              <a:t>Budujemy na skojarzeniach</a:t>
            </a:r>
            <a:endParaRPr sz="3000"/>
          </a:p>
          <a:p>
            <a:pPr marL="457200" lvl="0" indent="-419100" algn="l" rtl="0">
              <a:lnSpc>
                <a:spcPct val="100000"/>
              </a:lnSpc>
              <a:spcBef>
                <a:spcPts val="0"/>
              </a:spcBef>
              <a:spcAft>
                <a:spcPts val="0"/>
              </a:spcAft>
              <a:buSzPts val="3000"/>
              <a:buFont typeface="Calibri"/>
              <a:buChar char="●"/>
            </a:pPr>
            <a:r>
              <a:rPr lang="pl-PL" sz="3000"/>
              <a:t>Pomysły nie ogólne idee</a:t>
            </a:r>
            <a:endParaRPr sz="3000"/>
          </a:p>
          <a:p>
            <a:pPr marL="457200" lvl="0" indent="-419100" algn="l" rtl="0">
              <a:lnSpc>
                <a:spcPct val="100000"/>
              </a:lnSpc>
              <a:spcBef>
                <a:spcPts val="0"/>
              </a:spcBef>
              <a:spcAft>
                <a:spcPts val="0"/>
              </a:spcAft>
              <a:buSzPts val="3000"/>
              <a:buFont typeface="Calibri"/>
              <a:buChar char="●"/>
            </a:pPr>
            <a:r>
              <a:rPr lang="pl-PL" sz="3000"/>
              <a:t>Szalone pomysły są OKEJ!</a:t>
            </a:r>
            <a:endParaRPr sz="3000"/>
          </a:p>
          <a:p>
            <a:pPr marL="457200" lvl="0" indent="0" algn="l" rtl="0">
              <a:lnSpc>
                <a:spcPct val="100000"/>
              </a:lnSpc>
              <a:spcBef>
                <a:spcPts val="0"/>
              </a:spcBef>
              <a:spcAft>
                <a:spcPts val="0"/>
              </a:spcAft>
              <a:buClr>
                <a:schemeClr val="dk1"/>
              </a:buClr>
              <a:buSzPts val="1800"/>
              <a:buFont typeface="Arial"/>
              <a:buNone/>
            </a:pPr>
            <a:endParaRPr sz="3000"/>
          </a:p>
          <a:p>
            <a:pPr marL="0" lvl="0" indent="0" algn="l" rtl="0">
              <a:lnSpc>
                <a:spcPct val="90000"/>
              </a:lnSpc>
              <a:spcBef>
                <a:spcPts val="1000"/>
              </a:spcBef>
              <a:spcAft>
                <a:spcPts val="0"/>
              </a:spcAft>
              <a:buSzPts val="1800"/>
              <a:buNone/>
            </a:pPr>
            <a:endParaRPr sz="40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g3c1ed1f9e9f_0_125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5: </a:t>
            </a:r>
            <a:endParaRPr dirty="0"/>
          </a:p>
        </p:txBody>
      </p:sp>
      <p:sp>
        <p:nvSpPr>
          <p:cNvPr id="1001" name="Google Shape;1001;g3c1ed1f9e9f_0_1259"/>
          <p:cNvSpPr txBox="1">
            <a:spLocks noGrp="1"/>
          </p:cNvSpPr>
          <p:nvPr>
            <p:ph type="body" idx="1"/>
          </p:nvPr>
        </p:nvSpPr>
        <p:spPr>
          <a:xfrm>
            <a:off x="839800" y="2057400"/>
            <a:ext cx="71187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pl-PL" sz="1800"/>
              <a:t>W grupach:</a:t>
            </a:r>
            <a:br>
              <a:rPr lang="pl-PL" sz="1800"/>
            </a:br>
            <a:endParaRPr sz="1800"/>
          </a:p>
          <a:p>
            <a:pPr marL="457200" lvl="0" indent="-342900" algn="l" rtl="0">
              <a:lnSpc>
                <a:spcPct val="100000"/>
              </a:lnSpc>
              <a:spcBef>
                <a:spcPts val="0"/>
              </a:spcBef>
              <a:spcAft>
                <a:spcPts val="0"/>
              </a:spcAft>
              <a:buSzPts val="1800"/>
              <a:buFont typeface="Lato Light"/>
              <a:buAutoNum type="arabicPeriod"/>
            </a:pPr>
            <a:r>
              <a:rPr lang="pl-PL" sz="1800" b="1"/>
              <a:t>Burza mózgów 1</a:t>
            </a:r>
            <a:r>
              <a:rPr lang="pl-PL" sz="1800"/>
              <a:t> </a:t>
            </a:r>
            <a:br>
              <a:rPr lang="pl-PL" sz="1800"/>
            </a:br>
            <a:r>
              <a:rPr lang="pl-PL" sz="1800"/>
              <a:t>Generujemy pomysły w odpowiedzi na zapisane wyzwanie</a:t>
            </a:r>
            <a:br>
              <a:rPr lang="pl-PL" sz="1800"/>
            </a:br>
            <a:r>
              <a:rPr lang="pl-PL" sz="1800"/>
              <a:t>									</a:t>
            </a:r>
            <a:br>
              <a:rPr lang="pl-PL" sz="1800"/>
            </a:br>
            <a:r>
              <a:rPr lang="pl-PL" sz="1800"/>
              <a:t>									- 3 min w ciszy</a:t>
            </a:r>
            <a:br>
              <a:rPr lang="pl-PL" sz="1800"/>
            </a:br>
            <a:r>
              <a:rPr lang="pl-PL" sz="1800"/>
              <a:t>									- 12 minut wszyscy razem</a:t>
            </a:r>
            <a:br>
              <a:rPr lang="pl-PL" sz="1800"/>
            </a:br>
            <a:endParaRPr sz="1800"/>
          </a:p>
          <a:p>
            <a:pPr marL="0" lvl="0" indent="0" algn="l" rtl="0">
              <a:lnSpc>
                <a:spcPct val="100000"/>
              </a:lnSpc>
              <a:spcBef>
                <a:spcPts val="0"/>
              </a:spcBef>
              <a:spcAft>
                <a:spcPts val="0"/>
              </a:spcAft>
              <a:buClr>
                <a:schemeClr val="dk1"/>
              </a:buClr>
              <a:buSzPts val="1800"/>
              <a:buFont typeface="Arial"/>
              <a:buNone/>
            </a:pPr>
            <a:endParaRPr sz="1800"/>
          </a:p>
          <a:p>
            <a:pPr marL="457200" lvl="0" indent="0" algn="l" rtl="0">
              <a:lnSpc>
                <a:spcPct val="100000"/>
              </a:lnSpc>
              <a:spcBef>
                <a:spcPts val="0"/>
              </a:spcBef>
              <a:spcAft>
                <a:spcPts val="0"/>
              </a:spcAft>
              <a:buClr>
                <a:schemeClr val="dk1"/>
              </a:buClr>
              <a:buSzPts val="1800"/>
              <a:buFont typeface="Arial"/>
              <a:buNone/>
            </a:pPr>
            <a:endParaRPr sz="1800"/>
          </a:p>
          <a:p>
            <a:pPr marL="0" lvl="0" indent="0" algn="l" rtl="0">
              <a:lnSpc>
                <a:spcPct val="90000"/>
              </a:lnSpc>
              <a:spcBef>
                <a:spcPts val="1000"/>
              </a:spcBef>
              <a:spcAft>
                <a:spcPts val="0"/>
              </a:spcAft>
              <a:buSzPts val="852"/>
              <a:buNone/>
            </a:pPr>
            <a:endParaRPr sz="1800"/>
          </a:p>
        </p:txBody>
      </p:sp>
      <p:sp>
        <p:nvSpPr>
          <p:cNvPr id="1002" name="Google Shape;1002;g3c1ed1f9e9f_0_1259">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03" name="Google Shape;1003;g3c1ed1f9e9f_0_1259">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04" name="Google Shape;1004;g3c1ed1f9e9f_0_1259">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3c1ed1f9e9f_0_1268"/>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dirty="0"/>
              <a:t>ZADANIE 6: </a:t>
            </a:r>
            <a:endParaRPr dirty="0"/>
          </a:p>
        </p:txBody>
      </p:sp>
      <p:sp>
        <p:nvSpPr>
          <p:cNvPr id="1011" name="Google Shape;1011;g3c1ed1f9e9f_0_1268"/>
          <p:cNvSpPr txBox="1">
            <a:spLocks noGrp="1"/>
          </p:cNvSpPr>
          <p:nvPr>
            <p:ph type="body" idx="1"/>
          </p:nvPr>
        </p:nvSpPr>
        <p:spPr>
          <a:xfrm>
            <a:off x="839800" y="2057400"/>
            <a:ext cx="79221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pl-PL" sz="1800"/>
              <a:t>W grupach:</a:t>
            </a:r>
            <a:br>
              <a:rPr lang="pl-PL" sz="1800"/>
            </a:br>
            <a:endParaRPr sz="1800"/>
          </a:p>
          <a:p>
            <a:pPr marL="457200" lvl="0" indent="-342900" algn="l" rtl="0">
              <a:lnSpc>
                <a:spcPct val="100000"/>
              </a:lnSpc>
              <a:spcBef>
                <a:spcPts val="0"/>
              </a:spcBef>
              <a:spcAft>
                <a:spcPts val="0"/>
              </a:spcAft>
              <a:buSzPts val="1800"/>
              <a:buFont typeface="Lato Light"/>
              <a:buAutoNum type="arabicPeriod"/>
            </a:pPr>
            <a:r>
              <a:rPr lang="pl-PL" sz="1800" b="1"/>
              <a:t>Selekcja i opis pomysłów  - 2 pomysły</a:t>
            </a:r>
            <a:r>
              <a:rPr lang="pl-PL" sz="1800"/>
              <a:t>							- 12 min </a:t>
            </a:r>
            <a:br>
              <a:rPr lang="pl-PL" sz="1800"/>
            </a:br>
            <a:endParaRPr sz="1800"/>
          </a:p>
          <a:p>
            <a:pPr marL="0" lvl="0" indent="0" algn="l" rtl="0">
              <a:lnSpc>
                <a:spcPct val="100000"/>
              </a:lnSpc>
              <a:spcBef>
                <a:spcPts val="0"/>
              </a:spcBef>
              <a:spcAft>
                <a:spcPts val="0"/>
              </a:spcAft>
              <a:buSzPts val="1800"/>
              <a:buNone/>
            </a:pPr>
            <a:endParaRPr sz="1800"/>
          </a:p>
          <a:p>
            <a:pPr marL="457200" lvl="0" indent="0" algn="l" rtl="0">
              <a:lnSpc>
                <a:spcPct val="100000"/>
              </a:lnSpc>
              <a:spcBef>
                <a:spcPts val="0"/>
              </a:spcBef>
              <a:spcAft>
                <a:spcPts val="0"/>
              </a:spcAft>
              <a:buSzPts val="1800"/>
              <a:buNone/>
            </a:pPr>
            <a:endParaRPr sz="1800"/>
          </a:p>
          <a:p>
            <a:pPr marL="0" lvl="0" indent="0" algn="l" rtl="0">
              <a:lnSpc>
                <a:spcPct val="90000"/>
              </a:lnSpc>
              <a:spcBef>
                <a:spcPts val="1000"/>
              </a:spcBef>
              <a:spcAft>
                <a:spcPts val="0"/>
              </a:spcAft>
              <a:buSzPts val="852"/>
              <a:buNone/>
            </a:pPr>
            <a:endParaRPr sz="1800"/>
          </a:p>
        </p:txBody>
      </p:sp>
      <p:sp>
        <p:nvSpPr>
          <p:cNvPr id="1012" name="Google Shape;1012;g3c1ed1f9e9f_0_1268">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13" name="Google Shape;1013;g3c1ed1f9e9f_0_1268">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
        <p:nvSpPr>
          <p:cNvPr id="1014" name="Google Shape;1014;g3c1ed1f9e9f_0_1268">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rmAutofit lnSpcReduction="10000"/>
          </a:bodyPr>
          <a:lstStyle/>
          <a:p>
            <a:pPr marL="0" marR="0" lvl="0" indent="0" algn="l" rtl="0">
              <a:lnSpc>
                <a:spcPct val="90000"/>
              </a:lnSpc>
              <a:spcBef>
                <a:spcPts val="1898"/>
              </a:spcBef>
              <a:spcAft>
                <a:spcPts val="0"/>
              </a:spcAft>
              <a:buClr>
                <a:schemeClr val="dk1"/>
              </a:buClr>
              <a:buSzPct val="56339"/>
              <a:buFont typeface="Arial"/>
              <a:buNone/>
            </a:pPr>
            <a:endParaRPr sz="5315" b="0" i="0" u="none" strike="noStrike" cap="none">
              <a:solidFill>
                <a:schemeClr val="dk1"/>
              </a:solidFill>
              <a:latin typeface="Calibri"/>
              <a:ea typeface="Calibri"/>
              <a:cs typeface="Calibri"/>
              <a:sym typeface="Calibri"/>
            </a:endParaRPr>
          </a:p>
          <a:p>
            <a:pPr marL="0" marR="0" lvl="0" indent="0" algn="l" rtl="0">
              <a:lnSpc>
                <a:spcPct val="90000"/>
              </a:lnSpc>
              <a:spcBef>
                <a:spcPts val="1898"/>
              </a:spcBef>
              <a:spcAft>
                <a:spcPts val="0"/>
              </a:spcAft>
              <a:buClr>
                <a:schemeClr val="dk1"/>
              </a:buClr>
              <a:buSzPct val="56339"/>
              <a:buFont typeface="Arial"/>
              <a:buNone/>
            </a:pPr>
            <a:endParaRPr sz="5315" b="1" i="0" u="none" strike="noStrike" cap="non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g3c1ed1f9e9f_0_1368"/>
          <p:cNvSpPr txBox="1">
            <a:spLocks noGrp="1"/>
          </p:cNvSpPr>
          <p:nvPr>
            <p:ph type="title"/>
          </p:nvPr>
        </p:nvSpPr>
        <p:spPr>
          <a:xfrm>
            <a:off x="831850" y="2515700"/>
            <a:ext cx="10515600" cy="2852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1200"/>
              </a:spcBef>
              <a:spcAft>
                <a:spcPts val="0"/>
              </a:spcAft>
              <a:buSzPts val="6000"/>
              <a:buNone/>
            </a:pPr>
            <a:r>
              <a:rPr lang="pl-PL"/>
              <a:t>Etap 4 Prototypowanie </a:t>
            </a:r>
            <a:br>
              <a:rPr lang="pl-PL"/>
            </a:br>
            <a:r>
              <a:rPr lang="pl-PL"/>
              <a:t>i testowanie</a:t>
            </a:r>
            <a:endParaRPr/>
          </a:p>
        </p:txBody>
      </p:sp>
      <p:sp>
        <p:nvSpPr>
          <p:cNvPr id="1021" name="Google Shape;1021;g3c1ed1f9e9f_0_136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400"/>
              <a:buNone/>
            </a:pPr>
            <a:endParaRPr/>
          </a:p>
        </p:txBody>
      </p:sp>
      <p:sp>
        <p:nvSpPr>
          <p:cNvPr id="1022" name="Google Shape;1022;g3c1ed1f9e9f_0_1368">
            <a:extLst>
              <a:ext uri="{C183D7F6-B498-43B3-948B-1728B52AA6E4}">
                <adec:decorative xmlns:adec="http://schemas.microsoft.com/office/drawing/2017/decorative" val="1"/>
              </a:ext>
            </a:extLst>
          </p:cNvPr>
          <p:cNvSpPr txBox="1">
            <a:spLocks noGrp="1"/>
          </p:cNvSpPr>
          <p:nvPr>
            <p:ph type="subTitle" idx="4294967295"/>
          </p:nvPr>
        </p:nvSpPr>
        <p:spPr>
          <a:xfrm>
            <a:off x="831850" y="2877650"/>
            <a:ext cx="682500" cy="682500"/>
          </a:xfrm>
          <a:prstGeom prst="rect">
            <a:avLst/>
          </a:prstGeom>
          <a:solidFill>
            <a:srgbClr val="A6D3FF"/>
          </a:solid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ct val="129032"/>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129032"/>
              <a:buFont typeface="Arial"/>
              <a:buNone/>
            </a:pPr>
            <a:endParaRPr sz="2800" b="1" i="0" u="none" strike="noStrike" cap="none">
              <a:solidFill>
                <a:schemeClr val="dk1"/>
              </a:solidFill>
              <a:latin typeface="Calibri"/>
              <a:ea typeface="Calibri"/>
              <a:cs typeface="Calibri"/>
              <a:sym typeface="Calibri"/>
            </a:endParaRPr>
          </a:p>
        </p:txBody>
      </p:sp>
      <p:pic>
        <p:nvPicPr>
          <p:cNvPr id="1023" name="Google Shape;1023;g3c1ed1f9e9f_0_136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682625" y="486425"/>
            <a:ext cx="1664825" cy="16648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3c1ed1f9e9f_0_15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Testowanie</a:t>
            </a:r>
            <a:endParaRPr/>
          </a:p>
        </p:txBody>
      </p:sp>
      <p:sp>
        <p:nvSpPr>
          <p:cNvPr id="1030" name="Google Shape;1030;g3c1ed1f9e9f_0_157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85000"/>
              </a:lnSpc>
              <a:spcBef>
                <a:spcPts val="0"/>
              </a:spcBef>
              <a:spcAft>
                <a:spcPts val="0"/>
              </a:spcAft>
              <a:buSzPts val="852"/>
              <a:buNone/>
            </a:pPr>
            <a:r>
              <a:rPr lang="pl-PL" sz="2437"/>
              <a:t>Cel: rozwijamy pomysł słuchając odbiorcę</a:t>
            </a:r>
            <a:endParaRPr sz="2437"/>
          </a:p>
          <a:p>
            <a:pPr marL="0" marR="0" lvl="0" indent="0" algn="l" rtl="0">
              <a:lnSpc>
                <a:spcPct val="85000"/>
              </a:lnSpc>
              <a:spcBef>
                <a:spcPts val="0"/>
              </a:spcBef>
              <a:spcAft>
                <a:spcPts val="0"/>
              </a:spcAft>
              <a:buSzPts val="852"/>
              <a:buNone/>
            </a:pPr>
            <a:endParaRPr sz="2437"/>
          </a:p>
          <a:p>
            <a:pPr marL="457200" marR="0" lvl="0" indent="-383381" algn="l" rtl="0">
              <a:lnSpc>
                <a:spcPct val="115000"/>
              </a:lnSpc>
              <a:spcBef>
                <a:spcPts val="0"/>
              </a:spcBef>
              <a:spcAft>
                <a:spcPts val="0"/>
              </a:spcAft>
              <a:buSzPts val="2438"/>
              <a:buChar char="•"/>
            </a:pPr>
            <a:r>
              <a:rPr lang="pl-PL" sz="2437"/>
              <a:t>nie bronimy swoich pomysłów</a:t>
            </a:r>
            <a:endParaRPr sz="2437"/>
          </a:p>
          <a:p>
            <a:pPr marL="457200" marR="0" lvl="0" indent="-383381" algn="l" rtl="0">
              <a:lnSpc>
                <a:spcPct val="115000"/>
              </a:lnSpc>
              <a:spcBef>
                <a:spcPts val="0"/>
              </a:spcBef>
              <a:spcAft>
                <a:spcPts val="0"/>
              </a:spcAft>
              <a:buSzPts val="2438"/>
              <a:buChar char="•"/>
            </a:pPr>
            <a:r>
              <a:rPr lang="pl-PL" sz="2437"/>
              <a:t>uważnie słuchamy</a:t>
            </a:r>
            <a:endParaRPr sz="2437"/>
          </a:p>
          <a:p>
            <a:pPr marL="457200" marR="0" lvl="0" indent="-383381" algn="l" rtl="0">
              <a:lnSpc>
                <a:spcPct val="115000"/>
              </a:lnSpc>
              <a:spcBef>
                <a:spcPts val="0"/>
              </a:spcBef>
              <a:spcAft>
                <a:spcPts val="0"/>
              </a:spcAft>
              <a:buSzPts val="2438"/>
              <a:buChar char="•"/>
            </a:pPr>
            <a:r>
              <a:rPr lang="pl-PL" sz="2437"/>
              <a:t>nie analizujemy ocen</a:t>
            </a:r>
            <a:endParaRPr sz="2437"/>
          </a:p>
          <a:p>
            <a:pPr marL="457200" marR="0" lvl="0" indent="-383381" algn="l" rtl="0">
              <a:lnSpc>
                <a:spcPct val="115000"/>
              </a:lnSpc>
              <a:spcBef>
                <a:spcPts val="0"/>
              </a:spcBef>
              <a:spcAft>
                <a:spcPts val="0"/>
              </a:spcAft>
              <a:buSzPts val="2438"/>
              <a:buChar char="•"/>
            </a:pPr>
            <a:r>
              <a:rPr lang="pl-PL" sz="2437"/>
              <a:t>wiemy co chcemy sprawdzić</a:t>
            </a:r>
            <a:endParaRPr sz="2437"/>
          </a:p>
          <a:p>
            <a:pPr marL="457200" marR="0" lvl="0" indent="-383381" algn="l" rtl="0">
              <a:lnSpc>
                <a:spcPct val="115000"/>
              </a:lnSpc>
              <a:spcBef>
                <a:spcPts val="0"/>
              </a:spcBef>
              <a:spcAft>
                <a:spcPts val="0"/>
              </a:spcAft>
              <a:buSzPts val="2438"/>
              <a:buChar char="•"/>
            </a:pPr>
            <a:r>
              <a:rPr lang="pl-PL" sz="2437"/>
              <a:t>ulepszamy po sesji testowania</a:t>
            </a:r>
            <a:endParaRPr sz="2437"/>
          </a:p>
          <a:p>
            <a:pPr marL="457200" marR="0" lvl="0" indent="-383381" algn="l" rtl="0">
              <a:lnSpc>
                <a:spcPct val="115000"/>
              </a:lnSpc>
              <a:spcBef>
                <a:spcPts val="0"/>
              </a:spcBef>
              <a:spcAft>
                <a:spcPts val="0"/>
              </a:spcAft>
              <a:buSzPts val="2438"/>
              <a:buChar char="•"/>
            </a:pPr>
            <a:r>
              <a:rPr lang="pl-PL" sz="2437"/>
              <a:t>zapisujemy wszystkie uwagi!</a:t>
            </a: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a:p>
            <a:pPr marL="0" marR="0" lvl="0" indent="0" algn="l" rtl="0">
              <a:lnSpc>
                <a:spcPct val="85000"/>
              </a:lnSpc>
              <a:spcBef>
                <a:spcPts val="0"/>
              </a:spcBef>
              <a:spcAft>
                <a:spcPts val="0"/>
              </a:spcAft>
              <a:buSzPts val="852"/>
              <a:buNone/>
            </a:pPr>
            <a:endParaRPr sz="2437"/>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g3c1ed1f9e9f_0_14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Prototypowanie</a:t>
            </a:r>
            <a:endParaRPr/>
          </a:p>
        </p:txBody>
      </p:sp>
      <p:sp>
        <p:nvSpPr>
          <p:cNvPr id="1037" name="Google Shape;1037;g3c1ed1f9e9f_0_146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5000"/>
              </a:lnSpc>
              <a:spcBef>
                <a:spcPts val="0"/>
              </a:spcBef>
              <a:spcAft>
                <a:spcPts val="0"/>
              </a:spcAft>
              <a:buClr>
                <a:schemeClr val="dk1"/>
              </a:buClr>
              <a:buSzPts val="2000"/>
              <a:buFont typeface="Arial"/>
              <a:buNone/>
            </a:pPr>
            <a:r>
              <a:rPr lang="pl-PL" sz="2500"/>
              <a:t>Cel: </a:t>
            </a:r>
            <a:endParaRPr sz="2500"/>
          </a:p>
          <a:p>
            <a:pPr marL="0" lvl="0" indent="0" algn="l" rtl="0">
              <a:lnSpc>
                <a:spcPct val="105000"/>
              </a:lnSpc>
              <a:spcBef>
                <a:spcPts val="0"/>
              </a:spcBef>
              <a:spcAft>
                <a:spcPts val="0"/>
              </a:spcAft>
              <a:buClr>
                <a:schemeClr val="dk1"/>
              </a:buClr>
              <a:buSzPts val="2000"/>
              <a:buFont typeface="Arial"/>
              <a:buNone/>
            </a:pPr>
            <a:r>
              <a:rPr lang="pl-PL" sz="2500"/>
              <a:t>rozwinięcie pomysłów wybranych podczas selekcji, sprawdzenie ich potencjału</a:t>
            </a:r>
            <a:endParaRPr sz="2500"/>
          </a:p>
          <a:p>
            <a:pPr marL="0" lvl="0" indent="0" algn="l" rtl="0">
              <a:lnSpc>
                <a:spcPct val="105000"/>
              </a:lnSpc>
              <a:spcBef>
                <a:spcPts val="0"/>
              </a:spcBef>
              <a:spcAft>
                <a:spcPts val="0"/>
              </a:spcAft>
              <a:buClr>
                <a:schemeClr val="dk1"/>
              </a:buClr>
              <a:buSzPts val="2000"/>
              <a:buFont typeface="Arial"/>
              <a:buNone/>
            </a:pPr>
            <a:endParaRPr sz="2500"/>
          </a:p>
          <a:p>
            <a:pPr marL="431800" lvl="0" indent="-374650" algn="l" rtl="0">
              <a:lnSpc>
                <a:spcPct val="105000"/>
              </a:lnSpc>
              <a:spcBef>
                <a:spcPts val="0"/>
              </a:spcBef>
              <a:spcAft>
                <a:spcPts val="0"/>
              </a:spcAft>
              <a:buSzPts val="2500"/>
              <a:buFont typeface="Lato Light"/>
              <a:buChar char="●"/>
            </a:pPr>
            <a:r>
              <a:rPr lang="pl-PL" sz="2500"/>
              <a:t>Pytanie tego etapu to: </a:t>
            </a:r>
            <a:r>
              <a:rPr lang="pl-PL" sz="2500" b="1" i="1"/>
              <a:t>Co jest głównym wyróżnikiem tego pomysłu? </a:t>
            </a:r>
            <a:endParaRPr sz="2500" b="1" i="1"/>
          </a:p>
          <a:p>
            <a:pPr marL="431800" lvl="0" indent="-374650" algn="l" rtl="0">
              <a:lnSpc>
                <a:spcPct val="105000"/>
              </a:lnSpc>
              <a:spcBef>
                <a:spcPts val="0"/>
              </a:spcBef>
              <a:spcAft>
                <a:spcPts val="0"/>
              </a:spcAft>
              <a:buSzPts val="2500"/>
              <a:buFont typeface="Calibri"/>
              <a:buChar char="●"/>
            </a:pPr>
            <a:r>
              <a:rPr lang="pl-PL" sz="2500"/>
              <a:t>Niech pomysł mówi sam za siebie!</a:t>
            </a:r>
            <a:endParaRPr sz="2500"/>
          </a:p>
          <a:p>
            <a:pPr marL="431800" lvl="0" indent="-374650" algn="l" rtl="0">
              <a:lnSpc>
                <a:spcPct val="105000"/>
              </a:lnSpc>
              <a:spcBef>
                <a:spcPts val="0"/>
              </a:spcBef>
              <a:spcAft>
                <a:spcPts val="0"/>
              </a:spcAft>
              <a:buSzPts val="2500"/>
              <a:buFont typeface="Calibri"/>
              <a:buChar char="●"/>
            </a:pPr>
            <a:r>
              <a:rPr lang="pl-PL" sz="2500"/>
              <a:t>Najlepszy prototyp: w minutę za złotówkę, czyli szybko, tanio i niechlujnie.</a:t>
            </a:r>
            <a:endParaRPr sz="2500"/>
          </a:p>
          <a:p>
            <a:pPr marL="431800" lvl="0" indent="-374650" algn="l" rtl="0">
              <a:lnSpc>
                <a:spcPct val="105000"/>
              </a:lnSpc>
              <a:spcBef>
                <a:spcPts val="0"/>
              </a:spcBef>
              <a:spcAft>
                <a:spcPts val="0"/>
              </a:spcAft>
              <a:buSzPts val="2500"/>
              <a:buFont typeface="Calibri"/>
              <a:buChar char="●"/>
            </a:pPr>
            <a:r>
              <a:rPr lang="pl-PL" sz="2500"/>
              <a:t>Tworzenie prototypów pozwala SZYBCIEJ osiągnąć rezultat.</a:t>
            </a:r>
            <a:endParaRPr sz="2500"/>
          </a:p>
          <a:p>
            <a:pPr marL="431800" lvl="0" indent="-374650" algn="l" rtl="0">
              <a:lnSpc>
                <a:spcPct val="105000"/>
              </a:lnSpc>
              <a:spcBef>
                <a:spcPts val="0"/>
              </a:spcBef>
              <a:spcAft>
                <a:spcPts val="0"/>
              </a:spcAft>
              <a:buSzPts val="2500"/>
              <a:buFont typeface="Calibri"/>
              <a:buChar char="●"/>
            </a:pPr>
            <a:r>
              <a:rPr lang="pl-PL" sz="2500"/>
              <a:t>Rodzaje prototypów – makieta, scenka, rysunek lub mix!</a:t>
            </a:r>
            <a:endParaRPr sz="2500"/>
          </a:p>
          <a:p>
            <a:pPr marL="0" lvl="0" indent="0" algn="l" rtl="0">
              <a:lnSpc>
                <a:spcPct val="105000"/>
              </a:lnSpc>
              <a:spcBef>
                <a:spcPts val="0"/>
              </a:spcBef>
              <a:spcAft>
                <a:spcPts val="0"/>
              </a:spcAft>
              <a:buClr>
                <a:schemeClr val="dk1"/>
              </a:buClr>
              <a:buSzPts val="2000"/>
              <a:buFont typeface="Arial"/>
              <a:buNone/>
            </a:pPr>
            <a:endParaRPr sz="2500"/>
          </a:p>
          <a:p>
            <a:pPr marL="0" lvl="0" indent="0" algn="l" rtl="0">
              <a:lnSpc>
                <a:spcPct val="105000"/>
              </a:lnSpc>
              <a:spcBef>
                <a:spcPts val="0"/>
              </a:spcBef>
              <a:spcAft>
                <a:spcPts val="0"/>
              </a:spcAft>
              <a:buClr>
                <a:schemeClr val="dk1"/>
              </a:buClr>
              <a:buSzPts val="2000"/>
              <a:buFont typeface="Arial"/>
              <a:buNone/>
            </a:pPr>
            <a:endParaRPr sz="2500"/>
          </a:p>
          <a:p>
            <a:pPr marL="0" lvl="0" indent="0" algn="l" rtl="0">
              <a:lnSpc>
                <a:spcPct val="105000"/>
              </a:lnSpc>
              <a:spcBef>
                <a:spcPts val="0"/>
              </a:spcBef>
              <a:spcAft>
                <a:spcPts val="0"/>
              </a:spcAft>
              <a:buClr>
                <a:schemeClr val="dk1"/>
              </a:buClr>
              <a:buSzPts val="2000"/>
              <a:buFont typeface="Arial"/>
              <a:buNone/>
            </a:pPr>
            <a:endParaRPr sz="2500"/>
          </a:p>
          <a:p>
            <a:pPr marL="0" lvl="0" indent="0" algn="l" rtl="0">
              <a:lnSpc>
                <a:spcPct val="80000"/>
              </a:lnSpc>
              <a:spcBef>
                <a:spcPts val="1000"/>
              </a:spcBef>
              <a:spcAft>
                <a:spcPts val="0"/>
              </a:spcAft>
              <a:buSzPts val="1800"/>
              <a:buNone/>
            </a:pPr>
            <a:endParaRPr sz="33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g3c1ed1f9e9f_0_14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Forma prototypu?</a:t>
            </a:r>
            <a:endParaRPr/>
          </a:p>
        </p:txBody>
      </p:sp>
      <p:sp>
        <p:nvSpPr>
          <p:cNvPr id="1044" name="Google Shape;1044;g3c1ed1f9e9f_0_14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1100"/>
              <a:buFont typeface="Arial"/>
              <a:buNone/>
            </a:pPr>
            <a:r>
              <a:rPr lang="pl-PL" sz="1800"/>
              <a:t>Rozwinięcie pomysłu w formie prototypu, które mogą mieć formę:</a:t>
            </a:r>
            <a:endParaRPr sz="1800"/>
          </a:p>
          <a:p>
            <a:pPr marL="457200" lvl="0" indent="-342900" algn="l" rtl="0">
              <a:lnSpc>
                <a:spcPct val="150000"/>
              </a:lnSpc>
              <a:spcBef>
                <a:spcPts val="0"/>
              </a:spcBef>
              <a:spcAft>
                <a:spcPts val="0"/>
              </a:spcAft>
              <a:buSzPts val="1800"/>
              <a:buChar char="•"/>
            </a:pPr>
            <a:r>
              <a:rPr lang="pl-PL" sz="1800"/>
              <a:t>Zarysu kampanii informacyjnej</a:t>
            </a:r>
            <a:endParaRPr sz="1800"/>
          </a:p>
          <a:p>
            <a:pPr marL="457200" lvl="0" indent="-342900" algn="l" rtl="0">
              <a:lnSpc>
                <a:spcPct val="150000"/>
              </a:lnSpc>
              <a:spcBef>
                <a:spcPts val="0"/>
              </a:spcBef>
              <a:spcAft>
                <a:spcPts val="0"/>
              </a:spcAft>
              <a:buSzPts val="1800"/>
              <a:buChar char="•"/>
            </a:pPr>
            <a:r>
              <a:rPr lang="pl-PL" sz="1800"/>
              <a:t>Pilotażowego programu benefitów (np. za dojazdy rowerem, rezygnację z plastiku)</a:t>
            </a:r>
            <a:endParaRPr sz="1800"/>
          </a:p>
          <a:p>
            <a:pPr marL="457200" lvl="0" indent="-342900" algn="l" rtl="0">
              <a:lnSpc>
                <a:spcPct val="150000"/>
              </a:lnSpc>
              <a:spcBef>
                <a:spcPts val="0"/>
              </a:spcBef>
              <a:spcAft>
                <a:spcPts val="0"/>
              </a:spcAft>
              <a:buSzPts val="1800"/>
              <a:buChar char="•"/>
            </a:pPr>
            <a:r>
              <a:rPr lang="pl-PL" sz="1800"/>
              <a:t>Procedury „zielonego biura”</a:t>
            </a:r>
            <a:endParaRPr sz="1800"/>
          </a:p>
          <a:p>
            <a:pPr marL="457200" lvl="0" indent="-342900" algn="l" rtl="0">
              <a:lnSpc>
                <a:spcPct val="150000"/>
              </a:lnSpc>
              <a:spcBef>
                <a:spcPts val="0"/>
              </a:spcBef>
              <a:spcAft>
                <a:spcPts val="0"/>
              </a:spcAft>
              <a:buSzPts val="1800"/>
              <a:buChar char="•"/>
            </a:pPr>
            <a:r>
              <a:rPr lang="pl-PL" sz="1800"/>
              <a:t>Aplikacji, tablicy ogłoszeń, fizycznej przestrzeni</a:t>
            </a:r>
            <a:endParaRPr sz="1800"/>
          </a:p>
          <a:p>
            <a:pPr marL="457200" lvl="0" indent="-342900" algn="l" rtl="0">
              <a:lnSpc>
                <a:spcPct val="150000"/>
              </a:lnSpc>
              <a:spcBef>
                <a:spcPts val="0"/>
              </a:spcBef>
              <a:spcAft>
                <a:spcPts val="0"/>
              </a:spcAft>
              <a:buSzPts val="1800"/>
              <a:buChar char="•"/>
            </a:pPr>
            <a:r>
              <a:rPr lang="pl-PL" sz="1800"/>
              <a:t>Tworzenie plakatu, storyboardu, makiety, szkicu procesu</a:t>
            </a:r>
            <a:endParaRPr sz="18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3c1ed1f9e9f_0_1479"/>
          <p:cNvSpPr txBox="1">
            <a:spLocks noGrp="1"/>
          </p:cNvSpPr>
          <p:nvPr>
            <p:ph type="title"/>
          </p:nvPr>
        </p:nvSpPr>
        <p:spPr>
          <a:xfrm>
            <a:off x="839806" y="457200"/>
            <a:ext cx="5727600" cy="16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1400"/>
              </a:spcBef>
              <a:spcAft>
                <a:spcPts val="400"/>
              </a:spcAft>
              <a:buClr>
                <a:schemeClr val="dk1"/>
              </a:buClr>
              <a:buSzPts val="1100"/>
              <a:buFont typeface="Arial"/>
              <a:buNone/>
            </a:pPr>
            <a:r>
              <a:rPr lang="pl-PL" sz="3600" dirty="0"/>
              <a:t>ZADANIE 7: </a:t>
            </a:r>
            <a:endParaRPr sz="3600" dirty="0"/>
          </a:p>
        </p:txBody>
      </p:sp>
      <p:sp>
        <p:nvSpPr>
          <p:cNvPr id="1051" name="Google Shape;1051;g3c1ed1f9e9f_0_1479"/>
          <p:cNvSpPr txBox="1">
            <a:spLocks noGrp="1"/>
          </p:cNvSpPr>
          <p:nvPr>
            <p:ph type="body" idx="1"/>
          </p:nvPr>
        </p:nvSpPr>
        <p:spPr>
          <a:xfrm>
            <a:off x="839800" y="2057400"/>
            <a:ext cx="7211700" cy="381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pl-PL" sz="2200"/>
              <a:t>W grupach:</a:t>
            </a:r>
            <a:br>
              <a:rPr lang="pl-PL" sz="2200"/>
            </a:br>
            <a:endParaRPr sz="2200"/>
          </a:p>
          <a:p>
            <a:pPr marL="457200" lvl="0" indent="-368300" algn="l" rtl="0">
              <a:lnSpc>
                <a:spcPct val="100000"/>
              </a:lnSpc>
              <a:spcBef>
                <a:spcPts val="0"/>
              </a:spcBef>
              <a:spcAft>
                <a:spcPts val="0"/>
              </a:spcAft>
              <a:buSzPts val="2200"/>
              <a:buFont typeface="Calibri"/>
              <a:buAutoNum type="arabicPeriod"/>
            </a:pPr>
            <a:r>
              <a:rPr lang="pl-PL" sz="2200"/>
              <a:t>Przygotujcie  prototyp do wybranego pomysłu</a:t>
            </a:r>
            <a:endParaRPr sz="2200"/>
          </a:p>
          <a:p>
            <a:pPr marL="5029200" lvl="0" indent="-368300" algn="l" rtl="0">
              <a:lnSpc>
                <a:spcPct val="100000"/>
              </a:lnSpc>
              <a:spcBef>
                <a:spcPts val="0"/>
              </a:spcBef>
              <a:spcAft>
                <a:spcPts val="0"/>
              </a:spcAft>
              <a:buSzPts val="2200"/>
              <a:buFont typeface="Calibri"/>
              <a:buChar char="-"/>
            </a:pPr>
            <a:r>
              <a:rPr lang="pl-PL" sz="2200"/>
              <a:t>15 minut </a:t>
            </a:r>
            <a:endParaRPr sz="2200"/>
          </a:p>
          <a:p>
            <a:pPr marL="914400" lvl="0" indent="0" algn="l" rtl="0">
              <a:lnSpc>
                <a:spcPct val="100000"/>
              </a:lnSpc>
              <a:spcBef>
                <a:spcPts val="0"/>
              </a:spcBef>
              <a:spcAft>
                <a:spcPts val="0"/>
              </a:spcAft>
              <a:buClr>
                <a:schemeClr val="dk1"/>
              </a:buClr>
              <a:buSzPts val="1800"/>
              <a:buFont typeface="Arial"/>
              <a:buNone/>
            </a:pPr>
            <a:br>
              <a:rPr lang="pl-PL" sz="2200"/>
            </a:br>
            <a:endParaRPr sz="2200"/>
          </a:p>
          <a:p>
            <a:pPr marL="0" lvl="0" indent="0" algn="l" rtl="0">
              <a:lnSpc>
                <a:spcPct val="100000"/>
              </a:lnSpc>
              <a:spcBef>
                <a:spcPts val="0"/>
              </a:spcBef>
              <a:spcAft>
                <a:spcPts val="0"/>
              </a:spcAft>
              <a:buSzPts val="1600"/>
              <a:buNone/>
            </a:pPr>
            <a:r>
              <a:rPr lang="pl-PL" sz="2200"/>
              <a:t>2. Prezentacja prototypów na forum</a:t>
            </a:r>
            <a:br>
              <a:rPr lang="pl-PL" sz="2200"/>
            </a:br>
            <a:r>
              <a:rPr lang="pl-PL" sz="2200"/>
              <a:t>							</a:t>
            </a:r>
            <a:endParaRPr sz="2200"/>
          </a:p>
          <a:p>
            <a:pPr marL="457200" lvl="0" indent="0" algn="l" rtl="0">
              <a:lnSpc>
                <a:spcPct val="100000"/>
              </a:lnSpc>
              <a:spcBef>
                <a:spcPts val="0"/>
              </a:spcBef>
              <a:spcAft>
                <a:spcPts val="0"/>
              </a:spcAft>
              <a:buClr>
                <a:schemeClr val="dk1"/>
              </a:buClr>
              <a:buSzPts val="1800"/>
              <a:buFont typeface="Arial"/>
              <a:buNone/>
            </a:pPr>
            <a:endParaRPr sz="2200"/>
          </a:p>
          <a:p>
            <a:pPr marL="0" lvl="0" indent="0" algn="l" rtl="0">
              <a:lnSpc>
                <a:spcPct val="90000"/>
              </a:lnSpc>
              <a:spcBef>
                <a:spcPts val="1000"/>
              </a:spcBef>
              <a:spcAft>
                <a:spcPts val="0"/>
              </a:spcAft>
              <a:buSzPts val="852"/>
              <a:buNone/>
            </a:pPr>
            <a:endParaRPr sz="2200"/>
          </a:p>
        </p:txBody>
      </p:sp>
      <p:sp>
        <p:nvSpPr>
          <p:cNvPr id="1052" name="Google Shape;1052;g3c1ed1f9e9f_0_1479">
            <a:extLst>
              <a:ext uri="{C183D7F6-B498-43B3-948B-1728B52AA6E4}">
                <adec:decorative xmlns:adec="http://schemas.microsoft.com/office/drawing/2017/decorative" val="1"/>
              </a:ext>
            </a:extLst>
          </p:cNvPr>
          <p:cNvSpPr txBox="1">
            <a:spLocks noGrp="1"/>
          </p:cNvSpPr>
          <p:nvPr>
            <p:ph type="subTitle" idx="4294967295"/>
          </p:nvPr>
        </p:nvSpPr>
        <p:spPr>
          <a:xfrm>
            <a:off x="9032077" y="4903529"/>
            <a:ext cx="1295700" cy="1295700"/>
          </a:xfrm>
          <a:prstGeom prst="rect">
            <a:avLst/>
          </a:prstGeom>
          <a:solidFill>
            <a:srgbClr val="A6D3FF"/>
          </a:solidFill>
          <a:ln>
            <a:noFill/>
          </a:ln>
        </p:spPr>
        <p:txBody>
          <a:bodyPr spcFirstLastPara="1" wrap="square" lIns="173575" tIns="173575" rIns="173575" bIns="173575" anchor="t" anchorCtr="0">
            <a:noAutofit/>
          </a:bodyPr>
          <a:lstStyle/>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p:txBody>
      </p:sp>
      <p:sp>
        <p:nvSpPr>
          <p:cNvPr id="1053" name="Google Shape;1053;g3c1ed1f9e9f_0_1479">
            <a:extLst>
              <a:ext uri="{C183D7F6-B498-43B3-948B-1728B52AA6E4}">
                <adec:decorative xmlns:adec="http://schemas.microsoft.com/office/drawing/2017/decorative" val="1"/>
              </a:ext>
            </a:extLst>
          </p:cNvPr>
          <p:cNvSpPr txBox="1">
            <a:spLocks noGrp="1"/>
          </p:cNvSpPr>
          <p:nvPr>
            <p:ph type="subTitle" idx="4294967295"/>
          </p:nvPr>
        </p:nvSpPr>
        <p:spPr>
          <a:xfrm>
            <a:off x="9625974" y="4234683"/>
            <a:ext cx="1295700" cy="1295700"/>
          </a:xfrm>
          <a:prstGeom prst="rect">
            <a:avLst/>
          </a:prstGeom>
          <a:solidFill>
            <a:srgbClr val="0052AF"/>
          </a:solidFill>
          <a:ln>
            <a:noFill/>
          </a:ln>
        </p:spPr>
        <p:txBody>
          <a:bodyPr spcFirstLastPara="1" wrap="square" lIns="173575" tIns="173575" rIns="173575" bIns="173575" anchor="t" anchorCtr="0">
            <a:noAutofit/>
          </a:bodyPr>
          <a:lstStyle/>
          <a:p>
            <a:pPr marL="0" marR="0" lvl="0" indent="0" algn="l" rtl="0">
              <a:lnSpc>
                <a:spcPct val="70000"/>
              </a:lnSpc>
              <a:spcBef>
                <a:spcPts val="1898"/>
              </a:spcBef>
              <a:spcAft>
                <a:spcPts val="0"/>
              </a:spcAft>
              <a:buClr>
                <a:schemeClr val="dk1"/>
              </a:buClr>
              <a:buSzPts val="1647"/>
              <a:buFont typeface="Arial"/>
              <a:buNone/>
            </a:pPr>
            <a:endParaRPr sz="3323" b="0" i="0" u="none" strike="noStrike" cap="none">
              <a:solidFill>
                <a:schemeClr val="dk1"/>
              </a:solidFill>
              <a:latin typeface="Calibri"/>
              <a:ea typeface="Calibri"/>
              <a:cs typeface="Calibri"/>
              <a:sym typeface="Calibri"/>
            </a:endParaRPr>
          </a:p>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p:txBody>
      </p:sp>
      <p:sp>
        <p:nvSpPr>
          <p:cNvPr id="1054" name="Google Shape;1054;g3c1ed1f9e9f_0_1479">
            <a:extLst>
              <a:ext uri="{C183D7F6-B498-43B3-948B-1728B52AA6E4}">
                <adec:decorative xmlns:adec="http://schemas.microsoft.com/office/drawing/2017/decorative" val="1"/>
              </a:ext>
            </a:extLst>
          </p:cNvPr>
          <p:cNvSpPr txBox="1">
            <a:spLocks noGrp="1"/>
          </p:cNvSpPr>
          <p:nvPr>
            <p:ph type="subTitle" idx="4294967295"/>
          </p:nvPr>
        </p:nvSpPr>
        <p:spPr>
          <a:xfrm>
            <a:off x="10327905" y="3498150"/>
            <a:ext cx="1295700" cy="1295700"/>
          </a:xfrm>
          <a:prstGeom prst="rect">
            <a:avLst/>
          </a:prstGeom>
          <a:solidFill>
            <a:srgbClr val="C5521C"/>
          </a:solidFill>
          <a:ln>
            <a:noFill/>
          </a:ln>
        </p:spPr>
        <p:txBody>
          <a:bodyPr spcFirstLastPara="1" wrap="square" lIns="173575" tIns="173575" rIns="173575" bIns="173575" anchor="t" anchorCtr="0">
            <a:noAutofit/>
          </a:bodyPr>
          <a:lstStyle/>
          <a:p>
            <a:pPr marL="0" marR="0" lvl="0" indent="0" algn="l" rtl="0">
              <a:lnSpc>
                <a:spcPct val="70000"/>
              </a:lnSpc>
              <a:spcBef>
                <a:spcPts val="1898"/>
              </a:spcBef>
              <a:spcAft>
                <a:spcPts val="0"/>
              </a:spcAft>
              <a:buClr>
                <a:schemeClr val="dk1"/>
              </a:buClr>
              <a:buSzPts val="1647"/>
              <a:buFont typeface="Arial"/>
              <a:buNone/>
            </a:pPr>
            <a:endParaRPr sz="3323" b="0" i="0" u="none" strike="noStrike" cap="none">
              <a:solidFill>
                <a:schemeClr val="dk1"/>
              </a:solidFill>
              <a:latin typeface="Calibri"/>
              <a:ea typeface="Calibri"/>
              <a:cs typeface="Calibri"/>
              <a:sym typeface="Calibri"/>
            </a:endParaRPr>
          </a:p>
          <a:p>
            <a:pPr marL="0" marR="0" lvl="0" indent="0" algn="l" rtl="0">
              <a:lnSpc>
                <a:spcPct val="70000"/>
              </a:lnSpc>
              <a:spcBef>
                <a:spcPts val="1898"/>
              </a:spcBef>
              <a:spcAft>
                <a:spcPts val="0"/>
              </a:spcAft>
              <a:buClr>
                <a:schemeClr val="dk1"/>
              </a:buClr>
              <a:buSzPts val="1647"/>
              <a:buFont typeface="Arial"/>
              <a:buNone/>
            </a:pPr>
            <a:endParaRPr sz="3323" b="1" i="0" u="none" strike="noStrike" cap="none">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g3a64ddef971_0_988"/>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0"/>
              </a:spcAft>
              <a:buSzPts val="1100"/>
              <a:buNone/>
            </a:pPr>
            <a:r>
              <a:rPr lang="pl-PL" sz="6000"/>
              <a:t>Wsparcie finansowe rozwiązań ekoinnowacyjnych </a:t>
            </a:r>
            <a:endParaRPr sz="6000"/>
          </a:p>
          <a:p>
            <a:pPr marL="0" lvl="0" indent="0" algn="l" rtl="0">
              <a:lnSpc>
                <a:spcPct val="100000"/>
              </a:lnSpc>
              <a:spcBef>
                <a:spcPts val="1200"/>
              </a:spcBef>
              <a:spcAft>
                <a:spcPts val="1200"/>
              </a:spcAft>
              <a:buSzPts val="1100"/>
              <a:buNone/>
            </a:pPr>
            <a:r>
              <a:rPr lang="pl-PL" sz="6000"/>
              <a:t>(możliwości i źródła)</a:t>
            </a:r>
            <a:endParaRPr sz="6000"/>
          </a:p>
        </p:txBody>
      </p:sp>
      <p:grpSp>
        <p:nvGrpSpPr>
          <p:cNvPr id="1061" name="Google Shape;1061;g3a64ddef971_0_988">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062" name="Google Shape;1062;g3a64ddef971_0_988"/>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063" name="Google Shape;1063;g3a64ddef971_0_988"/>
            <p:cNvGrpSpPr/>
            <p:nvPr/>
          </p:nvGrpSpPr>
          <p:grpSpPr>
            <a:xfrm>
              <a:off x="6227813" y="299542"/>
              <a:ext cx="5675781" cy="1798500"/>
              <a:chOff x="1469644" y="187882"/>
              <a:chExt cx="5675781" cy="1798500"/>
            </a:xfrm>
          </p:grpSpPr>
          <p:sp>
            <p:nvSpPr>
              <p:cNvPr id="1064" name="Google Shape;1064;g3a64ddef971_0_988"/>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65" name="Google Shape;1065;g3a64ddef971_0_988"/>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066" name="Google Shape;1066;g3a64ddef971_0_988"/>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067" name="Google Shape;1067;g3a64ddef971_0_988"/>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068" name="Google Shape;1068;g3a64ddef971_0_988"/>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
        <p:nvSpPr>
          <p:cNvPr id="1069" name="Google Shape;1069;g3a64ddef971_0_9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g3a64ddef971_0_10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l-PL"/>
              <a:t>Programy finansowania ekoinnowacji</a:t>
            </a:r>
            <a:endParaRPr/>
          </a:p>
        </p:txBody>
      </p:sp>
      <p:sp>
        <p:nvSpPr>
          <p:cNvPr id="1076" name="Google Shape;1076;g3a64ddef971_0_1002"/>
          <p:cNvSpPr txBox="1">
            <a:spLocks noGrp="1"/>
          </p:cNvSpPr>
          <p:nvPr>
            <p:ph type="body" idx="1"/>
          </p:nvPr>
        </p:nvSpPr>
        <p:spPr>
          <a:xfrm>
            <a:off x="838200" y="1825625"/>
            <a:ext cx="49197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28571"/>
              </a:lnSpc>
              <a:spcBef>
                <a:spcPts val="3000"/>
              </a:spcBef>
              <a:spcAft>
                <a:spcPts val="0"/>
              </a:spcAft>
              <a:buClr>
                <a:schemeClr val="dk1"/>
              </a:buClr>
              <a:buSzPts val="1100"/>
              <a:buFont typeface="Arial"/>
              <a:buNone/>
            </a:pPr>
            <a:r>
              <a:rPr lang="pl-PL" sz="1100" b="1">
                <a:solidFill>
                  <a:srgbClr val="00002E"/>
                </a:solidFill>
              </a:rPr>
              <a:t>Mechanizmy wsparcia </a:t>
            </a:r>
            <a:endParaRPr sz="1100" b="1">
              <a:solidFill>
                <a:srgbClr val="00002E"/>
              </a:solidFill>
            </a:endParaRPr>
          </a:p>
          <a:p>
            <a:pPr marL="457200" lvl="0" indent="-298450" algn="l" rtl="0">
              <a:lnSpc>
                <a:spcPct val="155555"/>
              </a:lnSpc>
              <a:spcBef>
                <a:spcPts val="1200"/>
              </a:spcBef>
              <a:spcAft>
                <a:spcPts val="0"/>
              </a:spcAft>
              <a:buClr>
                <a:srgbClr val="0046FF"/>
              </a:buClr>
              <a:buSzPts val="1100"/>
              <a:buChar char="•"/>
            </a:pPr>
            <a:r>
              <a:rPr lang="pl-PL" sz="1100" u="sng">
                <a:solidFill>
                  <a:srgbClr val="0046FF"/>
                </a:solidFill>
                <a:hlinkClick r:id="rId3">
                  <a:extLst>
                    <a:ext uri="{A12FA001-AC4F-418D-AE19-62706E023703}">
                      <ahyp:hlinkClr xmlns:ahyp="http://schemas.microsoft.com/office/drawing/2018/hyperlinkcolor" val="tx"/>
                    </a:ext>
                  </a:extLst>
                </a:hlinkClick>
              </a:rPr>
              <a:t>Next Generation EU Recovery Plan</a:t>
            </a:r>
            <a:r>
              <a:rPr lang="pl-PL" sz="1100" u="sng">
                <a:solidFill>
                  <a:srgbClr val="0046FF"/>
                </a:solidFill>
              </a:rPr>
              <a:t> - Plan odbudowy</a:t>
            </a:r>
            <a:endParaRPr sz="1100" u="sng">
              <a:solidFill>
                <a:srgbClr val="0046FF"/>
              </a:solidFill>
            </a:endParaRPr>
          </a:p>
          <a:p>
            <a:pPr marL="457200" lvl="0" indent="-298450" algn="l" rtl="0">
              <a:lnSpc>
                <a:spcPct val="155555"/>
              </a:lnSpc>
              <a:spcBef>
                <a:spcPts val="0"/>
              </a:spcBef>
              <a:spcAft>
                <a:spcPts val="0"/>
              </a:spcAft>
              <a:buClr>
                <a:srgbClr val="0046FF"/>
              </a:buClr>
              <a:buSzPts val="1100"/>
              <a:buChar char="•"/>
            </a:pPr>
            <a:r>
              <a:rPr lang="pl-PL" sz="1100" u="sng">
                <a:solidFill>
                  <a:srgbClr val="0046FF"/>
                </a:solidFill>
                <a:hlinkClick r:id="rId4">
                  <a:extLst>
                    <a:ext uri="{A12FA001-AC4F-418D-AE19-62706E023703}">
                      <ahyp:hlinkClr xmlns:ahyp="http://schemas.microsoft.com/office/drawing/2018/hyperlinkcolor" val="tx"/>
                    </a:ext>
                  </a:extLst>
                </a:hlinkClick>
              </a:rPr>
              <a:t>Recovery and Resilience Facility</a:t>
            </a:r>
            <a:r>
              <a:rPr lang="pl-PL" sz="1100" u="sng">
                <a:solidFill>
                  <a:srgbClr val="0046FF"/>
                </a:solidFill>
              </a:rPr>
              <a:t> - Instrument na rzecz Odbudowy i Zwiększania Odporności (RRF)</a:t>
            </a:r>
            <a:endParaRPr sz="1100" u="sng">
              <a:solidFill>
                <a:srgbClr val="0046FF"/>
              </a:solidFill>
            </a:endParaRPr>
          </a:p>
          <a:p>
            <a:pPr marL="457200" lvl="0" indent="-298450" algn="l" rtl="0">
              <a:lnSpc>
                <a:spcPct val="155555"/>
              </a:lnSpc>
              <a:spcBef>
                <a:spcPts val="0"/>
              </a:spcBef>
              <a:spcAft>
                <a:spcPts val="0"/>
              </a:spcAft>
              <a:buSzPts val="1100"/>
              <a:buChar char="•"/>
            </a:pPr>
            <a:r>
              <a:rPr lang="pl-PL" sz="1100" u="sng">
                <a:solidFill>
                  <a:srgbClr val="0046FF"/>
                </a:solidFill>
                <a:hlinkClick r:id="rId5">
                  <a:extLst>
                    <a:ext uri="{A12FA001-AC4F-418D-AE19-62706E023703}">
                      <ahyp:hlinkClr xmlns:ahyp="http://schemas.microsoft.com/office/drawing/2018/hyperlinkcolor" val="tx"/>
                    </a:ext>
                  </a:extLst>
                </a:hlinkClick>
              </a:rPr>
              <a:t>Horizon Europe</a:t>
            </a:r>
            <a:endParaRPr sz="1100" u="sng">
              <a:solidFill>
                <a:srgbClr val="0046FF"/>
              </a:solidFill>
            </a:endParaRPr>
          </a:p>
          <a:p>
            <a:pPr marL="457200" lvl="0" indent="-298450" algn="l" rtl="0">
              <a:lnSpc>
                <a:spcPct val="155555"/>
              </a:lnSpc>
              <a:spcBef>
                <a:spcPts val="0"/>
              </a:spcBef>
              <a:spcAft>
                <a:spcPts val="0"/>
              </a:spcAft>
              <a:buSzPts val="1100"/>
              <a:buChar char="•"/>
            </a:pPr>
            <a:r>
              <a:rPr lang="pl-PL" sz="1100" u="sng">
                <a:solidFill>
                  <a:srgbClr val="0046FF"/>
                </a:solidFill>
                <a:hlinkClick r:id="rId6">
                  <a:extLst>
                    <a:ext uri="{A12FA001-AC4F-418D-AE19-62706E023703}">
                      <ahyp:hlinkClr xmlns:ahyp="http://schemas.microsoft.com/office/drawing/2018/hyperlinkcolor" val="tx"/>
                    </a:ext>
                  </a:extLst>
                </a:hlinkClick>
              </a:rPr>
              <a:t>LIFE</a:t>
            </a:r>
            <a:endParaRPr sz="1100" u="sng">
              <a:solidFill>
                <a:srgbClr val="0046FF"/>
              </a:solidFill>
            </a:endParaRPr>
          </a:p>
          <a:p>
            <a:pPr marL="457200" lvl="0" indent="-298450" algn="l" rtl="0">
              <a:lnSpc>
                <a:spcPct val="155555"/>
              </a:lnSpc>
              <a:spcBef>
                <a:spcPts val="0"/>
              </a:spcBef>
              <a:spcAft>
                <a:spcPts val="0"/>
              </a:spcAft>
              <a:buSzPts val="1100"/>
              <a:buChar char="•"/>
            </a:pPr>
            <a:r>
              <a:rPr lang="pl-PL" sz="1100" u="sng">
                <a:solidFill>
                  <a:srgbClr val="0046FF"/>
                </a:solidFill>
                <a:hlinkClick r:id="rId7">
                  <a:extLst>
                    <a:ext uri="{A12FA001-AC4F-418D-AE19-62706E023703}">
                      <ahyp:hlinkClr xmlns:ahyp="http://schemas.microsoft.com/office/drawing/2018/hyperlinkcolor" val="tx"/>
                    </a:ext>
                  </a:extLst>
                </a:hlinkClick>
              </a:rPr>
              <a:t>Innovation Fund</a:t>
            </a:r>
            <a:r>
              <a:rPr lang="pl-PL" sz="1100" u="sng">
                <a:solidFill>
                  <a:srgbClr val="0046FF"/>
                </a:solidFill>
              </a:rPr>
              <a:t> </a:t>
            </a:r>
            <a:r>
              <a:rPr lang="pl-PL" sz="1100"/>
              <a:t>(w konsorcjach z przemysłem)</a:t>
            </a:r>
            <a:endParaRPr sz="1100"/>
          </a:p>
          <a:p>
            <a:pPr marL="0" lvl="0" indent="0" algn="l" rtl="0">
              <a:lnSpc>
                <a:spcPct val="115000"/>
              </a:lnSpc>
              <a:spcBef>
                <a:spcPts val="2400"/>
              </a:spcBef>
              <a:spcAft>
                <a:spcPts val="0"/>
              </a:spcAft>
              <a:buSzPts val="1800"/>
              <a:buNone/>
            </a:pPr>
            <a:r>
              <a:rPr lang="pl-PL" sz="1100" b="1"/>
              <a:t>Dodatkowe źródła finansowania, które mogą wspierać ekoinnowacje, w szczególności MŚP i start-upy:</a:t>
            </a:r>
            <a:endParaRPr sz="1100" b="1"/>
          </a:p>
          <a:p>
            <a:pPr marL="457200" lvl="0" indent="-298450" algn="l" rtl="0">
              <a:lnSpc>
                <a:spcPct val="115000"/>
              </a:lnSpc>
              <a:spcBef>
                <a:spcPts val="1200"/>
              </a:spcBef>
              <a:spcAft>
                <a:spcPts val="0"/>
              </a:spcAft>
              <a:buSzPts val="1100"/>
              <a:buChar char="•"/>
            </a:pPr>
            <a:r>
              <a:rPr lang="pl-PL" sz="1100"/>
              <a:t>Ważne Projekty Stanowiące Przedmiot Wspólnego Europejskiego Zainteresowania (IPCEI)</a:t>
            </a:r>
            <a:endParaRPr sz="1100"/>
          </a:p>
          <a:p>
            <a:pPr marL="457200" lvl="0" indent="-298450" algn="l" rtl="0">
              <a:lnSpc>
                <a:spcPct val="115000"/>
              </a:lnSpc>
              <a:spcBef>
                <a:spcPts val="0"/>
              </a:spcBef>
              <a:spcAft>
                <a:spcPts val="0"/>
              </a:spcAft>
              <a:buSzPts val="1100"/>
              <a:buChar char="•"/>
            </a:pPr>
            <a:r>
              <a:rPr lang="pl-PL" sz="1100"/>
              <a:t>Sojusze przemysłowe (Industrial Alliances)</a:t>
            </a:r>
            <a:endParaRPr sz="1100"/>
          </a:p>
          <a:p>
            <a:pPr marL="457200" lvl="0" indent="-298450" algn="l" rtl="0">
              <a:lnSpc>
                <a:spcPct val="115000"/>
              </a:lnSpc>
              <a:spcBef>
                <a:spcPts val="0"/>
              </a:spcBef>
              <a:spcAft>
                <a:spcPts val="0"/>
              </a:spcAft>
              <a:buSzPts val="1100"/>
              <a:buChar char="•"/>
            </a:pPr>
            <a:r>
              <a:rPr lang="pl-PL" sz="1100"/>
              <a:t>Partnerstwa europejskie (European Partnerships)</a:t>
            </a:r>
            <a:endParaRPr sz="1100"/>
          </a:p>
          <a:p>
            <a:pPr marL="457200" lvl="0" indent="-298450" algn="l" rtl="0">
              <a:lnSpc>
                <a:spcPct val="115000"/>
              </a:lnSpc>
              <a:spcBef>
                <a:spcPts val="0"/>
              </a:spcBef>
              <a:spcAft>
                <a:spcPts val="0"/>
              </a:spcAft>
              <a:buSzPts val="1100"/>
              <a:buChar char="•"/>
            </a:pPr>
            <a:r>
              <a:rPr lang="pl-PL" sz="1100"/>
              <a:t>Program InvestEU</a:t>
            </a:r>
            <a:endParaRPr sz="1100"/>
          </a:p>
          <a:p>
            <a:pPr marL="457200" lvl="0" indent="-298450" algn="l" rtl="0">
              <a:lnSpc>
                <a:spcPct val="115000"/>
              </a:lnSpc>
              <a:spcBef>
                <a:spcPts val="0"/>
              </a:spcBef>
              <a:spcAft>
                <a:spcPts val="0"/>
              </a:spcAft>
              <a:buSzPts val="1100"/>
              <a:buChar char="•"/>
            </a:pPr>
            <a:r>
              <a:rPr lang="pl-PL" sz="1100"/>
              <a:t>Platforma Access2Finance</a:t>
            </a:r>
            <a:endParaRPr sz="1100"/>
          </a:p>
          <a:p>
            <a:pPr marL="0" lvl="0" indent="0" algn="l" rtl="0">
              <a:lnSpc>
                <a:spcPct val="90000"/>
              </a:lnSpc>
              <a:spcBef>
                <a:spcPts val="1200"/>
              </a:spcBef>
              <a:spcAft>
                <a:spcPts val="0"/>
              </a:spcAft>
              <a:buSzPts val="1800"/>
              <a:buNone/>
            </a:pPr>
            <a:endParaRPr sz="1100"/>
          </a:p>
        </p:txBody>
      </p:sp>
      <p:sp>
        <p:nvSpPr>
          <p:cNvPr id="1077" name="Google Shape;1077;g3a64ddef971_0_1002"/>
          <p:cNvSpPr txBox="1"/>
          <p:nvPr/>
        </p:nvSpPr>
        <p:spPr>
          <a:xfrm>
            <a:off x="877900" y="6176825"/>
            <a:ext cx="48801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pl-PL" sz="1100" b="0" i="0" u="none" strike="noStrike" cap="none">
                <a:solidFill>
                  <a:srgbClr val="000000"/>
                </a:solidFill>
                <a:latin typeface="Calibri"/>
                <a:ea typeface="Calibri"/>
                <a:cs typeface="Calibri"/>
                <a:sym typeface="Calibri"/>
              </a:rPr>
              <a:t>https://green-forum.ec.europa.eu/eco-innovation_en</a:t>
            </a:r>
            <a:endParaRPr sz="1100" b="0" i="0" u="none" strike="noStrike" cap="none">
              <a:solidFill>
                <a:srgbClr val="000000"/>
              </a:solidFill>
              <a:latin typeface="Calibri"/>
              <a:ea typeface="Calibri"/>
              <a:cs typeface="Calibri"/>
              <a:sym typeface="Calibri"/>
            </a:endParaRPr>
          </a:p>
        </p:txBody>
      </p:sp>
      <p:sp>
        <p:nvSpPr>
          <p:cNvPr id="1078" name="Google Shape;1078;g3a64ddef971_0_10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89</a:t>
            </a:fld>
            <a:endParaRPr/>
          </a:p>
        </p:txBody>
      </p:sp>
      <p:sp>
        <p:nvSpPr>
          <p:cNvPr id="1079" name="Google Shape;1079;g3a64ddef971_0_1002"/>
          <p:cNvSpPr txBox="1"/>
          <p:nvPr/>
        </p:nvSpPr>
        <p:spPr>
          <a:xfrm>
            <a:off x="6058595" y="1737370"/>
            <a:ext cx="5600700" cy="2455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24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Ekoinnowacje często mają charakter lokalny (place-based) </a:t>
            </a:r>
            <a:r>
              <a:rPr lang="pl-PL" sz="1100" b="0" i="0" u="none" strike="noStrike" cap="none">
                <a:solidFill>
                  <a:schemeClr val="dk1"/>
                </a:solidFill>
                <a:latin typeface="Calibri"/>
                <a:ea typeface="Calibri"/>
                <a:cs typeface="Calibri"/>
                <a:sym typeface="Calibri"/>
              </a:rPr>
              <a:t>i powstają dzięki współpracy różnych interesariuszy. Rozprzestrzenianie się dobrych praktyk zachodzi także poprzez łańcuchy wartości.  Jest to obecnie w pełni uznane w „narzędziowniku” Komisji Europejskiej,</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który zawsze uwzględnia Europejski Zielony Ład, m.in. poprzez:</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Europejski Instytut Innowacji i Technologii (EIT)</a:t>
            </a:r>
            <a:br>
              <a:rPr lang="pl-PL" sz="1100" b="1"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a:t>
            </a:r>
            <a:r>
              <a:rPr lang="pl-PL" sz="1100" b="1" i="0" u="none" strike="noStrike" cap="none">
                <a:solidFill>
                  <a:schemeClr val="dk1"/>
                </a:solidFill>
                <a:latin typeface="Calibri"/>
                <a:ea typeface="Calibri"/>
                <a:cs typeface="Calibri"/>
                <a:sym typeface="Calibri"/>
              </a:rPr>
              <a:t>Wspólnoty Wiedzy i Innowacji (KIC), w tym:</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 InnoEnergy</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 Climate-KIC</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 – EIT Raw Materials</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Regionalne Strategie Inteligentnych Specjalizacji (RIS3)</a:t>
            </a:r>
            <a:br>
              <a:rPr lang="pl-PL" sz="1100" b="1" i="0" u="none" strike="noStrike" cap="none">
                <a:solidFill>
                  <a:schemeClr val="dk1"/>
                </a:solidFill>
                <a:latin typeface="Calibri"/>
                <a:ea typeface="Calibri"/>
                <a:cs typeface="Calibri"/>
                <a:sym typeface="Calibri"/>
              </a:rPr>
            </a:br>
            <a:r>
              <a:rPr lang="pl-PL" sz="1100" b="1" i="0" u="none" strike="noStrike" cap="none">
                <a:solidFill>
                  <a:schemeClr val="dk1"/>
                </a:solidFill>
                <a:latin typeface="Calibri"/>
                <a:ea typeface="Calibri"/>
                <a:cs typeface="Calibri"/>
                <a:sym typeface="Calibri"/>
              </a:rPr>
              <a:t>Europejska Platforma Współpracy Klastrów (European Cluster Collaboration Platform)</a:t>
            </a:r>
            <a:endParaRPr sz="1100" b="1" i="0" u="none" strike="noStrike" cap="none">
              <a:solidFill>
                <a:schemeClr val="dk1"/>
              </a:solidFill>
              <a:latin typeface="Calibri"/>
              <a:ea typeface="Calibri"/>
              <a:cs typeface="Calibri"/>
              <a:sym typeface="Calibri"/>
            </a:endParaRPr>
          </a:p>
        </p:txBody>
      </p:sp>
      <p:sp>
        <p:nvSpPr>
          <p:cNvPr id="1080" name="Google Shape;1080;g3a64ddef971_0_1002"/>
          <p:cNvSpPr txBox="1"/>
          <p:nvPr/>
        </p:nvSpPr>
        <p:spPr>
          <a:xfrm>
            <a:off x="6055100" y="4116425"/>
            <a:ext cx="7162800" cy="2414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Ekoinnowacje mogą być finansowane poprzez:</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granty B+R</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projekty demonstracyjne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wdrożenia i inwestycje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zielone instrumenty finansowe</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Najsilniejsze preferencje uzyskują projekty:</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gospodarki obiegu zamkniętego (GOZ),</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redukcji emisji i śladu środowiskowego,</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efektywności energetycznej i zasobowej,</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 ➡ zielonej transformacji przemysłu.</a:t>
            </a:r>
            <a:endParaRPr sz="11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cxnSp>
        <p:nvCxnSpPr>
          <p:cNvPr id="258" name="Google Shape;258;g3a64ddef971_0_29">
            <a:extLst>
              <a:ext uri="{C183D7F6-B498-43B3-948B-1728B52AA6E4}">
                <adec:decorative xmlns:adec="http://schemas.microsoft.com/office/drawing/2017/decorative" val="1"/>
              </a:ext>
            </a:extLst>
          </p:cNvPr>
          <p:cNvCxnSpPr/>
          <p:nvPr/>
        </p:nvCxnSpPr>
        <p:spPr>
          <a:xfrm>
            <a:off x="1366887" y="3506772"/>
            <a:ext cx="3337200" cy="0"/>
          </a:xfrm>
          <a:prstGeom prst="straightConnector1">
            <a:avLst/>
          </a:prstGeom>
          <a:noFill/>
          <a:ln w="101600" cap="flat" cmpd="sng">
            <a:solidFill>
              <a:schemeClr val="accent5"/>
            </a:solidFill>
            <a:prstDash val="solid"/>
            <a:round/>
            <a:headEnd type="none" w="sm" len="sm"/>
            <a:tailEnd type="triangle" w="med" len="med"/>
          </a:ln>
        </p:spPr>
      </p:cxnSp>
      <p:sp>
        <p:nvSpPr>
          <p:cNvPr id="259" name="Google Shape;259;g3a64ddef971_0_29">
            <a:extLst>
              <a:ext uri="{C183D7F6-B498-43B3-948B-1728B52AA6E4}">
                <adec:decorative xmlns:adec="http://schemas.microsoft.com/office/drawing/2017/decorative" val="1"/>
              </a:ext>
            </a:extLst>
          </p:cNvPr>
          <p:cNvSpPr/>
          <p:nvPr/>
        </p:nvSpPr>
        <p:spPr>
          <a:xfrm>
            <a:off x="6777872" y="1381027"/>
            <a:ext cx="3798900" cy="3798900"/>
          </a:xfrm>
          <a:prstGeom prst="ellipse">
            <a:avLst/>
          </a:prstGeom>
          <a:solidFill>
            <a:schemeClr val="lt1"/>
          </a:solidFill>
          <a:ln w="1016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0" name="Google Shape;260;g3a64ddef971_0_29">
            <a:extLst>
              <a:ext uri="{C183D7F6-B498-43B3-948B-1728B52AA6E4}">
                <adec:decorative xmlns:adec="http://schemas.microsoft.com/office/drawing/2017/decorative" val="1"/>
              </a:ext>
            </a:extLst>
          </p:cNvPr>
          <p:cNvSpPr/>
          <p:nvPr/>
        </p:nvSpPr>
        <p:spPr>
          <a:xfrm>
            <a:off x="6777872" y="2420471"/>
            <a:ext cx="366900" cy="218700"/>
          </a:xfrm>
          <a:prstGeom prst="rect">
            <a:avLst/>
          </a:prstGeom>
          <a:solidFill>
            <a:schemeClr val="lt1"/>
          </a:solidFill>
          <a:ln w="33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sp>
        <p:nvSpPr>
          <p:cNvPr id="261" name="Google Shape;261;g3a64ddef971_0_29">
            <a:extLst>
              <a:ext uri="{C183D7F6-B498-43B3-948B-1728B52AA6E4}">
                <adec:decorative xmlns:adec="http://schemas.microsoft.com/office/drawing/2017/decorative" val="1"/>
              </a:ext>
            </a:extLst>
          </p:cNvPr>
          <p:cNvSpPr/>
          <p:nvPr/>
        </p:nvSpPr>
        <p:spPr>
          <a:xfrm rot="-8310846">
            <a:off x="6783784" y="1888582"/>
            <a:ext cx="609116" cy="743849"/>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Arial"/>
              <a:ea typeface="Arial"/>
              <a:cs typeface="Arial"/>
              <a:sym typeface="Arial"/>
            </a:endParaRPr>
          </a:p>
        </p:txBody>
      </p:sp>
      <p:cxnSp>
        <p:nvCxnSpPr>
          <p:cNvPr id="262" name="Google Shape;262;g3a64ddef971_0_29">
            <a:extLst>
              <a:ext uri="{C183D7F6-B498-43B3-948B-1728B52AA6E4}">
                <adec:decorative xmlns:adec="http://schemas.microsoft.com/office/drawing/2017/decorative" val="1"/>
              </a:ext>
            </a:extLst>
          </p:cNvPr>
          <p:cNvCxnSpPr/>
          <p:nvPr/>
        </p:nvCxnSpPr>
        <p:spPr>
          <a:xfrm>
            <a:off x="5574385" y="1044019"/>
            <a:ext cx="66000" cy="4770000"/>
          </a:xfrm>
          <a:prstGeom prst="straightConnector1">
            <a:avLst/>
          </a:prstGeom>
          <a:noFill/>
          <a:ln w="12700" cap="flat" cmpd="sng">
            <a:solidFill>
              <a:srgbClr val="BBB6B6"/>
            </a:solidFill>
            <a:prstDash val="solid"/>
            <a:round/>
            <a:headEnd type="none" w="sm" len="sm"/>
            <a:tailEnd type="none" w="sm" len="sm"/>
          </a:ln>
        </p:spPr>
      </p:cxnSp>
      <p:sp>
        <p:nvSpPr>
          <p:cNvPr id="2" name="Tytuł 1">
            <a:extLst>
              <a:ext uri="{FF2B5EF4-FFF2-40B4-BE49-F238E27FC236}">
                <a16:creationId xmlns:a16="http://schemas.microsoft.com/office/drawing/2014/main" id="{9EA5661A-D996-4CCF-7A1D-D83CADD86592}"/>
              </a:ext>
            </a:extLst>
          </p:cNvPr>
          <p:cNvSpPr>
            <a:spLocks noGrp="1"/>
          </p:cNvSpPr>
          <p:nvPr>
            <p:ph type="title" idx="4294967295"/>
          </p:nvPr>
        </p:nvSpPr>
        <p:spPr>
          <a:xfrm>
            <a:off x="838200" y="-1325700"/>
            <a:ext cx="10515600" cy="1325700"/>
          </a:xfrm>
        </p:spPr>
        <p:txBody>
          <a:bodyPr spcFirstLastPara="1" wrap="square" lIns="91425" tIns="45700" rIns="91425" bIns="45700" anchor="b" anchorCtr="0">
            <a:normAutofit/>
          </a:bodyPr>
          <a:lstStyle/>
          <a:p>
            <a:r>
              <a:rPr lang="pl-PL" dirty="0" err="1"/>
              <a:t>Cradle</a:t>
            </a:r>
            <a:r>
              <a:rPr lang="pl-PL" dirty="0"/>
              <a:t> to </a:t>
            </a:r>
            <a:r>
              <a:rPr lang="pl-PL" dirty="0" err="1"/>
              <a:t>Cradle</a:t>
            </a:r>
            <a:endParaRPr lang="pl-PL"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3a64ddef971_0_10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90</a:t>
            </a:fld>
            <a:endParaRPr/>
          </a:p>
        </p:txBody>
      </p:sp>
      <p:sp>
        <p:nvSpPr>
          <p:cNvPr id="1087" name="Google Shape;1087;g3a64ddef971_0_1012"/>
          <p:cNvSpPr txBox="1"/>
          <p:nvPr/>
        </p:nvSpPr>
        <p:spPr>
          <a:xfrm>
            <a:off x="870280" y="1630665"/>
            <a:ext cx="3000000" cy="3152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Program Horizon Europe — kluczowy dla SGGW</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Uczelnie są </a:t>
            </a:r>
            <a:r>
              <a:rPr lang="pl-PL" sz="1100" b="0" i="1" u="none" strike="noStrike" cap="none">
                <a:solidFill>
                  <a:schemeClr val="dk1"/>
                </a:solidFill>
                <a:latin typeface="Calibri"/>
                <a:ea typeface="Calibri"/>
                <a:cs typeface="Calibri"/>
                <a:sym typeface="Calibri"/>
              </a:rPr>
              <a:t>głównymi beneficjentami</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RIA – Research and Innovation Actions</a:t>
            </a:r>
            <a:r>
              <a:rPr lang="pl-PL" sz="1100" b="0" i="0" u="none" strike="noStrike" cap="none">
                <a:solidFill>
                  <a:schemeClr val="dk1"/>
                </a:solidFill>
                <a:latin typeface="Calibri"/>
                <a:ea typeface="Calibri"/>
                <a:cs typeface="Calibri"/>
                <a:sym typeface="Calibri"/>
              </a:rPr>
              <a:t> (100% finansowania)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IA – Innovation Actions</a:t>
            </a:r>
            <a:r>
              <a:rPr lang="pl-PL" sz="1100" b="0" i="0" u="none" strike="noStrike" cap="none">
                <a:solidFill>
                  <a:schemeClr val="dk1"/>
                </a:solidFill>
                <a:latin typeface="Calibri"/>
                <a:ea typeface="Calibri"/>
                <a:cs typeface="Calibri"/>
                <a:sym typeface="Calibri"/>
              </a:rPr>
              <a:t> (do 70–100%)</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MSCA – mobilność, doktoranci</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Arial"/>
              <a:buChar char="●"/>
            </a:pPr>
            <a:r>
              <a:rPr lang="pl-PL" sz="1100" b="1" i="0" u="none" strike="noStrike" cap="none">
                <a:solidFill>
                  <a:schemeClr val="dk1"/>
                </a:solidFill>
                <a:latin typeface="Calibri"/>
                <a:ea typeface="Calibri"/>
                <a:cs typeface="Calibri"/>
                <a:sym typeface="Calibri"/>
              </a:rPr>
              <a:t>Clusters 5 i 6</a:t>
            </a:r>
            <a:r>
              <a:rPr lang="pl-PL" sz="1100" b="0" i="0" u="none" strike="noStrike" cap="none">
                <a:solidFill>
                  <a:schemeClr val="dk1"/>
                </a:solidFill>
                <a:latin typeface="Calibri"/>
                <a:ea typeface="Calibri"/>
                <a:cs typeface="Calibri"/>
                <a:sym typeface="Calibri"/>
              </a:rPr>
              <a:t>:</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żywność, rolnictwo, gleby</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klimat, środowisko</a:t>
            </a:r>
            <a:endParaRPr sz="1100" b="0" i="0" u="none" strike="noStrike" cap="none">
              <a:solidFill>
                <a:schemeClr val="dk1"/>
              </a:solidFill>
              <a:latin typeface="Calibri"/>
              <a:ea typeface="Calibri"/>
              <a:cs typeface="Calibri"/>
              <a:sym typeface="Calibri"/>
            </a:endParaRPr>
          </a:p>
          <a:p>
            <a:pPr marL="914400" marR="0" lvl="1"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„Farm to Fork” i „Biodiversity”</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1" i="0" u="none" strike="noStrike" cap="none">
                <a:solidFill>
                  <a:schemeClr val="dk1"/>
                </a:solidFill>
                <a:latin typeface="Calibri"/>
                <a:ea typeface="Calibri"/>
                <a:cs typeface="Calibri"/>
                <a:sym typeface="Calibri"/>
              </a:rPr>
              <a:t>Missions: Soil Health, Climate, Oceans</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 </a:t>
            </a:r>
            <a:r>
              <a:rPr lang="pl-PL" sz="1100" b="0" i="1" u="none" strike="noStrike" cap="none">
                <a:solidFill>
                  <a:schemeClr val="dk1"/>
                </a:solidFill>
                <a:latin typeface="Calibri"/>
                <a:ea typeface="Calibri"/>
                <a:cs typeface="Calibri"/>
                <a:sym typeface="Calibri"/>
              </a:rPr>
              <a:t>SGGW ma naturalne kompetencje i wysoką konkurencyjność w HE.</a:t>
            </a:r>
            <a:endParaRPr sz="1100" b="0" i="1" u="none" strike="noStrike" cap="none">
              <a:solidFill>
                <a:schemeClr val="dk1"/>
              </a:solidFill>
              <a:latin typeface="Calibri"/>
              <a:ea typeface="Calibri"/>
              <a:cs typeface="Calibri"/>
              <a:sym typeface="Calibri"/>
            </a:endParaRPr>
          </a:p>
        </p:txBody>
      </p:sp>
      <p:sp>
        <p:nvSpPr>
          <p:cNvPr id="1088" name="Google Shape;1088;g3a64ddef971_0_1012"/>
          <p:cNvSpPr txBox="1"/>
          <p:nvPr/>
        </p:nvSpPr>
        <p:spPr>
          <a:xfrm>
            <a:off x="4511049" y="1638275"/>
            <a:ext cx="3307800" cy="3926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Program LIFE</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8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Projekty środowiskowe i klimatyczne.</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Obszary: GOZ, ochrona wody, powietrza, bioróżnorodność, energia.</a:t>
            </a:r>
            <a:br>
              <a:rPr lang="pl-PL" sz="1100" b="0" i="0" u="none" strike="noStrike" cap="none">
                <a:solidFill>
                  <a:schemeClr val="dk1"/>
                </a:solidFill>
                <a:latin typeface="Calibri"/>
                <a:ea typeface="Calibri"/>
                <a:cs typeface="Calibri"/>
                <a:sym typeface="Calibri"/>
              </a:rPr>
            </a:br>
            <a:r>
              <a:rPr lang="pl-PL" sz="1100" b="0" i="0" u="none" strike="noStrike" cap="none">
                <a:solidFill>
                  <a:schemeClr val="dk1"/>
                </a:solidFill>
                <a:latin typeface="Calibri"/>
                <a:ea typeface="Calibri"/>
                <a:cs typeface="Calibri"/>
                <a:sym typeface="Calibri"/>
              </a:rPr>
              <a:t>Finansowanie: 60–75%.</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Uczelnie często są:</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beneficjentami,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partnerami,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liderami merytorycznymi.</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Szczególnie adekwatne obszary SGGW:</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bioróżnorodność,</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woda i gleby,</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edukacja środowiskowa,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rolnictwo zrównoważone,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GOZ w sektorze żywnościowym.</a:t>
            </a:r>
            <a:endParaRPr sz="1100" b="0" i="0" u="none" strike="noStrike" cap="none">
              <a:solidFill>
                <a:schemeClr val="dk1"/>
              </a:solidFill>
              <a:latin typeface="Calibri"/>
              <a:ea typeface="Calibri"/>
              <a:cs typeface="Calibri"/>
              <a:sym typeface="Calibri"/>
            </a:endParaRPr>
          </a:p>
        </p:txBody>
      </p:sp>
      <p:sp>
        <p:nvSpPr>
          <p:cNvPr id="1089" name="Google Shape;1089;g3a64ddef971_0_1012"/>
          <p:cNvSpPr txBox="1"/>
          <p:nvPr/>
        </p:nvSpPr>
        <p:spPr>
          <a:xfrm>
            <a:off x="8107675" y="1630685"/>
            <a:ext cx="3000000" cy="1635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EIT Climate-KIC / Circular Economy — ✔️ TAK, dobre</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SGGW może aplikować jako: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partner w projektach edukacyjnych,</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centrum demonstracyjne,</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hub wiedzy.</a:t>
            </a:r>
            <a:endParaRPr sz="1100" b="0" i="0" u="none" strike="noStrike" cap="none">
              <a:solidFill>
                <a:schemeClr val="dk1"/>
              </a:solidFill>
              <a:latin typeface="Calibri"/>
              <a:ea typeface="Calibri"/>
              <a:cs typeface="Calibri"/>
              <a:sym typeface="Calibri"/>
            </a:endParaRPr>
          </a:p>
        </p:txBody>
      </p:sp>
      <p:sp>
        <p:nvSpPr>
          <p:cNvPr id="1090" name="Google Shape;1090;g3a64ddef971_0_1012"/>
          <p:cNvSpPr txBox="1"/>
          <p:nvPr/>
        </p:nvSpPr>
        <p:spPr>
          <a:xfrm>
            <a:off x="8161025" y="3392510"/>
            <a:ext cx="3000000" cy="307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800"/>
              </a:spcBef>
              <a:spcAft>
                <a:spcPts val="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NCBR — jako partner</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W programach B+R skierowanych do: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przemysłu,</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konsorcjów naukowo-przemysłowych.</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Uczelnia zwykle pełni rolę:</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partnera badawczego,</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eksperta,</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twórcy prototypów.</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1200"/>
              </a:spcAft>
              <a:buClr>
                <a:srgbClr val="000000"/>
              </a:buClr>
              <a:buSzPts val="1100"/>
              <a:buFont typeface="Arial"/>
              <a:buNone/>
            </a:pPr>
            <a:r>
              <a:rPr lang="pl-PL" sz="1100" b="1" i="0" u="none" strike="noStrike" cap="none">
                <a:solidFill>
                  <a:schemeClr val="dk1"/>
                </a:solidFill>
                <a:latin typeface="Calibri"/>
                <a:ea typeface="Calibri"/>
                <a:cs typeface="Calibri"/>
                <a:sym typeface="Calibri"/>
              </a:rPr>
              <a:t>NCN – badania podstawowe w obszarach środowiskowych</a:t>
            </a:r>
            <a:br>
              <a:rPr lang="pl-PL" sz="1100" b="0" i="0" u="none" strike="noStrike" cap="none">
                <a:solidFill>
                  <a:schemeClr val="dk1"/>
                </a:solidFill>
                <a:latin typeface="Calibri"/>
                <a:ea typeface="Calibri"/>
                <a:cs typeface="Calibri"/>
                <a:sym typeface="Calibri"/>
              </a:rPr>
            </a:br>
            <a:endParaRPr sz="1100" b="0" i="0" u="none" strike="noStrike" cap="none">
              <a:solidFill>
                <a:schemeClr val="dk1"/>
              </a:solidFill>
              <a:latin typeface="Calibri"/>
              <a:ea typeface="Calibri"/>
              <a:cs typeface="Calibri"/>
              <a:sym typeface="Calibri"/>
            </a:endParaRPr>
          </a:p>
        </p:txBody>
      </p:sp>
      <p:sp>
        <p:nvSpPr>
          <p:cNvPr id="1091" name="Google Shape;1091;g3a64ddef971_0_1012"/>
          <p:cNvSpPr txBox="1"/>
          <p:nvPr/>
        </p:nvSpPr>
        <p:spPr>
          <a:xfrm>
            <a:off x="929650" y="5806425"/>
            <a:ext cx="5898600" cy="70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1100"/>
              <a:buFont typeface="Arial"/>
              <a:buNone/>
            </a:pPr>
            <a:r>
              <a:rPr lang="pl-PL" sz="1100" b="0" i="0" u="none" strike="noStrike" cap="none">
                <a:solidFill>
                  <a:schemeClr val="dk1"/>
                </a:solidFill>
                <a:latin typeface="Calibri"/>
                <a:ea typeface="Calibri"/>
                <a:cs typeface="Calibri"/>
                <a:sym typeface="Calibri"/>
              </a:rPr>
              <a:t>Dodatkowo, gdy projekt dotyczy infrastruktury uczelni:</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1200"/>
              </a:spcBef>
              <a:spcAft>
                <a:spcPts val="0"/>
              </a:spcAft>
              <a:buClr>
                <a:schemeClr val="dk1"/>
              </a:buClr>
              <a:buSzPts val="1100"/>
              <a:buFont typeface="Calibri"/>
              <a:buChar char="●"/>
            </a:pPr>
            <a:r>
              <a:rPr lang="pl-PL" sz="1100" b="0" i="0" u="none" strike="noStrike" cap="none">
                <a:solidFill>
                  <a:schemeClr val="dk1"/>
                </a:solidFill>
                <a:latin typeface="Calibri"/>
                <a:ea typeface="Calibri"/>
                <a:cs typeface="Calibri"/>
                <a:sym typeface="Calibri"/>
              </a:rPr>
              <a:t>NFOŚiGW / FENX / Fundusze Regionalne</a:t>
            </a:r>
            <a:endParaRPr sz="1100" b="0" i="0" u="none" strike="noStrike" cap="none">
              <a:solidFill>
                <a:schemeClr val="dk1"/>
              </a:solidFill>
              <a:latin typeface="Calibri"/>
              <a:ea typeface="Calibri"/>
              <a:cs typeface="Calibri"/>
              <a:sym typeface="Calibri"/>
            </a:endParaRPr>
          </a:p>
        </p:txBody>
      </p:sp>
      <p:sp>
        <p:nvSpPr>
          <p:cNvPr id="1092" name="Google Shape;1092;g3a64ddef971_0_10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SzPts val="1800"/>
              <a:buNone/>
            </a:pPr>
            <a:r>
              <a:rPr lang="pl-PL"/>
              <a:t>Ważne programy dla uczelni</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38b2317d490_0_13"/>
          <p:cNvSpPr txBox="1">
            <a:spLocks noGrp="1"/>
          </p:cNvSpPr>
          <p:nvPr>
            <p:ph type="title"/>
          </p:nvPr>
        </p:nvSpPr>
        <p:spPr>
          <a:xfrm>
            <a:off x="838200" y="263362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200"/>
              </a:spcBef>
              <a:spcAft>
                <a:spcPts val="1200"/>
              </a:spcAft>
              <a:buSzPts val="1100"/>
              <a:buNone/>
            </a:pPr>
            <a:r>
              <a:rPr lang="pl-PL" sz="6000"/>
              <a:t>Podsumowanie szkolenia</a:t>
            </a:r>
            <a:endParaRPr sz="6000"/>
          </a:p>
        </p:txBody>
      </p:sp>
      <p:grpSp>
        <p:nvGrpSpPr>
          <p:cNvPr id="1099" name="Google Shape;1099;g38b2317d490_0_13">
            <a:extLst>
              <a:ext uri="{C183D7F6-B498-43B3-948B-1728B52AA6E4}">
                <adec:decorative xmlns:adec="http://schemas.microsoft.com/office/drawing/2017/decorative" val="1"/>
              </a:ext>
            </a:extLst>
          </p:cNvPr>
          <p:cNvGrpSpPr/>
          <p:nvPr/>
        </p:nvGrpSpPr>
        <p:grpSpPr>
          <a:xfrm>
            <a:off x="7760872" y="3745527"/>
            <a:ext cx="3078062" cy="1082799"/>
            <a:chOff x="6227813" y="0"/>
            <a:chExt cx="5964081" cy="2098042"/>
          </a:xfrm>
        </p:grpSpPr>
        <p:sp>
          <p:nvSpPr>
            <p:cNvPr id="1100" name="Google Shape;1100;g38b2317d490_0_13"/>
            <p:cNvSpPr/>
            <p:nvPr/>
          </p:nvSpPr>
          <p:spPr>
            <a:xfrm>
              <a:off x="7942694" y="0"/>
              <a:ext cx="4249200" cy="1016400"/>
            </a:xfrm>
            <a:prstGeom prst="rect">
              <a:avLst/>
            </a:prstGeom>
            <a:solidFill>
              <a:srgbClr val="C5521C"/>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rgbClr val="000000"/>
                </a:buClr>
                <a:buSzPts val="929"/>
                <a:buFont typeface="Arial"/>
                <a:buNone/>
              </a:pPr>
              <a:endParaRPr sz="929" b="0" i="0" u="none" strike="noStrike" cap="none">
                <a:solidFill>
                  <a:schemeClr val="lt1"/>
                </a:solidFill>
                <a:latin typeface="Calibri"/>
                <a:ea typeface="Calibri"/>
                <a:cs typeface="Calibri"/>
                <a:sym typeface="Calibri"/>
              </a:endParaRPr>
            </a:p>
          </p:txBody>
        </p:sp>
        <p:grpSp>
          <p:nvGrpSpPr>
            <p:cNvPr id="1101" name="Google Shape;1101;g38b2317d490_0_13"/>
            <p:cNvGrpSpPr/>
            <p:nvPr/>
          </p:nvGrpSpPr>
          <p:grpSpPr>
            <a:xfrm>
              <a:off x="6227813" y="299542"/>
              <a:ext cx="5675781" cy="1798500"/>
              <a:chOff x="1469644" y="187882"/>
              <a:chExt cx="5675781" cy="1798500"/>
            </a:xfrm>
          </p:grpSpPr>
          <p:sp>
            <p:nvSpPr>
              <p:cNvPr id="1102" name="Google Shape;1102;g38b2317d490_0_13"/>
              <p:cNvSpPr/>
              <p:nvPr/>
            </p:nvSpPr>
            <p:spPr>
              <a:xfrm>
                <a:off x="1469644" y="187882"/>
                <a:ext cx="5675700" cy="1798500"/>
              </a:xfrm>
              <a:prstGeom prst="rect">
                <a:avLst/>
              </a:prstGeom>
              <a:solidFill>
                <a:srgbClr val="A6D3F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03" name="Google Shape;1103;g38b2317d490_0_13"/>
              <p:cNvSpPr/>
              <p:nvPr/>
            </p:nvSpPr>
            <p:spPr>
              <a:xfrm>
                <a:off x="3184525" y="187882"/>
                <a:ext cx="3960900" cy="721200"/>
              </a:xfrm>
              <a:prstGeom prst="rect">
                <a:avLst/>
              </a:prstGeom>
              <a:solidFill>
                <a:srgbClr val="0052AF"/>
              </a:solidFill>
              <a:ln>
                <a:noFill/>
              </a:ln>
            </p:spPr>
            <p:txBody>
              <a:bodyPr spcFirstLastPara="1" wrap="square" lIns="47175" tIns="23575" rIns="47175" bIns="23575" anchor="ctr" anchorCtr="0">
                <a:noAutofit/>
              </a:bodyPr>
              <a:lstStyle/>
              <a:p>
                <a:pPr marL="0" marR="0" lvl="0" indent="0" algn="ctr" rtl="0">
                  <a:lnSpc>
                    <a:spcPct val="100000"/>
                  </a:lnSpc>
                  <a:spcBef>
                    <a:spcPts val="0"/>
                  </a:spcBef>
                  <a:spcAft>
                    <a:spcPts val="0"/>
                  </a:spcAft>
                  <a:buClr>
                    <a:schemeClr val="dk1"/>
                  </a:buClr>
                  <a:buSzPts val="929"/>
                  <a:buFont typeface="Calibri"/>
                  <a:buNone/>
                </a:pPr>
                <a:endParaRPr sz="929" b="0" i="0" u="none" strike="noStrike" cap="none">
                  <a:solidFill>
                    <a:srgbClr val="FFFFFF"/>
                  </a:solidFill>
                  <a:latin typeface="Calibri"/>
                  <a:ea typeface="Calibri"/>
                  <a:cs typeface="Calibri"/>
                  <a:sym typeface="Calibri"/>
                </a:endParaRPr>
              </a:p>
            </p:txBody>
          </p:sp>
          <p:sp>
            <p:nvSpPr>
              <p:cNvPr id="1104" name="Google Shape;1104;g38b2317d490_0_13"/>
              <p:cNvSpPr txBox="1"/>
              <p:nvPr/>
            </p:nvSpPr>
            <p:spPr>
              <a:xfrm>
                <a:off x="1706282" y="1014637"/>
                <a:ext cx="5202300" cy="863700"/>
              </a:xfrm>
              <a:prstGeom prst="rect">
                <a:avLst/>
              </a:prstGeom>
              <a:noFill/>
              <a:ln>
                <a:noFill/>
              </a:ln>
            </p:spPr>
            <p:txBody>
              <a:bodyPr spcFirstLastPara="1" wrap="square" lIns="0" tIns="0" rIns="0" bIns="0" anchor="ctr" anchorCtr="0">
                <a:normAutofit/>
              </a:bodyPr>
              <a:lstStyle/>
              <a:p>
                <a:pPr marL="0" marR="0" lvl="0" indent="0" algn="ctr" rtl="0">
                  <a:lnSpc>
                    <a:spcPct val="125000"/>
                  </a:lnSpc>
                  <a:spcBef>
                    <a:spcPts val="0"/>
                  </a:spcBef>
                  <a:spcAft>
                    <a:spcPts val="0"/>
                  </a:spcAft>
                  <a:buClr>
                    <a:srgbClr val="002073"/>
                  </a:buClr>
                  <a:buSzPts val="1445"/>
                  <a:buFont typeface="Open Sans"/>
                  <a:buNone/>
                </a:pPr>
                <a:endParaRPr sz="1445" b="1" i="0" u="none" strike="noStrike" cap="none">
                  <a:solidFill>
                    <a:srgbClr val="002073"/>
                  </a:solidFill>
                  <a:latin typeface="Open Sans"/>
                  <a:ea typeface="Open Sans"/>
                  <a:cs typeface="Open Sans"/>
                  <a:sym typeface="Open Sans"/>
                </a:endParaRPr>
              </a:p>
            </p:txBody>
          </p:sp>
          <p:sp>
            <p:nvSpPr>
              <p:cNvPr id="1105" name="Google Shape;1105;g38b2317d490_0_13"/>
              <p:cNvSpPr txBox="1"/>
              <p:nvPr/>
            </p:nvSpPr>
            <p:spPr>
              <a:xfrm>
                <a:off x="4447245" y="267254"/>
                <a:ext cx="2545800" cy="432000"/>
              </a:xfrm>
              <a:prstGeom prst="rect">
                <a:avLst/>
              </a:prstGeom>
              <a:noFill/>
              <a:ln>
                <a:noFill/>
              </a:ln>
            </p:spPr>
            <p:txBody>
              <a:bodyPr spcFirstLastPara="1" wrap="square" lIns="0" tIns="0" rIns="0" bIns="0" anchor="t" anchorCtr="0">
                <a:normAutofit fontScale="85000" lnSpcReduction="10000"/>
              </a:bodyPr>
              <a:lstStyle/>
              <a:p>
                <a:pPr marL="0" marR="0" lvl="0" indent="0" algn="l" rtl="0">
                  <a:lnSpc>
                    <a:spcPct val="250000"/>
                  </a:lnSpc>
                  <a:spcBef>
                    <a:spcPts val="0"/>
                  </a:spcBef>
                  <a:spcAft>
                    <a:spcPts val="0"/>
                  </a:spcAft>
                  <a:buClr>
                    <a:srgbClr val="FFFFFF"/>
                  </a:buClr>
                  <a:buSzPts val="723"/>
                  <a:buFont typeface="Open Sans"/>
                  <a:buNone/>
                </a:pPr>
                <a:endParaRPr sz="722" b="0" i="0" u="none" strike="noStrike" cap="none">
                  <a:solidFill>
                    <a:srgbClr val="000000"/>
                  </a:solidFill>
                  <a:latin typeface="Arial"/>
                  <a:ea typeface="Arial"/>
                  <a:cs typeface="Arial"/>
                  <a:sym typeface="Arial"/>
                </a:endParaRPr>
              </a:p>
            </p:txBody>
          </p:sp>
        </p:grpSp>
        <p:pic>
          <p:nvPicPr>
            <p:cNvPr id="1106" name="Google Shape;1106;g38b2317d490_0_13"/>
            <p:cNvPicPr preferRelativeResize="0"/>
            <p:nvPr/>
          </p:nvPicPr>
          <p:blipFill rotWithShape="1">
            <a:blip r:embed="rId3">
              <a:alphaModFix/>
            </a:blip>
            <a:srcRect/>
            <a:stretch/>
          </p:blipFill>
          <p:spPr>
            <a:xfrm>
              <a:off x="7942693" y="296350"/>
              <a:ext cx="1079492" cy="720000"/>
            </a:xfrm>
            <a:prstGeom prst="rect">
              <a:avLst/>
            </a:prstGeom>
            <a:noFill/>
            <a:ln>
              <a:noFill/>
            </a:ln>
          </p:spPr>
        </p:pic>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pic>
        <p:nvPicPr>
          <p:cNvPr id="1111" name="Google Shape;1111;g3a64ddef971_0_88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1875" y="5905037"/>
            <a:ext cx="11888250" cy="792000"/>
          </a:xfrm>
          <a:prstGeom prst="rect">
            <a:avLst/>
          </a:prstGeom>
          <a:noFill/>
          <a:ln>
            <a:noFill/>
          </a:ln>
        </p:spPr>
      </p:pic>
      <p:pic>
        <p:nvPicPr>
          <p:cNvPr id="1112" name="Google Shape;1112;g3a64ddef971_0_8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53896" y="2898648"/>
            <a:ext cx="314325" cy="314325"/>
          </a:xfrm>
          <a:prstGeom prst="rect">
            <a:avLst/>
          </a:prstGeom>
          <a:noFill/>
          <a:ln>
            <a:noFill/>
          </a:ln>
        </p:spPr>
      </p:pic>
      <p:pic>
        <p:nvPicPr>
          <p:cNvPr id="1113" name="Google Shape;1113;g3a64ddef971_0_88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768221" y="2893983"/>
            <a:ext cx="314325" cy="314325"/>
          </a:xfrm>
          <a:prstGeom prst="rect">
            <a:avLst/>
          </a:prstGeom>
          <a:noFill/>
          <a:ln>
            <a:noFill/>
          </a:ln>
        </p:spPr>
      </p:pic>
      <p:sp>
        <p:nvSpPr>
          <p:cNvPr id="1114" name="Google Shape;1114;g3a64ddef971_0_882"/>
          <p:cNvSpPr>
            <a:spLocks noGrp="1"/>
          </p:cNvSpPr>
          <p:nvPr>
            <p:ph type="title" idx="4294967295"/>
          </p:nvPr>
        </p:nvSpPr>
        <p:spPr>
          <a:xfrm>
            <a:off x="1427542" y="2335320"/>
            <a:ext cx="8444100" cy="554100"/>
          </a:xfrm>
          <a:prstGeom prst="rect">
            <a:avLst/>
          </a:prstGeom>
          <a:solidFill>
            <a:srgbClr val="FFFFFF"/>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Dziękuję!</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Agata </a:t>
            </a:r>
            <a:r>
              <a:rPr kumimoji="0" lang="pl-PL" sz="1800" b="0" i="0" u="none" strike="noStrike" kern="0" cap="none" spc="0" normalizeH="0" baseline="0" noProof="0" dirty="0" err="1">
                <a:ln>
                  <a:noFill/>
                </a:ln>
                <a:solidFill>
                  <a:srgbClr val="000000"/>
                </a:solidFill>
                <a:effectLst/>
                <a:uLnTx/>
                <a:uFillTx/>
                <a:latin typeface="Calibri"/>
                <a:ea typeface="Calibri"/>
                <a:cs typeface="Calibri"/>
                <a:sym typeface="Calibri"/>
              </a:rPr>
              <a:t>Miryn</a:t>
            </a:r>
            <a:r>
              <a:rPr kumimoji="0" lang="pl-PL" sz="1800" b="0" i="0" u="none" strike="noStrike" kern="0" cap="none" spc="0" normalizeH="0" baseline="0" noProof="0" dirty="0">
                <a:ln>
                  <a:noFill/>
                </a:ln>
                <a:solidFill>
                  <a:srgbClr val="000000"/>
                </a:solidFill>
                <a:effectLst/>
                <a:uLnTx/>
                <a:uFillTx/>
                <a:latin typeface="Calibri"/>
                <a:ea typeface="Calibri"/>
                <a:cs typeface="Calibri"/>
                <a:sym typeface="Calibri"/>
              </a:rPr>
              <a:t>-Sienkiewicz</a:t>
            </a:r>
          </a:p>
          <a:p>
            <a:pPr marL="0" marR="0" lvl="0" indent="0" algn="l" defTabSz="914400" rtl="0" eaLnBrk="1" fontAlgn="auto" latinLnBrk="0" hangingPunct="1">
              <a:lnSpc>
                <a:spcPct val="100000"/>
              </a:lnSpc>
              <a:spcBef>
                <a:spcPts val="0"/>
              </a:spcBef>
              <a:spcAft>
                <a:spcPts val="0"/>
              </a:spcAft>
              <a:buClr>
                <a:schemeClr val="dk1"/>
              </a:buClr>
              <a:buSzPts val="1800"/>
              <a:buFont typeface="Calibri"/>
              <a:buNone/>
              <a:tabLst/>
              <a:defRPr/>
            </a:pPr>
            <a:endParaRPr kumimoji="0" lang="pl-PL" sz="18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1115" name="Google Shape;1115;g3a64ddef971_0_882"/>
          <p:cNvSpPr/>
          <p:nvPr/>
        </p:nvSpPr>
        <p:spPr>
          <a:xfrm>
            <a:off x="1427542" y="3036585"/>
            <a:ext cx="10102500" cy="78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pl-PL" sz="1100" b="0" i="0" u="none" strike="noStrike" cap="none" dirty="0">
                <a:solidFill>
                  <a:schemeClr val="dk1"/>
                </a:solidFill>
                <a:latin typeface="Calibri"/>
                <a:ea typeface="Calibri"/>
                <a:cs typeface="Calibri"/>
                <a:sym typeface="Calibri"/>
              </a:rPr>
              <a:t>                   </a:t>
            </a:r>
            <a:r>
              <a:rPr lang="pl-PL" sz="1200" b="0" i="0" u="none" strike="noStrike" cap="none" dirty="0">
                <a:solidFill>
                  <a:schemeClr val="dk1"/>
                </a:solidFill>
                <a:latin typeface="Calibri"/>
                <a:ea typeface="Calibri"/>
                <a:cs typeface="Calibri"/>
                <a:sym typeface="Calibri"/>
              </a:rPr>
              <a:t>CC BY 4.0</a:t>
            </a: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none" strike="noStrike" cap="none" dirty="0">
                <a:solidFill>
                  <a:schemeClr val="dk1"/>
                </a:solidFill>
                <a:latin typeface="Calibri"/>
                <a:ea typeface="Calibri"/>
                <a:cs typeface="Calibri"/>
                <a:sym typeface="Calibri"/>
              </a:rPr>
              <a:t>Materiał jest udostępniony na licencji Creative </a:t>
            </a:r>
            <a:r>
              <a:rPr lang="pl-PL" sz="1100" b="0" i="0" u="none" strike="noStrike" cap="none" dirty="0" err="1">
                <a:solidFill>
                  <a:schemeClr val="dk1"/>
                </a:solidFill>
                <a:latin typeface="Calibri"/>
                <a:ea typeface="Calibri"/>
                <a:cs typeface="Calibri"/>
                <a:sym typeface="Calibri"/>
              </a:rPr>
              <a:t>Commons</a:t>
            </a:r>
            <a:r>
              <a:rPr lang="pl-PL" sz="1100" b="0" i="0" u="none" strike="noStrike" cap="none" dirty="0">
                <a:solidFill>
                  <a:schemeClr val="dk1"/>
                </a:solidFill>
                <a:latin typeface="Calibri"/>
                <a:ea typeface="Calibri"/>
                <a:cs typeface="Calibri"/>
                <a:sym typeface="Calibri"/>
              </a:rPr>
              <a:t> Uznanie autorstwa CC BY 4.0</a:t>
            </a:r>
            <a:endParaRPr sz="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pl-PL" sz="1100" b="0" i="0" u="sng" strike="noStrike" cap="none"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https://creativecommons.org/licenses/by/4.0/deed.pl</a:t>
            </a:r>
            <a:endParaRPr sz="800" b="0" i="0" u="none" strike="noStrike" cap="none" dirty="0">
              <a:solidFill>
                <a:schemeClr val="dk1"/>
              </a:solidFill>
              <a:latin typeface="Calibri"/>
              <a:ea typeface="Calibri"/>
              <a:cs typeface="Calibri"/>
              <a:sym typeface="Calibri"/>
            </a:endParaRPr>
          </a:p>
          <a:p>
            <a:pPr lvl="0">
              <a:buClr>
                <a:schemeClr val="dk1"/>
              </a:buClr>
              <a:buSzPts val="1100"/>
            </a:pPr>
            <a:r>
              <a:rPr lang="pl-PL" sz="1100" b="0" i="0" u="none" strike="noStrike" cap="none" dirty="0">
                <a:solidFill>
                  <a:schemeClr val="dk1"/>
                </a:solidFill>
                <a:latin typeface="Calibri"/>
                <a:ea typeface="Calibri"/>
                <a:cs typeface="Calibri"/>
                <a:sym typeface="Calibri"/>
              </a:rPr>
              <a:t>Materiał opracowany w związku z realizacją projektu </a:t>
            </a:r>
            <a:r>
              <a:rPr lang="pl-PL" sz="1100" dirty="0" err="1">
                <a:latin typeface="Calibri" panose="020F0502020204030204" pitchFamily="34" charset="0"/>
                <a:ea typeface="Calibri" panose="020F0502020204030204" pitchFamily="34" charset="0"/>
                <a:cs typeface="Calibri" panose="020F0502020204030204" pitchFamily="34" charset="0"/>
              </a:rPr>
              <a:t>GreenTechEducation</a:t>
            </a:r>
            <a:r>
              <a:rPr lang="pl-PL" sz="1100" dirty="0">
                <a:latin typeface="Calibri" panose="020F0502020204030204" pitchFamily="34" charset="0"/>
                <a:ea typeface="Calibri" panose="020F0502020204030204" pitchFamily="34" charset="0"/>
                <a:cs typeface="Calibri" panose="020F0502020204030204" pitchFamily="34" charset="0"/>
              </a:rPr>
              <a:t> – SGGW dla gospodarki przyszłości</a:t>
            </a:r>
            <a:r>
              <a:rPr lang="en-US" sz="1100" dirty="0">
                <a:latin typeface="Calibri" panose="020F0502020204030204" pitchFamily="34" charset="0"/>
                <a:ea typeface="Calibri" panose="020F0502020204030204" pitchFamily="34" charset="0"/>
                <a:cs typeface="Calibri" panose="020F0502020204030204" pitchFamily="34" charset="0"/>
              </a:rPr>
              <a:t> ” nr </a:t>
            </a:r>
            <a:r>
              <a:rPr lang="pl-PL" sz="1100" i="1" dirty="0">
                <a:latin typeface="Calibri" panose="020F0502020204030204" pitchFamily="34" charset="0"/>
                <a:ea typeface="Calibri" panose="020F0502020204030204" pitchFamily="34" charset="0"/>
                <a:cs typeface="Calibri" panose="020F0502020204030204" pitchFamily="34" charset="0"/>
              </a:rPr>
              <a:t>FERS.01.05-IP.08-0330/23</a:t>
            </a:r>
            <a:endParaRPr sz="18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116" name="Google Shape;1116;g3a64ddef971_0_8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pl-PL"/>
              <a:t>92</a:t>
            </a:fld>
            <a:endParaRPr/>
          </a:p>
        </p:txBody>
      </p:sp>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8494</Words>
  <Application>Microsoft Office PowerPoint</Application>
  <PresentationFormat>Panoramiczny</PresentationFormat>
  <Paragraphs>760</Paragraphs>
  <Slides>92</Slides>
  <Notes>92</Notes>
  <HiddenSlides>4</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92</vt:i4>
      </vt:variant>
    </vt:vector>
  </HeadingPairs>
  <TitlesOfParts>
    <vt:vector size="103" baseType="lpstr">
      <vt:lpstr>Raleway Light</vt:lpstr>
      <vt:lpstr>Lato</vt:lpstr>
      <vt:lpstr>Lato Light</vt:lpstr>
      <vt:lpstr>Arial</vt:lpstr>
      <vt:lpstr>Open Sans</vt:lpstr>
      <vt:lpstr>Raleway</vt:lpstr>
      <vt:lpstr>Calibri</vt:lpstr>
      <vt:lpstr>Roboto</vt:lpstr>
      <vt:lpstr>Raleway SemiBold</vt:lpstr>
      <vt:lpstr>Times New Roman</vt:lpstr>
      <vt:lpstr>Motyw pakietu Office</vt:lpstr>
      <vt:lpstr>GreenTechEducation  - SGGW dla gospodarki przyszłości</vt:lpstr>
      <vt:lpstr>Zrównoważone innowacje</vt:lpstr>
      <vt:lpstr>AGENDA - Dzień 2</vt:lpstr>
      <vt:lpstr>Cyrkularne strategie projektowania </vt:lpstr>
      <vt:lpstr>Cyrkularność czyli GOZ</vt:lpstr>
      <vt:lpstr>MODEL LINIOWY</vt:lpstr>
      <vt:lpstr>Opakowania plastikowe</vt:lpstr>
      <vt:lpstr>Układ okresowy pierwiastków a ich niedobory</vt:lpstr>
      <vt:lpstr>Cradle to Cradle</vt:lpstr>
      <vt:lpstr>WSZYSTKIE SYSTEMY NATURALNE SĄ ZAMKNIĘTE</vt:lpstr>
      <vt:lpstr>Cykl życia produktu</vt:lpstr>
      <vt:lpstr>3 ZAŁOŻENIA GOSPODARKI OBIEGU ZAMKNIĘTEGO</vt:lpstr>
      <vt:lpstr>Gospodarka o Obiegu Zamkniętym</vt:lpstr>
      <vt:lpstr>GOZ  to model rozwoju konkurencyjnego, odpornego na kryzysy biznesu dążący do dostarczania jak najefektywniej wartości dla klienta ale:  </vt:lpstr>
      <vt:lpstr>Hierarchia postępowania z odpadami przyjęta w 2017 roku przez Komisję Europejską. </vt:lpstr>
      <vt:lpstr>MODEL GOZ</vt:lpstr>
      <vt:lpstr>DZIAŁANIA W GOSPODARCE OBIEGU ZAMKNIĘTEGO (schemat ReSOLVE)</vt:lpstr>
      <vt:lpstr>Zasada 6R</vt:lpstr>
      <vt:lpstr>Drabina Moermana</vt:lpstr>
      <vt:lpstr>ZASADA 6R PARP</vt:lpstr>
      <vt:lpstr>Zasada ODMÓW </vt:lpstr>
      <vt:lpstr>Zasada OGRANICZ</vt:lpstr>
      <vt:lpstr>Zasada UŻYJ PONOWNIE</vt:lpstr>
      <vt:lpstr>Zasada NAPRAW</vt:lpstr>
      <vt:lpstr>Zasada ODDAJ DO RECYKLINGU</vt:lpstr>
      <vt:lpstr>Zasada PRZEMYŚL</vt:lpstr>
      <vt:lpstr>Zasada 6 R a wskaźniki </vt:lpstr>
      <vt:lpstr>Zasady projektowania zgodne  z GOZ</vt:lpstr>
      <vt:lpstr>Projektowanie cyrkularne</vt:lpstr>
      <vt:lpstr>Trzy strategie utrzymania wartości</vt:lpstr>
      <vt:lpstr>6 CYRKULARNYCH STRATEGII PROJEKTOWYCH (1) </vt:lpstr>
      <vt:lpstr>6 CYRKULARNYCH STRATEGII PROJEKTOWYCH (2) </vt:lpstr>
      <vt:lpstr>Zasady projektowania dla długiego cyklu życia</vt:lpstr>
      <vt:lpstr>Przykłady </vt:lpstr>
      <vt:lpstr>Przykłady cd</vt:lpstr>
      <vt:lpstr>CYRKULARNY CYKL ŻYCIA PRODUKTU</vt:lpstr>
      <vt:lpstr>6 CYRKULARNYCH STRATEGII PROJEKTOWYCH </vt:lpstr>
      <vt:lpstr>Bezpieczne i cyrkularne materiały (1)</vt:lpstr>
      <vt:lpstr>Bezpieczne I Cyrkularne Materiały (2)  </vt:lpstr>
      <vt:lpstr>Bezpieczne I Cyrkularne Materiały (3)</vt:lpstr>
      <vt:lpstr>Przykłady zrównoważonych materiałów (1)</vt:lpstr>
      <vt:lpstr>Przykłady zrównoważonych materiałów (2)</vt:lpstr>
      <vt:lpstr>Przykłady zrównoważonych materiałów (3)</vt:lpstr>
      <vt:lpstr>Przykłady zrównoważonych materiałów (4)</vt:lpstr>
      <vt:lpstr>Usługi dla długiego cyklu życia</vt:lpstr>
      <vt:lpstr>Użytkowanie i konserwacja</vt:lpstr>
      <vt:lpstr>Naprawa i drugie życie</vt:lpstr>
      <vt:lpstr>Zwrot i ponowna sprzedaż</vt:lpstr>
      <vt:lpstr>Recykling</vt:lpstr>
      <vt:lpstr>ZASADY PROJEKTOWANIA DLA RECYKLINGU</vt:lpstr>
      <vt:lpstr>Case studies</vt:lpstr>
      <vt:lpstr>MUD JEANS</vt:lpstr>
      <vt:lpstr>Słuchawki REPEAT</vt:lpstr>
      <vt:lpstr>STILO - FIGLISTO</vt:lpstr>
      <vt:lpstr>Cooloo</vt:lpstr>
      <vt:lpstr>Meble VANK </vt:lpstr>
      <vt:lpstr>Dyskusja </vt:lpstr>
      <vt:lpstr>PRZERWA 15 min</vt:lpstr>
      <vt:lpstr>Metoda Design Thinking</vt:lpstr>
      <vt:lpstr>O metodzie słów kilka (1)</vt:lpstr>
      <vt:lpstr>O metodzie słów kilka (2)</vt:lpstr>
      <vt:lpstr>Design thinking mindset</vt:lpstr>
      <vt:lpstr>Etapy procesu design thinking</vt:lpstr>
      <vt:lpstr>WYZWANIE DNIA</vt:lpstr>
      <vt:lpstr>Podział na zespoły i integracja </vt:lpstr>
      <vt:lpstr>Etap 1 Empatia</vt:lpstr>
      <vt:lpstr>EMPATIA (UNDERSTAND)</vt:lpstr>
      <vt:lpstr>Narzędzie: Rozmowa - wywiad pogłębiony</vt:lpstr>
      <vt:lpstr>ZADANIE 1: </vt:lpstr>
      <vt:lpstr>ZADANIE 2: </vt:lpstr>
      <vt:lpstr>Etap 2 Diagnoza potrzeb</vt:lpstr>
      <vt:lpstr>Diagnoza potrzeb</vt:lpstr>
      <vt:lpstr>Kryteria dobrej potrzeby</vt:lpstr>
      <vt:lpstr>ZADANIE 3: </vt:lpstr>
      <vt:lpstr>Diagnozę kończy wyzwanie projektowe (problem statement)</vt:lpstr>
      <vt:lpstr>Formuła wyzwania (1)</vt:lpstr>
      <vt:lpstr>Formuła wyzwania (2)</vt:lpstr>
      <vt:lpstr>ZADANIE 4: </vt:lpstr>
      <vt:lpstr>Etap 3 Generowanie pomysłów</vt:lpstr>
      <vt:lpstr>Burza mózgów - zasady</vt:lpstr>
      <vt:lpstr>ZADANIE 5: </vt:lpstr>
      <vt:lpstr>ZADANIE 6: </vt:lpstr>
      <vt:lpstr>Etap 4 Prototypowanie  i testowanie</vt:lpstr>
      <vt:lpstr>Testowanie</vt:lpstr>
      <vt:lpstr>Prototypowanie</vt:lpstr>
      <vt:lpstr>Forma prototypu?</vt:lpstr>
      <vt:lpstr>ZADANIE 7: </vt:lpstr>
      <vt:lpstr>Wsparcie finansowe rozwiązań ekoinnowacyjnych  (możliwości i źródła)</vt:lpstr>
      <vt:lpstr>Programy finansowania ekoinnowacji</vt:lpstr>
      <vt:lpstr>Ważne programy dla uczelni</vt:lpstr>
      <vt:lpstr>Podsumowanie szkolenia</vt:lpstr>
      <vt:lpstr>Dziękuję! Agata Miryn-Sienkiewicz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Maciej Czubiński</dc:creator>
  <cp:lastModifiedBy>Beata Celmer-Paszkowska</cp:lastModifiedBy>
  <cp:revision>5</cp:revision>
  <dcterms:created xsi:type="dcterms:W3CDTF">2024-02-02T12:47:31Z</dcterms:created>
  <dcterms:modified xsi:type="dcterms:W3CDTF">2026-06-16T08:49:13Z</dcterms:modified>
</cp:coreProperties>
</file>