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3"/>
  </p:notesMasterIdLst>
  <p:sldIdLst>
    <p:sldId id="258" r:id="rId5"/>
    <p:sldId id="260" r:id="rId6"/>
    <p:sldId id="288" r:id="rId7"/>
    <p:sldId id="293" r:id="rId8"/>
    <p:sldId id="294" r:id="rId9"/>
    <p:sldId id="295" r:id="rId10"/>
    <p:sldId id="314" r:id="rId11"/>
    <p:sldId id="298" r:id="rId12"/>
    <p:sldId id="296" r:id="rId13"/>
    <p:sldId id="297" r:id="rId14"/>
    <p:sldId id="299" r:id="rId15"/>
    <p:sldId id="301" r:id="rId16"/>
    <p:sldId id="300" r:id="rId17"/>
    <p:sldId id="303" r:id="rId18"/>
    <p:sldId id="304" r:id="rId19"/>
    <p:sldId id="305" r:id="rId20"/>
    <p:sldId id="315" r:id="rId21"/>
    <p:sldId id="307" r:id="rId22"/>
    <p:sldId id="313" r:id="rId23"/>
    <p:sldId id="306" r:id="rId24"/>
    <p:sldId id="308" r:id="rId25"/>
    <p:sldId id="309" r:id="rId26"/>
    <p:sldId id="310" r:id="rId27"/>
    <p:sldId id="311" r:id="rId28"/>
    <p:sldId id="312" r:id="rId29"/>
    <p:sldId id="272" r:id="rId30"/>
    <p:sldId id="282" r:id="rId31"/>
    <p:sldId id="259" r:id="rId3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AD083C-8DC8-B93B-5C03-E1E201982CC4}" v="1" dt="2026-05-07T19:05:56.3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44" y="186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611014"/>
            <a:ext cx="9144000" cy="1004765"/>
          </a:xfrm>
        </p:spPr>
        <p:txBody>
          <a:bodyPr>
            <a:normAutofit fontScale="90000"/>
          </a:bodyPr>
          <a:lstStyle/>
          <a:p>
            <a:r>
              <a:rPr lang="pl-PL" sz="3600" b="1" err="1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GreenTechEducation</a:t>
            </a:r>
            <a:r>
              <a:rPr lang="pl-PL" sz="3600" b="1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 -</a:t>
            </a:r>
            <a:br>
              <a:rPr lang="pl-PL" sz="3600" b="1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SGGW dla gospodarki przyszłości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28615"/>
            <a:ext cx="9144000" cy="1389185"/>
          </a:xfrm>
        </p:spPr>
        <p:txBody>
          <a:bodyPr>
            <a:normAutofit fontScale="25000" lnSpcReduction="20000"/>
          </a:bodyPr>
          <a:lstStyle/>
          <a:p>
            <a:r>
              <a:rPr lang="pl-PL" sz="720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r>
              <a:rPr lang="pl-PL" sz="7200">
                <a:ea typeface="Verdana" panose="020B0604030504040204" pitchFamily="34" charset="0"/>
              </a:rPr>
              <a:t>w </a:t>
            </a:r>
            <a:r>
              <a:rPr lang="pl-PL" sz="720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r>
              <a:rPr lang="pl-PL" sz="720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r>
              <a:rPr lang="pl-PL" sz="720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endParaRPr lang="pl-PL" sz="1200"/>
          </a:p>
        </p:txBody>
      </p:sp>
    </p:spTree>
    <p:extLst>
      <p:ext uri="{BB962C8B-B14F-4D97-AF65-F5344CB8AC3E}">
        <p14:creationId xmlns:p14="http://schemas.microsoft.com/office/powerpoint/2010/main" val="269055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D53AB-DE6D-9718-4BD7-E0A5A6B03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Chirurgia ogólna i anestezjologia</a:t>
            </a:r>
            <a:endParaRPr lang="pl-P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11FC4-97FA-CCF5-B0BF-C49FB284E7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b="1" dirty="0"/>
              <a:t>Podstawy anestezjologii i analgezji okołooperacyjnej</a:t>
            </a:r>
          </a:p>
          <a:p>
            <a:pPr marL="0" indent="0">
              <a:buNone/>
            </a:pPr>
            <a:r>
              <a:rPr lang="pl-PL" b="1" dirty="0"/>
              <a:t>Ćwiczenia praktyczne z wykorzystaniem modeli i symulatorów weterynaryjnych</a:t>
            </a:r>
          </a:p>
          <a:p>
            <a:r>
              <a:rPr lang="pl-PL" dirty="0"/>
              <a:t>Kierunek: Weterynaria</a:t>
            </a:r>
          </a:p>
          <a:p>
            <a:r>
              <a:rPr lang="pl-PL" dirty="0"/>
              <a:t>Projekt „</a:t>
            </a:r>
            <a:r>
              <a:rPr lang="pl-PL" dirty="0" err="1"/>
              <a:t>GreenTechEducation</a:t>
            </a:r>
            <a:r>
              <a:rPr lang="pl-PL" dirty="0"/>
              <a:t> – SGGW dla gospodarki przyszłości”</a:t>
            </a:r>
          </a:p>
        </p:txBody>
      </p:sp>
    </p:spTree>
    <p:extLst>
      <p:ext uri="{BB962C8B-B14F-4D97-AF65-F5344CB8AC3E}">
        <p14:creationId xmlns:p14="http://schemas.microsoft.com/office/powerpoint/2010/main" val="2250594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998E5D-B6B5-5655-AC17-D96F01BEF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Wprowadzenie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14AA76-53BC-87CD-9B0A-8A3BDD2D58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Anestezjologia weterynaryjna stanowi jeden z podstawowych elementów współczesnej chirurgii. Bezpieczne przygotowanie pacjenta do znieczulenia, prawidłowe wykonanie iniekcji oraz uzyskanie dostępu naczyniowego wymagają zarówno wiedzy teoretycznej, jak i dobrze rozwiniętych umiejętności praktycznych.</a:t>
            </a:r>
          </a:p>
          <a:p>
            <a:r>
              <a:rPr lang="pl-PL" dirty="0"/>
              <a:t>Wykorzystanie modeli i symulatorów weterynaryjnych umożliwia wielokrotne wykonywanie procedur w warunkach symulowanych, co pozwala doskonalić technikę pracy oraz ograniczyć ryzyko popełnienia błędów podczas wykonywania zabiegów u pacjentów klinicznych.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82216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D57DB90-5086-45AE-CE22-9D39CA2A4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Cele zajęć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5C2DABC-F1E1-7964-A446-662E20D3EE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Po zakończeniu zajęć student:</a:t>
            </a:r>
          </a:p>
          <a:p>
            <a:pPr marL="0" indent="0">
              <a:buNone/>
            </a:pPr>
            <a:r>
              <a:rPr lang="pl-PL" dirty="0"/>
              <a:t>• przygotowuje stanowisko pracy do wykonywania podstawowych procedur anestezjologicznych,</a:t>
            </a:r>
          </a:p>
          <a:p>
            <a:pPr marL="0" indent="0">
              <a:buNone/>
            </a:pPr>
            <a:r>
              <a:rPr lang="pl-PL" dirty="0"/>
              <a:t>• wykonuje iniekcje podskórne, domięśniowe oraz dożylne na modelach szkoleniowych,</a:t>
            </a:r>
          </a:p>
          <a:p>
            <a:pPr marL="0" indent="0">
              <a:buNone/>
            </a:pPr>
            <a:r>
              <a:rPr lang="pl-PL" dirty="0"/>
              <a:t>• uzyskuje dostęp naczyniowy zgodnie z zasadami aseptyki,</a:t>
            </a:r>
          </a:p>
          <a:p>
            <a:pPr marL="0" indent="0">
              <a:buNone/>
            </a:pPr>
            <a:r>
              <a:rPr lang="pl-PL" dirty="0"/>
              <a:t>• wykonuje podstawowe czynności resuscytacji krążeniowo-oddechowej na fantomie psa,</a:t>
            </a:r>
          </a:p>
          <a:p>
            <a:pPr marL="0" indent="0">
              <a:buNone/>
            </a:pPr>
            <a:r>
              <a:rPr lang="pl-PL" dirty="0"/>
              <a:t>• ocenia poprawność wykonanych procedur oraz identyfikuje najczęściej popełniane błędy.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52463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C382341-2B8A-0BF2-E891-C48131C9C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Modele i symulatory wykorzystywane podczas zajęć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51F4CE9-0C30-2368-F1DA-9EB5456F16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l-PL" dirty="0"/>
              <a:t>Podczas zajęć wykorzystywane są nowoczesne modele i symulatory weterynaryjne umożliwiające naukę podstawowych procedur anestezjologicznych w warunkach zbliżonych do praktyki klinicznej.</a:t>
            </a:r>
          </a:p>
          <a:p>
            <a:pPr marL="0" indent="0">
              <a:buNone/>
            </a:pPr>
            <a:r>
              <a:rPr lang="pl-PL" dirty="0"/>
              <a:t>Modele pozwalają na wielokrotne wykonywanie ćwiczeń, rozwijanie sprawności manualnej oraz standaryzację procesu kształcenia bez udziału żywych zwierząt.</a:t>
            </a:r>
          </a:p>
          <a:p>
            <a:pPr marL="0" indent="0">
              <a:buNone/>
            </a:pPr>
            <a:r>
              <a:rPr lang="pl-PL" b="1" dirty="0"/>
              <a:t>Wykorzystywane modele: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• trenażer głowy konia,</a:t>
            </a:r>
          </a:p>
          <a:p>
            <a:pPr marL="0" indent="0">
              <a:buNone/>
            </a:pPr>
            <a:r>
              <a:rPr lang="pl-PL" dirty="0"/>
              <a:t>• symulator wkłuć domięśniowych małych zwierząt,</a:t>
            </a:r>
          </a:p>
          <a:p>
            <a:pPr marL="0" indent="0">
              <a:buNone/>
            </a:pPr>
            <a:r>
              <a:rPr lang="pl-PL" dirty="0"/>
              <a:t>• trenażer nakłuć podskórnych,</a:t>
            </a:r>
          </a:p>
          <a:p>
            <a:pPr marL="0" indent="0">
              <a:buNone/>
            </a:pPr>
            <a:r>
              <a:rPr lang="pl-PL" dirty="0"/>
              <a:t>• symulator dostępu naczyniowego kończyny psa,</a:t>
            </a:r>
          </a:p>
          <a:p>
            <a:pPr marL="0" indent="0">
              <a:buNone/>
            </a:pPr>
            <a:r>
              <a:rPr lang="pl-PL" dirty="0"/>
              <a:t>• model kończyny psa do wkłuć dożylnych,</a:t>
            </a:r>
          </a:p>
          <a:p>
            <a:pPr marL="0" indent="0">
              <a:buNone/>
            </a:pPr>
            <a:r>
              <a:rPr lang="pl-PL" dirty="0"/>
              <a:t>• model ucha psa,</a:t>
            </a:r>
          </a:p>
          <a:p>
            <a:pPr marL="0" indent="0">
              <a:buNone/>
            </a:pPr>
            <a:r>
              <a:rPr lang="pl-PL" dirty="0"/>
              <a:t>• model ucha królika,</a:t>
            </a:r>
          </a:p>
          <a:p>
            <a:pPr marL="0" indent="0">
              <a:buNone/>
            </a:pPr>
            <a:r>
              <a:rPr lang="pl-PL" dirty="0"/>
              <a:t>• fantom psa do nauki RKO</a:t>
            </a:r>
          </a:p>
          <a:p>
            <a:r>
              <a:rPr lang="pl-PL" dirty="0"/>
              <a:t>modele uproszczone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85321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E952671-13E7-9067-FFC9-E26580EE5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Trenażer głowy konia do </a:t>
            </a:r>
            <a:r>
              <a:rPr lang="pl-PL" dirty="0" err="1"/>
              <a:t>wenopunkcji</a:t>
            </a:r>
            <a:r>
              <a:rPr lang="pl-PL" dirty="0"/>
              <a:t> i iniekcji domięśniowych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22F6338-EDC0-C2DB-4D61-6AD9AAD11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685" y="1836511"/>
            <a:ext cx="9165772" cy="4351338"/>
          </a:xfrm>
        </p:spPr>
        <p:txBody>
          <a:bodyPr>
            <a:normAutofit lnSpcReduction="10000"/>
          </a:bodyPr>
          <a:lstStyle/>
          <a:p>
            <a:r>
              <a:rPr lang="pl-PL" dirty="0"/>
              <a:t>Model umożliwia naukę prawidłowego wykonywania </a:t>
            </a:r>
            <a:r>
              <a:rPr lang="pl-PL" dirty="0" err="1"/>
              <a:t>wenopunkcji</a:t>
            </a:r>
            <a:r>
              <a:rPr lang="pl-PL" dirty="0"/>
              <a:t> żyły szyjnej oraz iniekcji domięśniowych u koni. Realistyczne odwzorowanie anatomii pozwala doskonalić technikę wkłucia, dobór miejsca iniekcji oraz bezpieczne wykonywanie procedur.</a:t>
            </a:r>
          </a:p>
          <a:p>
            <a:r>
              <a:rPr lang="pl-PL" b="1" dirty="0"/>
              <a:t>Student uczy się:</a:t>
            </a:r>
          </a:p>
          <a:p>
            <a:r>
              <a:rPr lang="pl-PL" dirty="0"/>
              <a:t>• lokalizacji miejsca wkłucia,</a:t>
            </a:r>
          </a:p>
          <a:p>
            <a:r>
              <a:rPr lang="pl-PL" dirty="0"/>
              <a:t>• prawidłowego prowadzenia igły,</a:t>
            </a:r>
          </a:p>
          <a:p>
            <a:r>
              <a:rPr lang="pl-PL" dirty="0"/>
              <a:t>• zachowania zasad aseptyki,</a:t>
            </a:r>
          </a:p>
          <a:p>
            <a:r>
              <a:rPr lang="pl-PL" dirty="0"/>
              <a:t>• wykonywania iniekcji zgodnie z procedurami klinicznymi.</a:t>
            </a:r>
          </a:p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DF58BFFF-D992-E423-EA73-B708893CE4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681" y="3592286"/>
            <a:ext cx="3688319" cy="2481408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9D1E521B-2EFD-7B75-42A8-5362DC4C93DF}"/>
              </a:ext>
            </a:extLst>
          </p:cNvPr>
          <p:cNvSpPr txBox="1"/>
          <p:nvPr/>
        </p:nvSpPr>
        <p:spPr>
          <a:xfrm>
            <a:off x="8759952" y="6466165"/>
            <a:ext cx="3063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Źródło: www.openmedis.pl/</a:t>
            </a:r>
          </a:p>
        </p:txBody>
      </p:sp>
    </p:spTree>
    <p:extLst>
      <p:ext uri="{BB962C8B-B14F-4D97-AF65-F5344CB8AC3E}">
        <p14:creationId xmlns:p14="http://schemas.microsoft.com/office/powerpoint/2010/main" val="2673580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972ED1DB-0C61-70D5-1FD7-0882071AB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633" y="925285"/>
            <a:ext cx="6440367" cy="5462244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0019B2EF-5E5C-9B8B-0F9B-B8F979480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34" y="1026977"/>
            <a:ext cx="5465680" cy="4804045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1F93A302-4582-990E-5388-A27BC3CDD6DF}"/>
              </a:ext>
            </a:extLst>
          </p:cNvPr>
          <p:cNvSpPr txBox="1"/>
          <p:nvPr/>
        </p:nvSpPr>
        <p:spPr>
          <a:xfrm>
            <a:off x="8759952" y="6466165"/>
            <a:ext cx="3063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Źródło: www.openmedis.pl/</a:t>
            </a:r>
          </a:p>
        </p:txBody>
      </p:sp>
    </p:spTree>
    <p:extLst>
      <p:ext uri="{BB962C8B-B14F-4D97-AF65-F5344CB8AC3E}">
        <p14:creationId xmlns:p14="http://schemas.microsoft.com/office/powerpoint/2010/main" val="319702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Fotografia przedstawia realistyczny model głowy konia zamocowany na stojaku z kółkami, do celów treningowych lub edukacyjnych. Stojak wykonany z metalu, posiada regulację wysokości i stabilną podstawę, co ułatwia manipulację modelem podczas ćwiczeń.&#10;&#10;">
            <a:extLst>
              <a:ext uri="{FF2B5EF4-FFF2-40B4-BE49-F238E27FC236}">
                <a16:creationId xmlns:a16="http://schemas.microsoft.com/office/drawing/2014/main" id="{90C3664C-CCA9-376B-6050-DAE1C7833F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0221" y="706861"/>
            <a:ext cx="5214239" cy="5444278"/>
          </a:xfrm>
          <a:prstGeom prst="rect">
            <a:avLst/>
          </a:prstGeom>
        </p:spPr>
      </p:pic>
      <p:pic>
        <p:nvPicPr>
          <p:cNvPr id="7" name="Obraz 6" descr="Fotografia przedstawia realistyczny model głowy konia zamocowany na stojaku ">
            <a:extLst>
              <a:ext uri="{FF2B5EF4-FFF2-40B4-BE49-F238E27FC236}">
                <a16:creationId xmlns:a16="http://schemas.microsoft.com/office/drawing/2014/main" id="{367A9A72-3102-C01E-0276-0628A01094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31" y="499321"/>
            <a:ext cx="6178338" cy="5444278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9206383A-2526-0083-2D31-95DD41AC35FF}"/>
              </a:ext>
            </a:extLst>
          </p:cNvPr>
          <p:cNvSpPr txBox="1"/>
          <p:nvPr/>
        </p:nvSpPr>
        <p:spPr>
          <a:xfrm>
            <a:off x="8759952" y="6466165"/>
            <a:ext cx="3063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Źródło: www.openmedis.pl/</a:t>
            </a:r>
          </a:p>
        </p:txBody>
      </p:sp>
    </p:spTree>
    <p:extLst>
      <p:ext uri="{BB962C8B-B14F-4D97-AF65-F5344CB8AC3E}">
        <p14:creationId xmlns:p14="http://schemas.microsoft.com/office/powerpoint/2010/main" val="1941593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BDD936-917D-71E5-C40C-BED8D3DA1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Symulator wkłuć domięśniowych małych zwierząt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04A5564-044B-05D4-5B84-D3B0EB300E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Symulator przeznaczony jest do nauki wykonywania iniekcji domięśniowych u psów i kotów. Pozwala na wielokrotne ćwiczenie techniki podania leków oraz rozwijanie precyzji manualnej.</a:t>
            </a:r>
          </a:p>
          <a:p>
            <a:pPr marL="0" indent="0">
              <a:buNone/>
            </a:pPr>
            <a:r>
              <a:rPr lang="pl-PL" b="1" dirty="0"/>
              <a:t>Efekty uczenia</a:t>
            </a:r>
          </a:p>
          <a:p>
            <a:pPr marL="0" indent="0">
              <a:buNone/>
            </a:pPr>
            <a:r>
              <a:rPr lang="pl-PL" dirty="0"/>
              <a:t>• dobór miejsca iniekcji,</a:t>
            </a:r>
          </a:p>
          <a:p>
            <a:pPr marL="0" indent="0">
              <a:buNone/>
            </a:pPr>
            <a:r>
              <a:rPr lang="pl-PL" dirty="0"/>
              <a:t>• prawidłowe wprowadzenie igły,</a:t>
            </a:r>
          </a:p>
          <a:p>
            <a:pPr marL="0" indent="0">
              <a:buNone/>
            </a:pPr>
            <a:r>
              <a:rPr lang="pl-PL" dirty="0"/>
              <a:t>• zachowanie bezpieczeństwa procedury,</a:t>
            </a:r>
          </a:p>
          <a:p>
            <a:pPr marL="0" indent="0">
              <a:buNone/>
            </a:pPr>
            <a:r>
              <a:rPr lang="pl-PL" dirty="0"/>
              <a:t>• ograniczenie ryzyka powikłań.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92168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D894F9F7-D285-F90D-10C9-5C0F65A1A6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49" r="-2" b="33273"/>
          <a:stretch>
            <a:fillRect/>
          </a:stretch>
        </p:blipFill>
        <p:spPr>
          <a:xfrm>
            <a:off x="643467" y="1655339"/>
            <a:ext cx="5291666" cy="3547322"/>
          </a:xfrm>
          <a:prstGeom prst="rect">
            <a:avLst/>
          </a:prstGeom>
        </p:spPr>
      </p:pic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47750A1C-4E46-A86A-8619-F205D16D4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86" r="3" b="25537"/>
          <a:stretch>
            <a:fillRect/>
          </a:stretch>
        </p:blipFill>
        <p:spPr>
          <a:xfrm>
            <a:off x="6256865" y="1655312"/>
            <a:ext cx="5291667" cy="3547376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80A5CDCA-C92A-F01F-988F-9A2529AE1AAA}"/>
              </a:ext>
            </a:extLst>
          </p:cNvPr>
          <p:cNvSpPr txBox="1"/>
          <p:nvPr/>
        </p:nvSpPr>
        <p:spPr>
          <a:xfrm>
            <a:off x="8759952" y="6466165"/>
            <a:ext cx="3063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Źródło: www.openmedis.pl/</a:t>
            </a:r>
          </a:p>
        </p:txBody>
      </p:sp>
    </p:spTree>
    <p:extLst>
      <p:ext uri="{BB962C8B-B14F-4D97-AF65-F5344CB8AC3E}">
        <p14:creationId xmlns:p14="http://schemas.microsoft.com/office/powerpoint/2010/main" val="3385659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CFE6F4-5D96-C62A-4CF1-619EC0282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Trenażer nakłuć podskórnych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C1A18E1-1071-56A6-1995-9952E0C06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93229" cy="4351338"/>
          </a:xfrm>
        </p:spPr>
        <p:txBody>
          <a:bodyPr>
            <a:normAutofit lnSpcReduction="10000"/>
          </a:bodyPr>
          <a:lstStyle/>
          <a:p>
            <a:r>
              <a:rPr lang="pl-PL" dirty="0"/>
              <a:t>Model umożliwia naukę wykonywania iniekcji podskórnych zgodnie z obowiązującymi zasadami postępowania klinicznego.</a:t>
            </a:r>
          </a:p>
          <a:p>
            <a:r>
              <a:rPr lang="pl-PL" dirty="0"/>
              <a:t>Ćwiczenia pozwalają doskonalić technikę formowania fałdu skórnego, odpowiedni kąt wkłucia oraz prawidłowe podanie preparatu.</a:t>
            </a:r>
          </a:p>
          <a:p>
            <a:r>
              <a:rPr lang="pl-PL" dirty="0"/>
              <a:t>Student rozwija umiejętności praktyczne niezbędne w codziennej pracy lekarza weterynarii.</a:t>
            </a:r>
          </a:p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3EF98F16-170A-085D-4F96-12D0DC5A2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295" y="1690688"/>
            <a:ext cx="4243868" cy="4811486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5E173DCC-0E37-A5A7-709E-A13C7AD07367}"/>
              </a:ext>
            </a:extLst>
          </p:cNvPr>
          <p:cNvSpPr txBox="1"/>
          <p:nvPr/>
        </p:nvSpPr>
        <p:spPr>
          <a:xfrm>
            <a:off x="8759952" y="6466165"/>
            <a:ext cx="3063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Źródło: www.openmedis.pl/</a:t>
            </a:r>
          </a:p>
        </p:txBody>
      </p:sp>
    </p:spTree>
    <p:extLst>
      <p:ext uri="{BB962C8B-B14F-4D97-AF65-F5344CB8AC3E}">
        <p14:creationId xmlns:p14="http://schemas.microsoft.com/office/powerpoint/2010/main" val="24794424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975B179A-21EE-ACB1-DF79-917BC37CC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151" y="643467"/>
            <a:ext cx="4178298" cy="5571066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891D7CD7-96BB-E42B-0EBA-8C6CE503C4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549" y="643467"/>
            <a:ext cx="4178298" cy="5571066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F98CBDC1-0BD2-532F-04CB-308BEDC00DED}"/>
              </a:ext>
            </a:extLst>
          </p:cNvPr>
          <p:cNvSpPr txBox="1"/>
          <p:nvPr/>
        </p:nvSpPr>
        <p:spPr>
          <a:xfrm>
            <a:off x="8759952" y="6466165"/>
            <a:ext cx="3063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Źródło: www.openmedis.pl/</a:t>
            </a:r>
          </a:p>
        </p:txBody>
      </p:sp>
    </p:spTree>
    <p:extLst>
      <p:ext uri="{BB962C8B-B14F-4D97-AF65-F5344CB8AC3E}">
        <p14:creationId xmlns:p14="http://schemas.microsoft.com/office/powerpoint/2010/main" val="5162988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8198DF-8237-8899-2ED9-C15810420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Symulator dostępu naczyniowego kończyny psa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D728742-9AF3-EFB9-536E-46124F577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Model umożliwia naukę uzyskiwania dostępu dożylnego oraz zakładania </a:t>
            </a:r>
            <a:r>
              <a:rPr lang="pl-PL" dirty="0" err="1"/>
              <a:t>wenflonu</a:t>
            </a:r>
            <a:r>
              <a:rPr lang="pl-PL" dirty="0"/>
              <a:t>.</a:t>
            </a:r>
          </a:p>
          <a:p>
            <a:pPr marL="0" indent="0">
              <a:buNone/>
            </a:pPr>
            <a:r>
              <a:rPr lang="pl-PL" b="1" dirty="0"/>
              <a:t>Podczas ćwiczeń student:</a:t>
            </a:r>
          </a:p>
          <a:p>
            <a:pPr marL="0" indent="0">
              <a:buNone/>
            </a:pPr>
            <a:r>
              <a:rPr lang="pl-PL" dirty="0"/>
              <a:t>• identyfikuje przebieg naczyń,</a:t>
            </a:r>
          </a:p>
          <a:p>
            <a:pPr marL="0" indent="0">
              <a:buNone/>
            </a:pPr>
            <a:r>
              <a:rPr lang="pl-PL" dirty="0"/>
              <a:t>• wykonuje prawidłową </a:t>
            </a:r>
            <a:r>
              <a:rPr lang="pl-PL" dirty="0" err="1"/>
              <a:t>wenopunkcję</a:t>
            </a:r>
            <a:r>
              <a:rPr lang="pl-PL" dirty="0"/>
              <a:t>,</a:t>
            </a:r>
          </a:p>
          <a:p>
            <a:pPr marL="0" indent="0">
              <a:buNone/>
            </a:pPr>
            <a:r>
              <a:rPr lang="pl-PL" dirty="0"/>
              <a:t>• zakłada cewnik dożylny,</a:t>
            </a:r>
          </a:p>
          <a:p>
            <a:pPr marL="0" indent="0">
              <a:buNone/>
            </a:pPr>
            <a:r>
              <a:rPr lang="pl-PL" dirty="0"/>
              <a:t>• ocenia poprawność wykonania procedury.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587514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848FE-4EC1-B01A-B5A3-3A8FA9DB0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DC60F52-1714-3653-F3FD-E3101378A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Model kończyny psa do wkłuć dożylnych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0EA5CDC-7194-D5F9-0029-E8EBA6774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79720" cy="4351338"/>
          </a:xfrm>
        </p:spPr>
        <p:txBody>
          <a:bodyPr>
            <a:normAutofit lnSpcReduction="10000"/>
          </a:bodyPr>
          <a:lstStyle/>
          <a:p>
            <a:r>
              <a:rPr lang="pl-PL" dirty="0"/>
              <a:t>Model wiernie odwzorowuje anatomię kończyny psa, umożliwiając bezpieczne ćwiczenie technik wkłuć dożylnych.</a:t>
            </a:r>
          </a:p>
          <a:p>
            <a:r>
              <a:rPr lang="pl-PL" dirty="0"/>
              <a:t>Wielokrotne wykonywanie procedur pozwala rozwijać sprawność manualną, doskonalić koordynację ruchową oraz utrwalać prawidłową technikę wykonywania wkłuć.</a:t>
            </a:r>
          </a:p>
          <a:p>
            <a:endParaRPr lang="pl-PL" dirty="0"/>
          </a:p>
        </p:txBody>
      </p:sp>
      <p:pic>
        <p:nvPicPr>
          <p:cNvPr id="5" name="Obraz 4" descr="Model kończyny psa do wkłuć dożylnych">
            <a:extLst>
              <a:ext uri="{FF2B5EF4-FFF2-40B4-BE49-F238E27FC236}">
                <a16:creationId xmlns:a16="http://schemas.microsoft.com/office/drawing/2014/main" id="{C30182E5-439D-DFDB-539A-C4F0F93086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444" y="1825625"/>
            <a:ext cx="4580356" cy="4351338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A9C11CC5-C017-1E87-6FE4-1612811BB3AC}"/>
              </a:ext>
            </a:extLst>
          </p:cNvPr>
          <p:cNvSpPr txBox="1"/>
          <p:nvPr/>
        </p:nvSpPr>
        <p:spPr>
          <a:xfrm>
            <a:off x="8759952" y="6466165"/>
            <a:ext cx="3063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Źródło: www.openmedis.pl/</a:t>
            </a:r>
          </a:p>
        </p:txBody>
      </p:sp>
    </p:spTree>
    <p:extLst>
      <p:ext uri="{BB962C8B-B14F-4D97-AF65-F5344CB8AC3E}">
        <p14:creationId xmlns:p14="http://schemas.microsoft.com/office/powerpoint/2010/main" val="40964596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34258-BA2F-4377-F4ED-A05A84B36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Model kończyny psa do wkłuć dożylnych">
            <a:extLst>
              <a:ext uri="{FF2B5EF4-FFF2-40B4-BE49-F238E27FC236}">
                <a16:creationId xmlns:a16="http://schemas.microsoft.com/office/drawing/2014/main" id="{F765E247-7978-A559-04F6-3D7CC6754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172" y="838199"/>
            <a:ext cx="5690522" cy="5377543"/>
          </a:xfrm>
          <a:prstGeom prst="rect">
            <a:avLst/>
          </a:prstGeom>
        </p:spPr>
      </p:pic>
      <p:pic>
        <p:nvPicPr>
          <p:cNvPr id="7" name="Obraz 6" descr="Model kończyny psa do wkłuć dożylnych">
            <a:extLst>
              <a:ext uri="{FF2B5EF4-FFF2-40B4-BE49-F238E27FC236}">
                <a16:creationId xmlns:a16="http://schemas.microsoft.com/office/drawing/2014/main" id="{6C31012B-E0F3-8A0C-5AB9-93BA94ACA3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46" y="1013571"/>
            <a:ext cx="6304544" cy="4830857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2D3E5BB6-7AFF-CB89-5715-1BBAAA02623D}"/>
              </a:ext>
            </a:extLst>
          </p:cNvPr>
          <p:cNvSpPr txBox="1"/>
          <p:nvPr/>
        </p:nvSpPr>
        <p:spPr>
          <a:xfrm>
            <a:off x="8759952" y="6466165"/>
            <a:ext cx="3063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Źródło: www.openmedis.pl/</a:t>
            </a:r>
          </a:p>
        </p:txBody>
      </p:sp>
    </p:spTree>
    <p:extLst>
      <p:ext uri="{BB962C8B-B14F-4D97-AF65-F5344CB8AC3E}">
        <p14:creationId xmlns:p14="http://schemas.microsoft.com/office/powerpoint/2010/main" val="38089459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1BF15-368E-4E4A-28F1-52DBF0CAD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C5CDF3-A81F-AF11-29CE-04AC2ED9A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Model ucha psa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5C8EE5E-9B16-5F6A-FF62-7C3DD508B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39256" cy="4351338"/>
          </a:xfrm>
        </p:spPr>
        <p:txBody>
          <a:bodyPr/>
          <a:lstStyle/>
          <a:p>
            <a:r>
              <a:rPr lang="pl-PL" dirty="0"/>
              <a:t>Model wykorzystywany jest do nauki wykonywania wkłuć dożylnych do żył małżowiny usznej.</a:t>
            </a:r>
          </a:p>
          <a:p>
            <a:r>
              <a:rPr lang="pl-PL" dirty="0"/>
              <a:t>Student doskonali technikę lokalizacji naczynia, stabilizacji miejsca wkłucia oraz prawidłowego pobierania materiału lub podawania leków drogą dożylną.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793743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DBF28-4019-2A60-3772-3D09E5C80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Kolejność postępowania</a:t>
            </a:r>
            <a:br>
              <a:rPr lang="pl-PL" b="1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B9F8442-CACA-B937-0CF9-52F8CDD373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Zlokalizować przebieg naczynia. </a:t>
            </a:r>
          </a:p>
          <a:p>
            <a:r>
              <a:rPr lang="pl-PL" dirty="0"/>
              <a:t>Ustabilizować ucho. </a:t>
            </a:r>
          </a:p>
          <a:p>
            <a:r>
              <a:rPr lang="pl-PL" dirty="0"/>
              <a:t>Zdezynfekować miejsce wkłucia. </a:t>
            </a:r>
          </a:p>
          <a:p>
            <a:r>
              <a:rPr lang="pl-PL" dirty="0"/>
              <a:t>Wprowadzić igłę pod niewielkim kątem. </a:t>
            </a:r>
          </a:p>
          <a:p>
            <a:r>
              <a:rPr lang="pl-PL" dirty="0"/>
              <a:t>Potwierdzić prawidłowe położenie. </a:t>
            </a:r>
          </a:p>
          <a:p>
            <a:r>
              <a:rPr lang="pl-PL" dirty="0"/>
              <a:t>Zabezpieczyć miejsce wkłucia.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706817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CCDEFFB-F272-5F97-E1D9-00A773BE2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Model ucha królika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07B12B4-369D-815D-3362-10A82F3D0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46064" cy="4351338"/>
          </a:xfrm>
        </p:spPr>
        <p:txBody>
          <a:bodyPr/>
          <a:lstStyle/>
          <a:p>
            <a:r>
              <a:rPr lang="pl-PL" dirty="0"/>
              <a:t>Model umożliwia naukę wykonywania wkłuć do żyły małżowiny usznej królika.</a:t>
            </a:r>
          </a:p>
          <a:p>
            <a:r>
              <a:rPr lang="pl-PL" dirty="0"/>
              <a:t>Ćwiczenia pozwalają opanować technikę pracy z delikatnymi naczyniami krwionośnymi oraz rozwijać precyzję manualną wymaganą podczas wykonywania procedur u małych ssaków.</a:t>
            </a:r>
          </a:p>
          <a:p>
            <a:endParaRPr lang="pl-PL" dirty="0"/>
          </a:p>
        </p:txBody>
      </p:sp>
      <p:pic>
        <p:nvPicPr>
          <p:cNvPr id="7" name="Obraz 6" descr="Model umożliwia naukę wykonywania wkłuć do żyły małżowiny usznej królika.&#10;">
            <a:extLst>
              <a:ext uri="{FF2B5EF4-FFF2-40B4-BE49-F238E27FC236}">
                <a16:creationId xmlns:a16="http://schemas.microsoft.com/office/drawing/2014/main" id="{23D0D3FD-2886-3D3D-3222-34E4634188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901" y="1027906"/>
            <a:ext cx="5653211" cy="4561114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8DB966A7-3470-E7E0-3272-3D30A7E3F25A}"/>
              </a:ext>
            </a:extLst>
          </p:cNvPr>
          <p:cNvSpPr txBox="1"/>
          <p:nvPr/>
        </p:nvSpPr>
        <p:spPr>
          <a:xfrm>
            <a:off x="8759952" y="6466165"/>
            <a:ext cx="3063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Źródło: www.openmedis.pl/</a:t>
            </a:r>
          </a:p>
        </p:txBody>
      </p:sp>
    </p:spTree>
    <p:extLst>
      <p:ext uri="{BB962C8B-B14F-4D97-AF65-F5344CB8AC3E}">
        <p14:creationId xmlns:p14="http://schemas.microsoft.com/office/powerpoint/2010/main" val="16821800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Model umożliwia naukę wykonywania wkłuć do żyły małżowiny usznej królika.&#10;">
            <a:extLst>
              <a:ext uri="{FF2B5EF4-FFF2-40B4-BE49-F238E27FC236}">
                <a16:creationId xmlns:a16="http://schemas.microsoft.com/office/drawing/2014/main" id="{D930CC28-C23B-D6E3-5D2D-DBD289C42A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368" y="850178"/>
            <a:ext cx="6231710" cy="5468326"/>
          </a:xfrm>
          <a:prstGeom prst="rect">
            <a:avLst/>
          </a:prstGeom>
        </p:spPr>
      </p:pic>
      <p:pic>
        <p:nvPicPr>
          <p:cNvPr id="5" name="Obraz 4" descr="Model umożliwia naukę wykonywania wkłuć do żyły małżowiny usznej królika.&#10;">
            <a:extLst>
              <a:ext uri="{FF2B5EF4-FFF2-40B4-BE49-F238E27FC236}">
                <a16:creationId xmlns:a16="http://schemas.microsoft.com/office/drawing/2014/main" id="{4BCD391E-6248-51CA-627C-7E7B324508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80" y="764104"/>
            <a:ext cx="5771320" cy="5468326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98AD7AE4-607B-257B-3CF8-7F6B40E681E0}"/>
              </a:ext>
            </a:extLst>
          </p:cNvPr>
          <p:cNvSpPr txBox="1"/>
          <p:nvPr/>
        </p:nvSpPr>
        <p:spPr>
          <a:xfrm>
            <a:off x="8759952" y="6466165"/>
            <a:ext cx="3063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Źródło: www.openmedis.pl/</a:t>
            </a:r>
          </a:p>
        </p:txBody>
      </p:sp>
    </p:spTree>
    <p:extLst>
      <p:ext uri="{BB962C8B-B14F-4D97-AF65-F5344CB8AC3E}">
        <p14:creationId xmlns:p14="http://schemas.microsoft.com/office/powerpoint/2010/main" val="703794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0CF61-809B-D7F6-62A6-478A04BBA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Fantom psa do nauki resuscytacji krążeniowo-oddechowej">
            <a:extLst>
              <a:ext uri="{FF2B5EF4-FFF2-40B4-BE49-F238E27FC236}">
                <a16:creationId xmlns:a16="http://schemas.microsoft.com/office/drawing/2014/main" id="{94E3B3A0-C614-C373-5183-2C18A9CFE2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569027"/>
            <a:ext cx="6096000" cy="328330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9E7D3F68-1D0B-E10B-005F-1E04E7156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Fantom psa do nauki resuscytacji krążeniowo-oddechowej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70655FF-0E3D-18F9-5277-D27D6BC60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26224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/>
              <a:t>Fantom umożliwia praktyczną naukę podstawowych czynności resuscytacji krążeniowo-oddechowej zgodnie z aktualnymi zaleceniami.</a:t>
            </a:r>
          </a:p>
          <a:p>
            <a:pPr marL="0" indent="0">
              <a:buNone/>
            </a:pPr>
            <a:r>
              <a:rPr lang="pl-PL" dirty="0"/>
              <a:t>Student ćwiczy:</a:t>
            </a:r>
          </a:p>
          <a:p>
            <a:pPr marL="0" indent="0">
              <a:buNone/>
            </a:pPr>
            <a:r>
              <a:rPr lang="pl-PL" dirty="0"/>
              <a:t>• ocenę stanu pacjenta,</a:t>
            </a:r>
          </a:p>
          <a:p>
            <a:pPr marL="0" indent="0">
              <a:buNone/>
            </a:pPr>
            <a:r>
              <a:rPr lang="pl-PL" dirty="0"/>
              <a:t>• prawidłowe ułożenie zwierzęcia,</a:t>
            </a:r>
          </a:p>
          <a:p>
            <a:pPr marL="0" indent="0">
              <a:buNone/>
            </a:pPr>
            <a:r>
              <a:rPr lang="pl-PL" dirty="0"/>
              <a:t>• wykonywanie uciśnięć klatki piersiowej,</a:t>
            </a:r>
          </a:p>
          <a:p>
            <a:pPr marL="0" indent="0">
              <a:buNone/>
            </a:pPr>
            <a:r>
              <a:rPr lang="pl-PL" dirty="0"/>
              <a:t>• podstawowe zasady postępowania w nagłym zatrzymaniu krążenia i oddechu.</a:t>
            </a:r>
          </a:p>
          <a:p>
            <a:endParaRPr lang="pl-PL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B203B133-3C3F-0DBA-90D6-8FD1DF3B11E7}"/>
              </a:ext>
            </a:extLst>
          </p:cNvPr>
          <p:cNvSpPr txBox="1"/>
          <p:nvPr/>
        </p:nvSpPr>
        <p:spPr>
          <a:xfrm>
            <a:off x="8759952" y="6466165"/>
            <a:ext cx="3063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Źródło: www.openmedis.pl/</a:t>
            </a:r>
          </a:p>
        </p:txBody>
      </p:sp>
    </p:spTree>
    <p:extLst>
      <p:ext uri="{BB962C8B-B14F-4D97-AF65-F5344CB8AC3E}">
        <p14:creationId xmlns:p14="http://schemas.microsoft.com/office/powerpoint/2010/main" val="7389683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52C4B-64A3-4689-12D3-8EC312321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Fantom psa do nauki resuscytacji krążeniowo-oddechowej">
            <a:extLst>
              <a:ext uri="{FF2B5EF4-FFF2-40B4-BE49-F238E27FC236}">
                <a16:creationId xmlns:a16="http://schemas.microsoft.com/office/drawing/2014/main" id="{C0CAF776-B1D2-0859-E275-551D28AE3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1" y="2886075"/>
            <a:ext cx="4000000" cy="3810000"/>
          </a:xfrm>
          <a:prstGeom prst="rect">
            <a:avLst/>
          </a:prstGeom>
        </p:spPr>
      </p:pic>
      <p:pic>
        <p:nvPicPr>
          <p:cNvPr id="9" name="Obraz 8" descr="Fantom psa do nauki resuscytacji krążeniowo-oddechowej">
            <a:extLst>
              <a:ext uri="{FF2B5EF4-FFF2-40B4-BE49-F238E27FC236}">
                <a16:creationId xmlns:a16="http://schemas.microsoft.com/office/drawing/2014/main" id="{9BEDA224-6C6F-3EF9-8C82-E48F20D5E7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122" y="3467782"/>
            <a:ext cx="4768907" cy="3390218"/>
          </a:xfrm>
          <a:prstGeom prst="rect">
            <a:avLst/>
          </a:prstGeom>
        </p:spPr>
      </p:pic>
      <p:pic>
        <p:nvPicPr>
          <p:cNvPr id="11" name="Obraz 10" descr="Fantom psa do nauki resuscytacji krążeniowo-oddechowej">
            <a:extLst>
              <a:ext uri="{FF2B5EF4-FFF2-40B4-BE49-F238E27FC236}">
                <a16:creationId xmlns:a16="http://schemas.microsoft.com/office/drawing/2014/main" id="{3C179ECF-4076-3CBA-1906-F73A95D224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513" y="161925"/>
            <a:ext cx="4851712" cy="4075438"/>
          </a:xfrm>
          <a:prstGeom prst="rect">
            <a:avLst/>
          </a:prstGeom>
        </p:spPr>
      </p:pic>
      <p:sp>
        <p:nvSpPr>
          <p:cNvPr id="15" name="pole tekstowe 14">
            <a:extLst>
              <a:ext uri="{FF2B5EF4-FFF2-40B4-BE49-F238E27FC236}">
                <a16:creationId xmlns:a16="http://schemas.microsoft.com/office/drawing/2014/main" id="{2F81D4B6-5876-0CC9-B3C9-643F1E27E5EC}"/>
              </a:ext>
            </a:extLst>
          </p:cNvPr>
          <p:cNvSpPr txBox="1"/>
          <p:nvPr/>
        </p:nvSpPr>
        <p:spPr>
          <a:xfrm>
            <a:off x="8759952" y="6466165"/>
            <a:ext cx="3063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Źródło: www.openmedis.pl/</a:t>
            </a:r>
          </a:p>
        </p:txBody>
      </p:sp>
    </p:spTree>
    <p:extLst>
      <p:ext uri="{BB962C8B-B14F-4D97-AF65-F5344CB8AC3E}">
        <p14:creationId xmlns:p14="http://schemas.microsoft.com/office/powerpoint/2010/main" val="39106326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CC4E0-2995-E41F-1315-0DA5BD8CC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6CCE4B5-7B31-5D85-CEE1-3F10EC674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Sprzęt wykorzystywany podczas zajęć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F3DABF3-B8A5-C7A2-755A-135FCC8C2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dirty="0"/>
              <a:t>Podczas ćwiczeń wykorzystywany jest sprzęt stosowany w codziennej praktyce klinicznej:</a:t>
            </a:r>
          </a:p>
          <a:p>
            <a:pPr marL="0" indent="0">
              <a:buNone/>
            </a:pPr>
            <a:r>
              <a:rPr lang="pl-PL" dirty="0"/>
              <a:t>• strzykawki jednorazowe,</a:t>
            </a:r>
          </a:p>
          <a:p>
            <a:pPr marL="0" indent="0">
              <a:buNone/>
            </a:pPr>
            <a:r>
              <a:rPr lang="pl-PL" dirty="0"/>
              <a:t>• igły iniekcyjne,</a:t>
            </a:r>
          </a:p>
          <a:p>
            <a:pPr marL="0" indent="0">
              <a:buNone/>
            </a:pPr>
            <a:r>
              <a:rPr lang="pl-PL" dirty="0"/>
              <a:t>• </a:t>
            </a:r>
            <a:r>
              <a:rPr lang="pl-PL" dirty="0" err="1"/>
              <a:t>wenflony</a:t>
            </a:r>
            <a:r>
              <a:rPr lang="pl-PL" dirty="0"/>
              <a:t>,</a:t>
            </a:r>
          </a:p>
          <a:p>
            <a:pPr marL="0" indent="0">
              <a:buNone/>
            </a:pPr>
            <a:r>
              <a:rPr lang="pl-PL" dirty="0"/>
              <a:t>• rurki intubacyjne,</a:t>
            </a:r>
          </a:p>
          <a:p>
            <a:pPr marL="0" indent="0">
              <a:buNone/>
            </a:pPr>
            <a:r>
              <a:rPr lang="pl-PL" dirty="0"/>
              <a:t>• środki do dezynfekcji,</a:t>
            </a:r>
          </a:p>
          <a:p>
            <a:pPr marL="0" indent="0">
              <a:buNone/>
            </a:pPr>
            <a:r>
              <a:rPr lang="pl-PL" dirty="0"/>
              <a:t>• rękawiczki jednorazowe.</a:t>
            </a:r>
          </a:p>
          <a:p>
            <a:pPr marL="0" indent="0">
              <a:buNone/>
            </a:pPr>
            <a:r>
              <a:rPr lang="pl-PL" dirty="0"/>
              <a:t>Połączenie rzeczywistego wyposażenia z modelami szkoleniowymi pozwala odtworzyć warunki pracy w gabinecie weterynaryjnym i przygotować studentów do wykonywania procedur klinicznych.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754321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83437-480D-4A36-EC81-348A9BA68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12E2F1F-0072-7E82-A908-2DE4ECC8E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Zasady bezpieczeństwa i aseptyki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6EB29D9-A657-CD0A-533D-DE4EFC0CC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Przed wykonaniem każdej procedury należy przygotować stanowisko pracy, sprawdzić kompletność sprzętu oraz zastosować zasady aseptyki.</a:t>
            </a:r>
          </a:p>
          <a:p>
            <a:r>
              <a:rPr lang="pl-PL" dirty="0"/>
              <a:t>Prawidłowa dezynfekcja miejsca wkłucia, stosowanie jałowego sprzętu oraz właściwa technika wykonywania procedur zmniejszają ryzyko zakażeń i powikłań.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773941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9854DB-F618-149A-82ED-B87041547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83E8452-F503-6A77-99EE-61FAF6D31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Najczęściej popełniane błędy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70E3F43-014B-6860-F6DE-A58EFAE2F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/>
              <a:t>Do najczęstszych błędów należą:</a:t>
            </a:r>
          </a:p>
          <a:p>
            <a:pPr marL="0" indent="0">
              <a:buNone/>
            </a:pPr>
            <a:r>
              <a:rPr lang="pl-PL" dirty="0"/>
              <a:t>• nieprawidłowy dobór miejsca wkłucia,</a:t>
            </a:r>
          </a:p>
          <a:p>
            <a:pPr marL="0" indent="0">
              <a:buNone/>
            </a:pPr>
            <a:r>
              <a:rPr lang="pl-PL" dirty="0"/>
              <a:t>• niewłaściwy kąt wprowadzenia igły,</a:t>
            </a:r>
          </a:p>
          <a:p>
            <a:pPr marL="0" indent="0">
              <a:buNone/>
            </a:pPr>
            <a:r>
              <a:rPr lang="pl-PL" dirty="0"/>
              <a:t>• zbyt głębokie lub zbyt płytkie wkłucie,</a:t>
            </a:r>
          </a:p>
          <a:p>
            <a:pPr marL="0" indent="0">
              <a:buNone/>
            </a:pPr>
            <a:r>
              <a:rPr lang="pl-PL" dirty="0"/>
              <a:t>• brak stabilizacji kończyny,</a:t>
            </a:r>
          </a:p>
          <a:p>
            <a:pPr marL="0" indent="0">
              <a:buNone/>
            </a:pPr>
            <a:r>
              <a:rPr lang="pl-PL" dirty="0"/>
              <a:t>• naruszenie zasad aseptyki,</a:t>
            </a:r>
          </a:p>
          <a:p>
            <a:pPr marL="0" indent="0">
              <a:buNone/>
            </a:pPr>
            <a:r>
              <a:rPr lang="pl-PL" dirty="0"/>
              <a:t>• nieprawidłowe zabezpieczenie </a:t>
            </a:r>
            <a:r>
              <a:rPr lang="pl-PL" dirty="0" err="1"/>
              <a:t>wenflonu</a:t>
            </a:r>
            <a:r>
              <a:rPr lang="pl-PL" dirty="0"/>
              <a:t>.</a:t>
            </a:r>
          </a:p>
          <a:p>
            <a:pPr marL="0" indent="0">
              <a:buNone/>
            </a:pPr>
            <a:r>
              <a:rPr lang="pl-PL" dirty="0"/>
              <a:t>Świadomość najczęstszych błędów pozwala zwiększyć bezpieczeństwo wykonywanych procedur oraz poprawić skuteczność nauki.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032852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F88802-13E9-A032-DAF1-301C230FD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54EB534B-5F8D-3009-1B5A-71776C2E6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pl-PL" sz="4000" dirty="0" err="1">
                <a:solidFill>
                  <a:srgbClr val="FFFFFF"/>
                </a:solidFill>
              </a:rPr>
              <a:t>Check</a:t>
            </a:r>
            <a:r>
              <a:rPr lang="pl-PL" sz="4000" dirty="0">
                <a:solidFill>
                  <a:srgbClr val="FFFFFF"/>
                </a:solidFill>
              </a:rPr>
              <a:t>-lista oceny umiejętności praktycznych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5BFF38CE-62C1-B166-D679-52C326D890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1956560"/>
              </p:ext>
            </p:extLst>
          </p:nvPr>
        </p:nvGraphicFramePr>
        <p:xfrm>
          <a:off x="943289" y="2112579"/>
          <a:ext cx="10329364" cy="4192811"/>
        </p:xfrm>
        <a:graphic>
          <a:graphicData uri="http://schemas.openxmlformats.org/drawingml/2006/table">
            <a:tbl>
              <a:tblPr/>
              <a:tblGrid>
                <a:gridCol w="2939427">
                  <a:extLst>
                    <a:ext uri="{9D8B030D-6E8A-4147-A177-3AD203B41FA5}">
                      <a16:colId xmlns:a16="http://schemas.microsoft.com/office/drawing/2014/main" val="3392369481"/>
                    </a:ext>
                  </a:extLst>
                </a:gridCol>
                <a:gridCol w="2816429">
                  <a:extLst>
                    <a:ext uri="{9D8B030D-6E8A-4147-A177-3AD203B41FA5}">
                      <a16:colId xmlns:a16="http://schemas.microsoft.com/office/drawing/2014/main" val="540687765"/>
                    </a:ext>
                  </a:extLst>
                </a:gridCol>
                <a:gridCol w="1757079">
                  <a:extLst>
                    <a:ext uri="{9D8B030D-6E8A-4147-A177-3AD203B41FA5}">
                      <a16:colId xmlns:a16="http://schemas.microsoft.com/office/drawing/2014/main" val="2629558444"/>
                    </a:ext>
                  </a:extLst>
                </a:gridCol>
                <a:gridCol w="2816429">
                  <a:extLst>
                    <a:ext uri="{9D8B030D-6E8A-4147-A177-3AD203B41FA5}">
                      <a16:colId xmlns:a16="http://schemas.microsoft.com/office/drawing/2014/main" val="3474156335"/>
                    </a:ext>
                  </a:extLst>
                </a:gridCol>
              </a:tblGrid>
              <a:tr h="43103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/>
                        <a:t>Element oceny</a:t>
                      </a:r>
                    </a:p>
                  </a:txBody>
                  <a:tcPr marL="97963" marR="97963" marT="48981" marB="48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900"/>
                        <a:t>Bardzo dobrze</a:t>
                      </a:r>
                    </a:p>
                  </a:txBody>
                  <a:tcPr marL="97963" marR="97963" marT="48981" marB="48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900"/>
                        <a:t>Średnio</a:t>
                      </a:r>
                    </a:p>
                  </a:txBody>
                  <a:tcPr marL="97963" marR="97963" marT="48981" marB="48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900"/>
                        <a:t>Wymaga poprawy</a:t>
                      </a:r>
                    </a:p>
                  </a:txBody>
                  <a:tcPr marL="97963" marR="97963" marT="48981" marB="48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3912885"/>
                  </a:ext>
                </a:extLst>
              </a:tr>
              <a:tr h="7249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/>
                        <a:t>Przygotowanie stanowiska</a:t>
                      </a:r>
                    </a:p>
                  </a:txBody>
                  <a:tcPr marL="97963" marR="97963" marT="48981" marB="48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900"/>
                        <a:t>☐</a:t>
                      </a:r>
                    </a:p>
                  </a:txBody>
                  <a:tcPr marL="97963" marR="97963" marT="48981" marB="48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900"/>
                        <a:t>☐</a:t>
                      </a:r>
                    </a:p>
                  </a:txBody>
                  <a:tcPr marL="97963" marR="97963" marT="48981" marB="48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900"/>
                        <a:t>☐</a:t>
                      </a:r>
                    </a:p>
                  </a:txBody>
                  <a:tcPr marL="97963" marR="97963" marT="48981" marB="48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7905524"/>
                  </a:ext>
                </a:extLst>
              </a:tr>
              <a:tr h="43103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/>
                        <a:t>Dobór sprzętu</a:t>
                      </a:r>
                    </a:p>
                  </a:txBody>
                  <a:tcPr marL="97963" marR="97963" marT="48981" marB="48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900"/>
                        <a:t>☐</a:t>
                      </a:r>
                    </a:p>
                  </a:txBody>
                  <a:tcPr marL="97963" marR="97963" marT="48981" marB="48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900"/>
                        <a:t>☐</a:t>
                      </a:r>
                    </a:p>
                  </a:txBody>
                  <a:tcPr marL="97963" marR="97963" marT="48981" marB="48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900"/>
                        <a:t>☐</a:t>
                      </a:r>
                    </a:p>
                  </a:txBody>
                  <a:tcPr marL="97963" marR="97963" marT="48981" marB="48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2138876"/>
                  </a:ext>
                </a:extLst>
              </a:tr>
              <a:tr h="7249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/>
                        <a:t>Zachowanie zasad aseptyki</a:t>
                      </a:r>
                    </a:p>
                  </a:txBody>
                  <a:tcPr marL="97963" marR="97963" marT="48981" marB="48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900"/>
                        <a:t>☐</a:t>
                      </a:r>
                    </a:p>
                  </a:txBody>
                  <a:tcPr marL="97963" marR="97963" marT="48981" marB="48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900"/>
                        <a:t>☐</a:t>
                      </a:r>
                    </a:p>
                  </a:txBody>
                  <a:tcPr marL="97963" marR="97963" marT="48981" marB="48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900"/>
                        <a:t>☐</a:t>
                      </a:r>
                    </a:p>
                  </a:txBody>
                  <a:tcPr marL="97963" marR="97963" marT="48981" marB="48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3257634"/>
                  </a:ext>
                </a:extLst>
              </a:tr>
              <a:tr h="7249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/>
                        <a:t>Technika wykonania iniekcji</a:t>
                      </a:r>
                    </a:p>
                  </a:txBody>
                  <a:tcPr marL="97963" marR="97963" marT="48981" marB="48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900"/>
                        <a:t>☐</a:t>
                      </a:r>
                    </a:p>
                  </a:txBody>
                  <a:tcPr marL="97963" marR="97963" marT="48981" marB="48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900"/>
                        <a:t>☐</a:t>
                      </a:r>
                    </a:p>
                  </a:txBody>
                  <a:tcPr marL="97963" marR="97963" marT="48981" marB="48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900"/>
                        <a:t>☐</a:t>
                      </a:r>
                    </a:p>
                  </a:txBody>
                  <a:tcPr marL="97963" marR="97963" marT="48981" marB="48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045608"/>
                  </a:ext>
                </a:extLst>
              </a:tr>
              <a:tr h="7249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/>
                        <a:t>Uzyskanie dostępu naczyniowego</a:t>
                      </a:r>
                    </a:p>
                  </a:txBody>
                  <a:tcPr marL="97963" marR="97963" marT="48981" marB="48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900"/>
                        <a:t>☐</a:t>
                      </a:r>
                    </a:p>
                  </a:txBody>
                  <a:tcPr marL="97963" marR="97963" marT="48981" marB="48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900"/>
                        <a:t>☐</a:t>
                      </a:r>
                    </a:p>
                  </a:txBody>
                  <a:tcPr marL="97963" marR="97963" marT="48981" marB="48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900"/>
                        <a:t>☐</a:t>
                      </a:r>
                    </a:p>
                  </a:txBody>
                  <a:tcPr marL="97963" marR="97963" marT="48981" marB="48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841380"/>
                  </a:ext>
                </a:extLst>
              </a:tr>
              <a:tr h="43103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900"/>
                        <a:t>Wykonanie RKO</a:t>
                      </a:r>
                    </a:p>
                  </a:txBody>
                  <a:tcPr marL="97963" marR="97963" marT="48981" marB="48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900"/>
                        <a:t>☐</a:t>
                      </a:r>
                    </a:p>
                  </a:txBody>
                  <a:tcPr marL="97963" marR="97963" marT="48981" marB="48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900"/>
                        <a:t>☐</a:t>
                      </a:r>
                    </a:p>
                  </a:txBody>
                  <a:tcPr marL="97963" marR="97963" marT="48981" marB="48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900"/>
                        <a:t>☐</a:t>
                      </a:r>
                    </a:p>
                  </a:txBody>
                  <a:tcPr marL="97963" marR="97963" marT="48981" marB="48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08207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25259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DA73B5B-B1B9-54D0-0542-2646FB23A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Pytania kontrolne</a:t>
            </a:r>
            <a:br>
              <a:rPr lang="pl-PL" b="1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F30FF47-B971-2C64-089D-E7669CD9F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6464"/>
            <a:ext cx="10515600" cy="5066411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dirty="0"/>
              <a:t>Jakie zasady aseptyki należy zachować podczas wykonywania iniekcji oraz uzyskiwania dostępu naczyniowego?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Jakie są podstawowe różnice pomiędzy iniekcją podskórną, domięśniową i dożylną?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Jakie są najczęściej popełniane błędy podczas wykonywania wkłuć dożylnych i zakładania </a:t>
            </a:r>
            <a:r>
              <a:rPr lang="pl-PL" dirty="0" err="1"/>
              <a:t>wenflonu</a:t>
            </a:r>
            <a:r>
              <a:rPr lang="pl-PL" dirty="0"/>
              <a:t>?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Jakie znaczenie ma wykorzystanie modeli i symulatorów weterynaryjnych w nauce procedur anestezjologicznych?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Jakie są podstawowe etapy postępowania podczas resuscytacji krążeniowo-oddechowej u psa?</a:t>
            </a:r>
          </a:p>
        </p:txBody>
      </p:sp>
    </p:spTree>
    <p:extLst>
      <p:ext uri="{BB962C8B-B14F-4D97-AF65-F5344CB8AC3E}">
        <p14:creationId xmlns:p14="http://schemas.microsoft.com/office/powerpoint/2010/main" val="15564687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DF5CC-D244-993E-5BAF-62CD7489A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57D4CB-37CA-E8A0-7377-BCFD1298F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Podsumowanie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FD910C-630D-7C80-366D-0724824ED5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Wykorzystanie modeli i symulatorów weterynaryjnych umożliwia bezpieczne zdobywanie doświadczenia praktycznego oraz wielokrotne doskonalenie procedur wykonywanych w anestezjologii weterynaryjnej.</a:t>
            </a:r>
          </a:p>
          <a:p>
            <a:r>
              <a:rPr lang="pl-PL" dirty="0"/>
              <a:t>Symulacja medyczna zwiększa skuteczność procesu dydaktycznego, rozwija umiejętności manualne studentów oraz przygotowuje ich do wykonywania procedur u pacjentów klinicznych zgodnie z obowiązującymi standardami.</a:t>
            </a:r>
          </a:p>
          <a:p>
            <a:pPr marL="0" indent="0">
              <a:buNone/>
            </a:pPr>
            <a:endParaRPr lang="pl-PL" b="1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25164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11">
            <a:extLst>
              <a:ext uri="{FF2B5EF4-FFF2-40B4-BE49-F238E27FC236}">
                <a16:creationId xmlns:a16="http://schemas.microsoft.com/office/drawing/2014/main" id="{83AC4559-8F83-49C7-8135-A8E3FFC39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5804" y="3786352"/>
            <a:ext cx="8444246" cy="5539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dr n. wet. Jan Frymus 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95" y="4340351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172" y="4340350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5804" y="4787405"/>
            <a:ext cx="5416062" cy="1048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24494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fbe430c388abe1d48ad925f0c9fa709b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d97095d76de6756cd2dba7889f93f341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64932D8-5549-407D-86CE-BAD670C8380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78A2F61-0993-4C49-B5A8-BBB80CD2D4F5}">
  <ds:schemaRefs>
    <ds:schemaRef ds:uri="51674ba1-e637-49a1-9acf-be75e179f9e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9793CC2-EF4C-4E2F-910C-DFF27FCB57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1093</Words>
  <Application>Microsoft Office PowerPoint</Application>
  <PresentationFormat>Panoramiczny</PresentationFormat>
  <Paragraphs>155</Paragraphs>
  <Slides>28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Verdana</vt:lpstr>
      <vt:lpstr>Motyw pakietu Office</vt:lpstr>
      <vt:lpstr>GreenTechEducation - - SGGW dla gospodarki przyszłości</vt:lpstr>
      <vt:lpstr>Chirurgia ogólna i anestezjologia</vt:lpstr>
      <vt:lpstr>Wprowadzenie </vt:lpstr>
      <vt:lpstr>Cele zajęć</vt:lpstr>
      <vt:lpstr>Modele i symulatory wykorzystywane podczas zajęć</vt:lpstr>
      <vt:lpstr>Trenażer głowy konia do wenopunkcji i iniekcji domięśniowych</vt:lpstr>
      <vt:lpstr>Prezentacja programu PowerPoint</vt:lpstr>
      <vt:lpstr>Prezentacja programu PowerPoint</vt:lpstr>
      <vt:lpstr>Symulator wkłuć domięśniowych małych zwierząt</vt:lpstr>
      <vt:lpstr>Prezentacja programu PowerPoint</vt:lpstr>
      <vt:lpstr>Trenażer nakłuć podskórnych</vt:lpstr>
      <vt:lpstr>Prezentacja programu PowerPoint</vt:lpstr>
      <vt:lpstr>Symulator dostępu naczyniowego kończyny psa</vt:lpstr>
      <vt:lpstr>Model kończyny psa do wkłuć dożylnych</vt:lpstr>
      <vt:lpstr>Prezentacja programu PowerPoint</vt:lpstr>
      <vt:lpstr>Model ucha psa</vt:lpstr>
      <vt:lpstr>Kolejność postępowania </vt:lpstr>
      <vt:lpstr>Model ucha królika</vt:lpstr>
      <vt:lpstr>Prezentacja programu PowerPoint</vt:lpstr>
      <vt:lpstr>Fantom psa do nauki resuscytacji krążeniowo-oddechowej</vt:lpstr>
      <vt:lpstr>Prezentacja programu PowerPoint</vt:lpstr>
      <vt:lpstr>Sprzęt wykorzystywany podczas zajęć</vt:lpstr>
      <vt:lpstr>Zasady bezpieczeństwa i aseptyki</vt:lpstr>
      <vt:lpstr>Najczęściej popełniane błędy</vt:lpstr>
      <vt:lpstr>Check-lista oceny umiejętności praktycznych</vt:lpstr>
      <vt:lpstr>Pytania kontrolne </vt:lpstr>
      <vt:lpstr>Podsumowanie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Maciej Czubiński</dc:creator>
  <cp:lastModifiedBy>Jan Frymus</cp:lastModifiedBy>
  <cp:revision>23</cp:revision>
  <cp:lastPrinted>2024-05-21T11:11:19Z</cp:lastPrinted>
  <dcterms:created xsi:type="dcterms:W3CDTF">2024-02-02T12:47:31Z</dcterms:created>
  <dcterms:modified xsi:type="dcterms:W3CDTF">2026-07-31T09:27:26Z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