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6"/>
  </p:notesMasterIdLst>
  <p:sldIdLst>
    <p:sldId id="258" r:id="rId5"/>
    <p:sldId id="260" r:id="rId6"/>
    <p:sldId id="288" r:id="rId7"/>
    <p:sldId id="293" r:id="rId8"/>
    <p:sldId id="294" r:id="rId9"/>
    <p:sldId id="335" r:id="rId10"/>
    <p:sldId id="336" r:id="rId11"/>
    <p:sldId id="318" r:id="rId12"/>
    <p:sldId id="324" r:id="rId13"/>
    <p:sldId id="325" r:id="rId14"/>
    <p:sldId id="326" r:id="rId15"/>
    <p:sldId id="319" r:id="rId16"/>
    <p:sldId id="316" r:id="rId17"/>
    <p:sldId id="327" r:id="rId18"/>
    <p:sldId id="328" r:id="rId19"/>
    <p:sldId id="321" r:id="rId20"/>
    <p:sldId id="333" r:id="rId21"/>
    <p:sldId id="329" r:id="rId22"/>
    <p:sldId id="330" r:id="rId23"/>
    <p:sldId id="322" r:id="rId24"/>
    <p:sldId id="334" r:id="rId25"/>
    <p:sldId id="331" r:id="rId26"/>
    <p:sldId id="332" r:id="rId27"/>
    <p:sldId id="309" r:id="rId28"/>
    <p:sldId id="339" r:id="rId29"/>
    <p:sldId id="338" r:id="rId30"/>
    <p:sldId id="310" r:id="rId31"/>
    <p:sldId id="312" r:id="rId32"/>
    <p:sldId id="282" r:id="rId33"/>
    <p:sldId id="272" r:id="rId34"/>
    <p:sldId id="259" r:id="rId3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AD083C-8DC8-B93B-5C03-E1E201982CC4}" v="1" dt="2026-05-07T19:05:56.3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18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>
                <a:ea typeface="Verdana" panose="020B0604030504040204" pitchFamily="34" charset="0"/>
              </a:rPr>
              <a:t>w </a:t>
            </a:r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D53AB-DE6D-9718-4BD7-E0A5A6B03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Chirurgia ogólna i anestezjologia</a:t>
            </a:r>
            <a:endParaRPr lang="pl-P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11FC4-97FA-CCF5-B0BF-C49FB284E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/>
              <a:t>Przygotowanie pacjenta do zabiegu oraz praktyczne wykorzystanie modeli chirurgicznych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dirty="0"/>
              <a:t>Kierunek: Weterynaria</a:t>
            </a:r>
          </a:p>
          <a:p>
            <a:r>
              <a:rPr lang="pl-PL" dirty="0"/>
              <a:t>Projekt „</a:t>
            </a:r>
            <a:r>
              <a:rPr lang="pl-PL" dirty="0" err="1"/>
              <a:t>GreenTechEducation</a:t>
            </a:r>
            <a:r>
              <a:rPr lang="pl-PL" dirty="0"/>
              <a:t> – SGGW dla gospodarki przyszłości”</a:t>
            </a:r>
          </a:p>
        </p:txBody>
      </p:sp>
    </p:spTree>
    <p:extLst>
      <p:ext uri="{BB962C8B-B14F-4D97-AF65-F5344CB8AC3E}">
        <p14:creationId xmlns:p14="http://schemas.microsoft.com/office/powerpoint/2010/main" val="2250594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998E5D-B6B5-5655-AC17-D96F01BEF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Wprowadzenie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14AA76-53BC-87CD-9B0A-8A3BDD2D5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Przedmiot obejmuje naukę podstawowych procedur przygotowujących pacjenta do zabiegu operacyjnego oraz wykorzystanie modeli chirurgicznych do doskonalenia umiejętności praktycznych. Ćwiczenia prowadzone są zgodnie z zasadami symulacji medycznej, umożliwiając bezpieczne poznanie kolejnych etapów postępowania przed wykonaniem zabiegu..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82216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57DB90-5086-45AE-CE22-9D39CA2A4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Cele zajęć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C2DABC-F1E1-7964-A446-662E20D3E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Po zakończeniu zajęć student:</a:t>
            </a:r>
          </a:p>
          <a:p>
            <a:r>
              <a:rPr lang="pl-PL" dirty="0"/>
              <a:t>zna etapy przygotowania małego zwierzęcia do zabiegu operacyjnego, </a:t>
            </a:r>
          </a:p>
          <a:p>
            <a:r>
              <a:rPr lang="pl-PL" dirty="0"/>
              <a:t>wie, jak przygotować stanowisko pracy i niezbędny sprzęt, </a:t>
            </a:r>
          </a:p>
          <a:p>
            <a:r>
              <a:rPr lang="pl-PL" dirty="0"/>
              <a:t>wie, jak wykonać intubację dotchawiczą na modelu szkoleniowym, </a:t>
            </a:r>
          </a:p>
          <a:p>
            <a:r>
              <a:rPr lang="pl-PL" dirty="0"/>
              <a:t>wie, jak założyć sondę </a:t>
            </a:r>
            <a:r>
              <a:rPr lang="pl-PL" dirty="0" err="1"/>
              <a:t>dożołądkową</a:t>
            </a:r>
            <a:r>
              <a:rPr lang="pl-PL" dirty="0"/>
              <a:t> na modelu psa, </a:t>
            </a:r>
          </a:p>
          <a:p>
            <a:r>
              <a:rPr lang="pl-PL" dirty="0"/>
              <a:t>rozpoznaje kolejne etapy kastracji psa oraz sterylizacji samicy na modelach chirurgicznych, </a:t>
            </a:r>
          </a:p>
          <a:p>
            <a:r>
              <a:rPr lang="pl-PL" dirty="0"/>
              <a:t>stosuje zasady bezpieczeństwa i aseptyki podczas ćwiczeń.</a:t>
            </a:r>
          </a:p>
        </p:txBody>
      </p:sp>
    </p:spTree>
    <p:extLst>
      <p:ext uri="{BB962C8B-B14F-4D97-AF65-F5344CB8AC3E}">
        <p14:creationId xmlns:p14="http://schemas.microsoft.com/office/powerpoint/2010/main" val="3352463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382341-2B8A-0BF2-E891-C48131C9C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Modele i symulatory wykorzystywane podczas zajęć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51F4CE9-0C30-2368-F1DA-9EB5456F1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/>
              <a:t>Wykorzystywane modele</a:t>
            </a:r>
          </a:p>
          <a:p>
            <a:r>
              <a:rPr lang="pl-PL" dirty="0"/>
              <a:t>Model do intubacji psa </a:t>
            </a:r>
          </a:p>
          <a:p>
            <a:r>
              <a:rPr lang="pl-PL" dirty="0"/>
              <a:t>Model do zakładania sondy </a:t>
            </a:r>
            <a:r>
              <a:rPr lang="pl-PL" dirty="0" err="1"/>
              <a:t>dożołądkowej</a:t>
            </a:r>
            <a:r>
              <a:rPr lang="pl-PL" dirty="0"/>
              <a:t> </a:t>
            </a:r>
          </a:p>
          <a:p>
            <a:r>
              <a:rPr lang="pl-PL" dirty="0"/>
              <a:t>Model do kastracji psa </a:t>
            </a:r>
          </a:p>
          <a:p>
            <a:r>
              <a:rPr lang="pl-PL" dirty="0"/>
              <a:t>Symulator sterylizacji samicy psa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Modele umożliwiają wielokrotne wykonywanie procedur w warunkach symulowanych, zgodnie z założeniami projektu FERS 2.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85321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8F4D96-EF8E-1F95-DA81-36C9B4D60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Wyposażenie stanowiska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99C09F7-40D1-580A-FE41-B141A5327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Do przygotowania pacjenta wykorzystuje się:</a:t>
            </a:r>
          </a:p>
          <a:p>
            <a:r>
              <a:rPr lang="pl-PL" dirty="0"/>
              <a:t>rurki intubacyjne różnych rozmiarów, </a:t>
            </a:r>
          </a:p>
          <a:p>
            <a:r>
              <a:rPr lang="pl-PL" dirty="0"/>
              <a:t>laryngoskop, </a:t>
            </a:r>
          </a:p>
          <a:p>
            <a:r>
              <a:rPr lang="pl-PL" dirty="0"/>
              <a:t>sondy </a:t>
            </a:r>
            <a:r>
              <a:rPr lang="pl-PL" dirty="0" err="1"/>
              <a:t>dożołądkowe</a:t>
            </a:r>
            <a:r>
              <a:rPr lang="pl-PL" dirty="0"/>
              <a:t>, </a:t>
            </a:r>
          </a:p>
          <a:p>
            <a:r>
              <a:rPr lang="pl-PL" dirty="0"/>
              <a:t>strzykawki i środki poślizgowe, </a:t>
            </a:r>
          </a:p>
          <a:p>
            <a:r>
              <a:rPr lang="pl-PL" dirty="0"/>
              <a:t>strzykawkę do napełniania </a:t>
            </a:r>
            <a:r>
              <a:rPr lang="pl-PL" dirty="0" err="1"/>
              <a:t>mankietetu</a:t>
            </a:r>
            <a:r>
              <a:rPr lang="pl-PL" dirty="0"/>
              <a:t>,</a:t>
            </a:r>
          </a:p>
          <a:p>
            <a:r>
              <a:rPr lang="pl-PL" dirty="0"/>
              <a:t>podstawowy zestaw narzędzi chirurgicznych, </a:t>
            </a:r>
          </a:p>
          <a:p>
            <a:r>
              <a:rPr lang="pl-PL" dirty="0"/>
              <a:t>środki do dezynfekcji, </a:t>
            </a:r>
          </a:p>
          <a:p>
            <a:r>
              <a:rPr lang="pl-PL" dirty="0"/>
              <a:t>rękawiczki jednorazowe. </a:t>
            </a:r>
          </a:p>
          <a:p>
            <a:pPr marL="0" indent="0">
              <a:buNone/>
            </a:pPr>
            <a:r>
              <a:rPr lang="pl-PL" dirty="0"/>
              <a:t>Przed rozpoczęciem procedury należy sprawdzić kompletność oraz sprawność całego wyposażenia.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88924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11DA27-9ACA-A143-47A4-62EFF7F2E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Intubacja dotchawicza – wskazania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4E08EF-7187-69B5-AEDD-81ECC8DE6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Intubacja zapewnia drożność dróg oddechowych oraz umożliwia prowadzenie bezpiecznego znieczulenia ogólnego.</a:t>
            </a:r>
          </a:p>
          <a:p>
            <a:r>
              <a:rPr lang="pl-PL" b="1" dirty="0"/>
              <a:t>Najczęstsze wskazania</a:t>
            </a:r>
          </a:p>
          <a:p>
            <a:r>
              <a:rPr lang="pl-PL" dirty="0"/>
              <a:t>znieczulenie ogólne, </a:t>
            </a:r>
          </a:p>
          <a:p>
            <a:r>
              <a:rPr lang="pl-PL" dirty="0"/>
              <a:t>wspomaganie wentylacji, </a:t>
            </a:r>
          </a:p>
          <a:p>
            <a:r>
              <a:rPr lang="pl-PL" dirty="0"/>
              <a:t>zabezpieczenie dróg oddechowych, </a:t>
            </a:r>
          </a:p>
          <a:p>
            <a:r>
              <a:rPr lang="pl-PL" dirty="0"/>
              <a:t>zabiegi chirurgiczne wymagające pełnej kontroli oddechu.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97817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DBA60-C007-BE92-0CF0-D16BA4808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8E2BF9-2C80-2C45-4687-66B763A6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Intubacja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FCE2C2-978E-BBC6-B67E-5DBF03630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870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b="1" dirty="0"/>
              <a:t>Kolejność postępowania</a:t>
            </a:r>
          </a:p>
          <a:p>
            <a:r>
              <a:rPr lang="pl-PL" dirty="0"/>
              <a:t>Dobór odpowiedniej rurki intubacyjnej. </a:t>
            </a:r>
          </a:p>
          <a:p>
            <a:r>
              <a:rPr lang="pl-PL" dirty="0"/>
              <a:t>Kontrola drożności rurki. </a:t>
            </a:r>
          </a:p>
          <a:p>
            <a:r>
              <a:rPr lang="pl-PL" dirty="0"/>
              <a:t>Otwarcie jamy ustnej. </a:t>
            </a:r>
          </a:p>
          <a:p>
            <a:r>
              <a:rPr lang="pl-PL" dirty="0"/>
              <a:t>Uwidocznienie krtani. </a:t>
            </a:r>
          </a:p>
          <a:p>
            <a:r>
              <a:rPr lang="pl-PL" dirty="0"/>
              <a:t>Delikatne wprowadzenie rurki do tchawicy. </a:t>
            </a:r>
          </a:p>
          <a:p>
            <a:r>
              <a:rPr lang="pl-PL" dirty="0"/>
              <a:t>Kontrola prawidłowego położenia. </a:t>
            </a:r>
          </a:p>
          <a:p>
            <a:r>
              <a:rPr lang="pl-PL" dirty="0"/>
              <a:t>Zabezpieczenie rurki.</a:t>
            </a:r>
          </a:p>
          <a:p>
            <a:pPr marL="0" indent="0">
              <a:buNone/>
            </a:pPr>
            <a:r>
              <a:rPr lang="pl-PL" b="1" dirty="0">
                <a:solidFill>
                  <a:srgbClr val="FF0000"/>
                </a:solidFill>
              </a:rPr>
              <a:t>Przed rozpoczęciem procedury należy:</a:t>
            </a:r>
          </a:p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</a:rPr>
              <a:t>✔ dobrać średnicę rurki</a:t>
            </a:r>
          </a:p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</a:rPr>
              <a:t>✔ sprawdzić szczelność mankietu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84321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2774C3-F792-AA08-EA50-3BDD454E0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Modele </a:t>
            </a:r>
          </a:p>
        </p:txBody>
      </p:sp>
      <p:pic>
        <p:nvPicPr>
          <p:cNvPr id="5" name="Symbol zastępczy zawartości 4" descr="Model do intubacji psa ">
            <a:extLst>
              <a:ext uri="{FF2B5EF4-FFF2-40B4-BE49-F238E27FC236}">
                <a16:creationId xmlns:a16="http://schemas.microsoft.com/office/drawing/2014/main" id="{D3123F83-B6A9-DDC9-7D85-692A419C1D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75" y="2035937"/>
            <a:ext cx="4610689" cy="4351338"/>
          </a:xfrm>
          <a:prstGeom prst="rect">
            <a:avLst/>
          </a:prstGeom>
        </p:spPr>
      </p:pic>
      <p:pic>
        <p:nvPicPr>
          <p:cNvPr id="7" name="Obraz 6" descr="Model do intubacji psa ">
            <a:extLst>
              <a:ext uri="{FF2B5EF4-FFF2-40B4-BE49-F238E27FC236}">
                <a16:creationId xmlns:a16="http://schemas.microsoft.com/office/drawing/2014/main" id="{06334B63-F58F-8600-65FA-BD27E0175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664" y="1208314"/>
            <a:ext cx="6491405" cy="4868554"/>
          </a:xfrm>
          <a:prstGeom prst="rect">
            <a:avLst/>
          </a:prstGeom>
        </p:spPr>
      </p:pic>
      <p:sp>
        <p:nvSpPr>
          <p:cNvPr id="3" name="Tytuł 10">
            <a:extLst>
              <a:ext uri="{FF2B5EF4-FFF2-40B4-BE49-F238E27FC236}">
                <a16:creationId xmlns:a16="http://schemas.microsoft.com/office/drawing/2014/main" id="{8F8C82D8-3100-2151-73D6-1C40F8AC98C7}"/>
              </a:ext>
            </a:extLst>
          </p:cNvPr>
          <p:cNvSpPr txBox="1">
            <a:spLocks/>
          </p:cNvSpPr>
          <p:nvPr/>
        </p:nvSpPr>
        <p:spPr>
          <a:xfrm>
            <a:off x="7542824" y="6252809"/>
            <a:ext cx="5862280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1012779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E5FA351-5FE9-49A9-7E37-9CDAFDD65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pl-PL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Model </a:t>
            </a: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Obraz 6" descr="Model do intubacji psa ">
            <a:extLst>
              <a:ext uri="{FF2B5EF4-FFF2-40B4-BE49-F238E27FC236}">
                <a16:creationId xmlns:a16="http://schemas.microsoft.com/office/drawing/2014/main" id="{B51B22F0-3170-1AE8-6E98-A68D80FDDB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" r="-2" b="9268"/>
          <a:stretch>
            <a:fillRect/>
          </a:stretch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5" name="Symbol zastępczy zawartości 4" descr="Model do intubacji psa ">
            <a:extLst>
              <a:ext uri="{FF2B5EF4-FFF2-40B4-BE49-F238E27FC236}">
                <a16:creationId xmlns:a16="http://schemas.microsoft.com/office/drawing/2014/main" id="{17AAD222-7DD8-BD0B-437B-EEB158515D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" r="-2" b="9640"/>
          <a:stretch>
            <a:fillRect/>
          </a:stretch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  <p:sp>
        <p:nvSpPr>
          <p:cNvPr id="4" name="Tytuł 10">
            <a:extLst>
              <a:ext uri="{FF2B5EF4-FFF2-40B4-BE49-F238E27FC236}">
                <a16:creationId xmlns:a16="http://schemas.microsoft.com/office/drawing/2014/main" id="{0DCFCBB9-B23D-5BAD-416C-84FD8F0C8DAC}"/>
              </a:ext>
            </a:extLst>
          </p:cNvPr>
          <p:cNvSpPr txBox="1">
            <a:spLocks/>
          </p:cNvSpPr>
          <p:nvPr/>
        </p:nvSpPr>
        <p:spPr>
          <a:xfrm>
            <a:off x="7542824" y="6252809"/>
            <a:ext cx="5862280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2048741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1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5721FFA-1343-C44C-63AF-B80631227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52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Symbol zastępczy zawartości 4" descr="Model do intubacji psa ">
            <a:extLst>
              <a:ext uri="{FF2B5EF4-FFF2-40B4-BE49-F238E27FC236}">
                <a16:creationId xmlns:a16="http://schemas.microsoft.com/office/drawing/2014/main" id="{45FF845D-DC5C-EE5F-5495-6BDB3735D7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3" r="-2" b="3033"/>
          <a:stretch>
            <a:fillRect/>
          </a:stretch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7" name="Obraz 6" descr="Model do intubacji psa ">
            <a:extLst>
              <a:ext uri="{FF2B5EF4-FFF2-40B4-BE49-F238E27FC236}">
                <a16:creationId xmlns:a16="http://schemas.microsoft.com/office/drawing/2014/main" id="{35FEAF2A-216D-F58E-FFF2-399DB96480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66" r="-2" b="25556"/>
          <a:stretch>
            <a:fillRect/>
          </a:stretch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  <p:sp>
        <p:nvSpPr>
          <p:cNvPr id="4" name="Tytuł 10">
            <a:extLst>
              <a:ext uri="{FF2B5EF4-FFF2-40B4-BE49-F238E27FC236}">
                <a16:creationId xmlns:a16="http://schemas.microsoft.com/office/drawing/2014/main" id="{90092988-1120-3266-968B-D39DF3FBB850}"/>
              </a:ext>
            </a:extLst>
          </p:cNvPr>
          <p:cNvSpPr txBox="1">
            <a:spLocks/>
          </p:cNvSpPr>
          <p:nvPr/>
        </p:nvSpPr>
        <p:spPr>
          <a:xfrm>
            <a:off x="7542824" y="6252809"/>
            <a:ext cx="5862280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2812172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42A4A-DC7B-D362-CC30-4463E21B0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E91114-8F3D-10C1-000B-F2C34E0D7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Intubacja najczęściej popełniane błędy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BEAA1AD-27B4-BF8A-15D1-A5C87E25A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• dobór niewłaściwego rozmiaru rurki,</a:t>
            </a:r>
          </a:p>
          <a:p>
            <a:pPr marL="0" indent="0">
              <a:buNone/>
            </a:pPr>
            <a:r>
              <a:rPr lang="pl-PL" dirty="0"/>
              <a:t>• zbyt głębokie wprowadzenie,</a:t>
            </a:r>
          </a:p>
          <a:p>
            <a:pPr marL="0" indent="0">
              <a:buNone/>
            </a:pPr>
            <a:r>
              <a:rPr lang="pl-PL" dirty="0"/>
              <a:t>• umieszczenie rurki w przełyku,</a:t>
            </a:r>
          </a:p>
          <a:p>
            <a:pPr marL="0" indent="0">
              <a:buNone/>
            </a:pPr>
            <a:r>
              <a:rPr lang="pl-PL" dirty="0"/>
              <a:t>• niewłaściwe zabezpieczenie rurki.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39820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2E52FF-C276-9600-0154-FACD62ECF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Zakładanie sondy </a:t>
            </a:r>
            <a:r>
              <a:rPr lang="pl-PL" dirty="0" err="1"/>
              <a:t>dożołądkowej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F17BE5-4AC3-8B8D-D4A9-FB5EF3DF8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Sonda </a:t>
            </a:r>
            <a:r>
              <a:rPr lang="pl-PL" dirty="0" err="1"/>
              <a:t>dożołądkowa</a:t>
            </a:r>
            <a:r>
              <a:rPr lang="pl-PL" dirty="0"/>
              <a:t> wykorzystywana jest do </a:t>
            </a:r>
            <a:r>
              <a:rPr lang="pl-PL" dirty="0" err="1"/>
              <a:t>odbarczania</a:t>
            </a:r>
            <a:r>
              <a:rPr lang="pl-PL" dirty="0"/>
              <a:t> żołądka, podawania płynów lub pobierania treści żołądkowej.</a:t>
            </a:r>
          </a:p>
          <a:p>
            <a:pPr marL="0" indent="0">
              <a:buNone/>
            </a:pPr>
            <a:r>
              <a:rPr lang="pl-PL" b="1" dirty="0"/>
              <a:t>Etapy procedury</a:t>
            </a:r>
          </a:p>
          <a:p>
            <a:r>
              <a:rPr lang="pl-PL" dirty="0"/>
              <a:t>Dobór odpowiedniej długości sondy. </a:t>
            </a:r>
          </a:p>
          <a:p>
            <a:r>
              <a:rPr lang="pl-PL" dirty="0"/>
              <a:t>Ocena drożności przewodu. </a:t>
            </a:r>
          </a:p>
          <a:p>
            <a:r>
              <a:rPr lang="pl-PL" dirty="0"/>
              <a:t>Delikatne wprowadzenie sondy. </a:t>
            </a:r>
          </a:p>
          <a:p>
            <a:r>
              <a:rPr lang="pl-PL" dirty="0"/>
              <a:t>Kontrola prawidłowego położenia. Potwierdzenie prawidłowego umiejscowienia przed rozpoczęciem podawania treści.</a:t>
            </a:r>
          </a:p>
          <a:p>
            <a:r>
              <a:rPr lang="pl-PL" dirty="0"/>
              <a:t>Zabezpieczenie sondy. </a:t>
            </a:r>
          </a:p>
          <a:p>
            <a:pPr marL="0" indent="0">
              <a:buNone/>
            </a:pPr>
            <a:r>
              <a:rPr lang="pl-PL" dirty="0"/>
              <a:t>Podczas ćwiczeń studenci wykonują procedurę wielokrotnie na modelu szkoleniowym, doskonaląc technikę i bezpieczeństwo postępowania.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51463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EDCEB38-6CF4-5770-EE26-92EA2C1D4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pl-PL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Model </a:t>
            </a: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Symbol zastępczy zawartości 4" descr="Model do zakładania sondy dożołądkowej">
            <a:extLst>
              <a:ext uri="{FF2B5EF4-FFF2-40B4-BE49-F238E27FC236}">
                <a16:creationId xmlns:a16="http://schemas.microsoft.com/office/drawing/2014/main" id="{69101F58-5BE3-B853-DF20-077D5C0FEA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" r="3" b="3"/>
          <a:stretch>
            <a:fillRect/>
          </a:stretch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7" name="Obraz 6" descr="Model do zakładania sondy dożołądkowej">
            <a:extLst>
              <a:ext uri="{FF2B5EF4-FFF2-40B4-BE49-F238E27FC236}">
                <a16:creationId xmlns:a16="http://schemas.microsoft.com/office/drawing/2014/main" id="{8D2864E3-A0D4-4D5E-4AE3-D8AF2D210F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0" b="3"/>
          <a:stretch>
            <a:fillRect/>
          </a:stretch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  <p:sp>
        <p:nvSpPr>
          <p:cNvPr id="4" name="Tytuł 10">
            <a:extLst>
              <a:ext uri="{FF2B5EF4-FFF2-40B4-BE49-F238E27FC236}">
                <a16:creationId xmlns:a16="http://schemas.microsoft.com/office/drawing/2014/main" id="{E07259E5-4DFC-E99A-5E55-712B34FC2BAE}"/>
              </a:ext>
            </a:extLst>
          </p:cNvPr>
          <p:cNvSpPr txBox="1">
            <a:spLocks/>
          </p:cNvSpPr>
          <p:nvPr/>
        </p:nvSpPr>
        <p:spPr>
          <a:xfrm>
            <a:off x="7542824" y="6252809"/>
            <a:ext cx="5862280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153074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7B80B3-3182-9D2F-3852-5588108FB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Model do zakładania sondy dożołądkowej">
            <a:extLst>
              <a:ext uri="{FF2B5EF4-FFF2-40B4-BE49-F238E27FC236}">
                <a16:creationId xmlns:a16="http://schemas.microsoft.com/office/drawing/2014/main" id="{B500EE13-AA76-BFCC-F1BF-17A70E5DA4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696" y="500744"/>
            <a:ext cx="8988199" cy="5992132"/>
          </a:xfrm>
          <a:prstGeom prst="rect">
            <a:avLst/>
          </a:prstGeom>
        </p:spPr>
      </p:pic>
      <p:sp>
        <p:nvSpPr>
          <p:cNvPr id="4" name="Tytuł 10">
            <a:extLst>
              <a:ext uri="{FF2B5EF4-FFF2-40B4-BE49-F238E27FC236}">
                <a16:creationId xmlns:a16="http://schemas.microsoft.com/office/drawing/2014/main" id="{C26970C1-0125-7EAF-DE18-88A6DC63D63E}"/>
              </a:ext>
            </a:extLst>
          </p:cNvPr>
          <p:cNvSpPr txBox="1">
            <a:spLocks/>
          </p:cNvSpPr>
          <p:nvPr/>
        </p:nvSpPr>
        <p:spPr>
          <a:xfrm>
            <a:off x="7542824" y="6252809"/>
            <a:ext cx="5862280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4087200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B16B28-A81B-8896-1DCC-BB29F9470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Kastracja psa – etapy zabiegu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339CB0D-EAB1-4EDE-979D-41FDAFE66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Model umożliwia naukę kolejnych etapów zabiegu chirurgicznego oraz identyfikację podstawowych struktur anatomicznych.</a:t>
            </a:r>
          </a:p>
          <a:p>
            <a:pPr marL="0" indent="0">
              <a:buNone/>
            </a:pPr>
            <a:r>
              <a:rPr lang="pl-PL" b="1" dirty="0"/>
              <a:t>Podczas ćwiczeń student:</a:t>
            </a:r>
          </a:p>
          <a:p>
            <a:pPr marL="0" indent="0">
              <a:buNone/>
            </a:pPr>
            <a:r>
              <a:rPr lang="pl-PL" dirty="0"/>
              <a:t>• przygotowuje pole operacyjne,</a:t>
            </a:r>
          </a:p>
          <a:p>
            <a:pPr marL="0" indent="0">
              <a:buNone/>
            </a:pPr>
            <a:r>
              <a:rPr lang="pl-PL" dirty="0"/>
              <a:t>• identyfikuje struktury anatomiczne,</a:t>
            </a:r>
          </a:p>
          <a:p>
            <a:pPr marL="0" indent="0">
              <a:buNone/>
            </a:pPr>
            <a:r>
              <a:rPr lang="pl-PL" dirty="0"/>
              <a:t>• poznaje kolejność wykonywania zabiegu,</a:t>
            </a:r>
          </a:p>
          <a:p>
            <a:pPr marL="0" indent="0">
              <a:buNone/>
            </a:pPr>
            <a:r>
              <a:rPr lang="pl-PL" dirty="0"/>
              <a:t>• ćwiczy prawidłowe posługiwanie się narzędziami chirurgicznymi.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53684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459BB2-52FC-C010-A192-168D03947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Kastracja psa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64F4401-D4EE-D257-8AA8-353B4B2A3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1" dirty="0"/>
              <a:t>Główne etapy zabiegu</a:t>
            </a:r>
          </a:p>
          <a:p>
            <a:r>
              <a:rPr lang="pl-PL" dirty="0"/>
              <a:t>Przygotowanie pola operacyjnego</a:t>
            </a:r>
          </a:p>
          <a:p>
            <a:r>
              <a:rPr lang="pl-PL" dirty="0"/>
              <a:t>Wykonanie cięcia skóry </a:t>
            </a:r>
          </a:p>
          <a:p>
            <a:r>
              <a:rPr lang="pl-PL" dirty="0"/>
              <a:t>Odsłonięcie jądra</a:t>
            </a:r>
          </a:p>
          <a:p>
            <a:r>
              <a:rPr lang="pl-PL" dirty="0"/>
              <a:t>Izolacja powrózka nasiennego </a:t>
            </a:r>
          </a:p>
          <a:p>
            <a:r>
              <a:rPr lang="pl-PL" dirty="0"/>
              <a:t>Podwiązanie naczyń, kontrola hemostazy.</a:t>
            </a:r>
          </a:p>
          <a:p>
            <a:r>
              <a:rPr lang="pl-PL" dirty="0"/>
              <a:t>Odcięcie jądra</a:t>
            </a:r>
          </a:p>
          <a:p>
            <a:r>
              <a:rPr lang="pl-PL" dirty="0"/>
              <a:t>Zamknięcie rany operacyjnej</a:t>
            </a:r>
          </a:p>
        </p:txBody>
      </p:sp>
    </p:spTree>
    <p:extLst>
      <p:ext uri="{BB962C8B-B14F-4D97-AF65-F5344CB8AC3E}">
        <p14:creationId xmlns:p14="http://schemas.microsoft.com/office/powerpoint/2010/main" val="56160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8B5799F-5A5D-31C1-A5EF-7948B78EC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Kastracja psa</a:t>
            </a:r>
          </a:p>
        </p:txBody>
      </p:sp>
      <p:pic>
        <p:nvPicPr>
          <p:cNvPr id="7" name="Obraz 6" descr="Model do kastracji psa ">
            <a:extLst>
              <a:ext uri="{FF2B5EF4-FFF2-40B4-BE49-F238E27FC236}">
                <a16:creationId xmlns:a16="http://schemas.microsoft.com/office/drawing/2014/main" id="{D554B461-DF14-D527-FCFB-9CBF297F6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57" r="2" b="13070"/>
          <a:stretch>
            <a:fillRect/>
          </a:stretch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5" name="Symbol zastępczy zawartości 4" descr="Model do kastracji psa ">
            <a:extLst>
              <a:ext uri="{FF2B5EF4-FFF2-40B4-BE49-F238E27FC236}">
                <a16:creationId xmlns:a16="http://schemas.microsoft.com/office/drawing/2014/main" id="{F13CADD0-45C8-313A-A06B-A972B82551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0016"/>
          <a:stretch>
            <a:fillRect/>
          </a:stretch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  <p:sp>
        <p:nvSpPr>
          <p:cNvPr id="4" name="Tytuł 10">
            <a:extLst>
              <a:ext uri="{FF2B5EF4-FFF2-40B4-BE49-F238E27FC236}">
                <a16:creationId xmlns:a16="http://schemas.microsoft.com/office/drawing/2014/main" id="{FF0DCC71-C3BD-BE1C-F528-F1883EC76992}"/>
              </a:ext>
            </a:extLst>
          </p:cNvPr>
          <p:cNvSpPr txBox="1">
            <a:spLocks/>
          </p:cNvSpPr>
          <p:nvPr/>
        </p:nvSpPr>
        <p:spPr>
          <a:xfrm>
            <a:off x="7542824" y="6252809"/>
            <a:ext cx="5862280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1566588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9408E56-CADA-868D-4CCC-4AB3C33EE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52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Obraz 6" descr="Model do kastracji psa ">
            <a:extLst>
              <a:ext uri="{FF2B5EF4-FFF2-40B4-BE49-F238E27FC236}">
                <a16:creationId xmlns:a16="http://schemas.microsoft.com/office/drawing/2014/main" id="{C08765C9-58ED-42FC-8E31-B6B219FF2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70" r="-2" b="-2"/>
          <a:stretch>
            <a:fillRect/>
          </a:stretch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5" name="Symbol zastępczy zawartości 4" descr="Model do kastracji psa ">
            <a:extLst>
              <a:ext uri="{FF2B5EF4-FFF2-40B4-BE49-F238E27FC236}">
                <a16:creationId xmlns:a16="http://schemas.microsoft.com/office/drawing/2014/main" id="{D51BE3D5-59C5-D5A5-B9F4-9DDD952920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2" r="-2" b="-2"/>
          <a:stretch>
            <a:fillRect/>
          </a:stretch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  <p:sp>
        <p:nvSpPr>
          <p:cNvPr id="4" name="Tytuł 10">
            <a:extLst>
              <a:ext uri="{FF2B5EF4-FFF2-40B4-BE49-F238E27FC236}">
                <a16:creationId xmlns:a16="http://schemas.microsoft.com/office/drawing/2014/main" id="{AAD3DDBD-15D0-2C1C-A24E-7DF81E3B8E32}"/>
              </a:ext>
            </a:extLst>
          </p:cNvPr>
          <p:cNvSpPr txBox="1">
            <a:spLocks/>
          </p:cNvSpPr>
          <p:nvPr/>
        </p:nvSpPr>
        <p:spPr>
          <a:xfrm>
            <a:off x="7542824" y="6252809"/>
            <a:ext cx="5862280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4272711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C86430-FF35-B157-0DC7-3C219EAFC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Sterylizacja samicy – etapy zabiegu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1EB01E4-688C-4BCD-BBA1-241DFF0CF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Symulator umożliwia naukę przebiegu zabiegu </a:t>
            </a:r>
            <a:r>
              <a:rPr lang="pl-PL" dirty="0" err="1"/>
              <a:t>owariohisterektomii</a:t>
            </a:r>
            <a:r>
              <a:rPr lang="pl-PL" dirty="0"/>
              <a:t> w warunkach symulowanych.</a:t>
            </a:r>
          </a:p>
          <a:p>
            <a:pPr marL="0" indent="0">
              <a:buNone/>
            </a:pPr>
            <a:r>
              <a:rPr lang="pl-PL" b="1" dirty="0"/>
              <a:t>Student uczy się:</a:t>
            </a:r>
          </a:p>
          <a:p>
            <a:pPr marL="0" indent="0">
              <a:buNone/>
            </a:pPr>
            <a:r>
              <a:rPr lang="pl-PL" dirty="0"/>
              <a:t>• orientacji w anatomii jamy brzusznej,</a:t>
            </a:r>
          </a:p>
          <a:p>
            <a:pPr marL="0" indent="0">
              <a:buNone/>
            </a:pPr>
            <a:r>
              <a:rPr lang="pl-PL" dirty="0"/>
              <a:t>• identyfikacji jajników i macicy,</a:t>
            </a:r>
          </a:p>
          <a:p>
            <a:pPr marL="0" indent="0">
              <a:buNone/>
            </a:pPr>
            <a:r>
              <a:rPr lang="pl-PL" dirty="0"/>
              <a:t>• kolejności wykonywania procedury,</a:t>
            </a:r>
          </a:p>
          <a:p>
            <a:pPr marL="0" indent="0">
              <a:buNone/>
            </a:pPr>
            <a:r>
              <a:rPr lang="pl-PL" dirty="0"/>
              <a:t>• zasad bezpiecznej pracy w polu operacyjnym.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088711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F8C7EE-B0A7-7BD5-5A43-49F05580B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Sterylizacja samicy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08F933-0373-C433-4D22-E7E99ACB6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1" dirty="0"/>
              <a:t>Główne etapy</a:t>
            </a:r>
          </a:p>
          <a:p>
            <a:r>
              <a:rPr lang="pl-PL" dirty="0"/>
              <a:t>Przygotowanie pola operacyjnego </a:t>
            </a:r>
          </a:p>
          <a:p>
            <a:r>
              <a:rPr lang="pl-PL" dirty="0"/>
              <a:t>Otwarcie jamy brzusznej</a:t>
            </a:r>
          </a:p>
          <a:p>
            <a:r>
              <a:rPr lang="pl-PL" dirty="0"/>
              <a:t>Lokalizacja jajników</a:t>
            </a:r>
          </a:p>
          <a:p>
            <a:r>
              <a:rPr lang="pl-PL" dirty="0"/>
              <a:t>Podwiązanie naczyń, kontrola hemostazy.</a:t>
            </a:r>
          </a:p>
          <a:p>
            <a:r>
              <a:rPr lang="pl-PL" dirty="0"/>
              <a:t>Usunięcie jajników i macicy, kontrola hemostazy.</a:t>
            </a:r>
          </a:p>
          <a:p>
            <a:r>
              <a:rPr lang="pl-PL" dirty="0"/>
              <a:t>Kontrola hemostazy</a:t>
            </a:r>
          </a:p>
          <a:p>
            <a:r>
              <a:rPr lang="pl-PL" dirty="0"/>
              <a:t>Zamknięcie powłok jamy brzusznej</a:t>
            </a:r>
          </a:p>
        </p:txBody>
      </p:sp>
    </p:spTree>
    <p:extLst>
      <p:ext uri="{BB962C8B-B14F-4D97-AF65-F5344CB8AC3E}">
        <p14:creationId xmlns:p14="http://schemas.microsoft.com/office/powerpoint/2010/main" val="37204495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BDF5098-C15C-F4DE-2F3C-C0D634CB5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Sterylizacja samicy</a:t>
            </a:r>
          </a:p>
        </p:txBody>
      </p:sp>
      <p:pic>
        <p:nvPicPr>
          <p:cNvPr id="7" name="Obraz 6" descr="Modele do sterylizacji psa ">
            <a:extLst>
              <a:ext uri="{FF2B5EF4-FFF2-40B4-BE49-F238E27FC236}">
                <a16:creationId xmlns:a16="http://schemas.microsoft.com/office/drawing/2014/main" id="{F6C6977E-C57C-E670-B2B1-C7C787838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5142"/>
          <a:stretch>
            <a:fillRect/>
          </a:stretch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5" name="Symbol zastępczy zawartości 4" descr="Modele do sterylizacji psa ">
            <a:extLst>
              <a:ext uri="{FF2B5EF4-FFF2-40B4-BE49-F238E27FC236}">
                <a16:creationId xmlns:a16="http://schemas.microsoft.com/office/drawing/2014/main" id="{8F84894C-8B3E-9481-6F6C-2ED83384E3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9408"/>
          <a:stretch>
            <a:fillRect/>
          </a:stretch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  <p:sp>
        <p:nvSpPr>
          <p:cNvPr id="4" name="Tytuł 10">
            <a:extLst>
              <a:ext uri="{FF2B5EF4-FFF2-40B4-BE49-F238E27FC236}">
                <a16:creationId xmlns:a16="http://schemas.microsoft.com/office/drawing/2014/main" id="{46F4EC79-A537-53D2-4BC5-4AFC98B4FDF1}"/>
              </a:ext>
            </a:extLst>
          </p:cNvPr>
          <p:cNvSpPr txBox="1">
            <a:spLocks/>
          </p:cNvSpPr>
          <p:nvPr/>
        </p:nvSpPr>
        <p:spPr>
          <a:xfrm>
            <a:off x="7542824" y="6252809"/>
            <a:ext cx="5862280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7077786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0C466DA-54AC-7C0F-6031-586A54A14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52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F3ABF0E-BDC9-B788-7B52-EB8E68EE7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888"/>
          <a:stretch>
            <a:fillRect/>
          </a:stretch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DB5944C8-0456-0035-0D8A-D466223A8F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5911"/>
          <a:stretch>
            <a:fillRect/>
          </a:stretch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  <p:sp>
        <p:nvSpPr>
          <p:cNvPr id="4" name="Tytuł 10">
            <a:extLst>
              <a:ext uri="{FF2B5EF4-FFF2-40B4-BE49-F238E27FC236}">
                <a16:creationId xmlns:a16="http://schemas.microsoft.com/office/drawing/2014/main" id="{BCFAB7D7-908D-6FB1-BFD6-2DD9177B0F0C}"/>
              </a:ext>
            </a:extLst>
          </p:cNvPr>
          <p:cNvSpPr txBox="1">
            <a:spLocks/>
          </p:cNvSpPr>
          <p:nvPr/>
        </p:nvSpPr>
        <p:spPr>
          <a:xfrm>
            <a:off x="7542824" y="6252809"/>
            <a:ext cx="5862280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41567181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CC4E0-2995-E41F-1315-0DA5BD8CC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CCE4B5-7B31-5D85-CEE1-3F10EC674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Sprzęt wykorzystywany podczas zajęć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3DABF3-B8A5-C7A2-755A-135FCC8C2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• stetoskop,</a:t>
            </a:r>
          </a:p>
          <a:p>
            <a:pPr marL="0" indent="0">
              <a:buNone/>
            </a:pPr>
            <a:r>
              <a:rPr lang="pl-PL" dirty="0"/>
              <a:t>• termometr,</a:t>
            </a:r>
          </a:p>
          <a:p>
            <a:pPr marL="0" indent="0">
              <a:buNone/>
            </a:pPr>
            <a:r>
              <a:rPr lang="pl-PL" dirty="0"/>
              <a:t>• rękawiczki jednorazowe,</a:t>
            </a:r>
          </a:p>
          <a:p>
            <a:pPr marL="0" indent="0">
              <a:buNone/>
            </a:pPr>
            <a:r>
              <a:rPr lang="pl-PL" dirty="0"/>
              <a:t>• środki do dezynfekcji,</a:t>
            </a:r>
          </a:p>
          <a:p>
            <a:pPr marL="0" indent="0">
              <a:buNone/>
            </a:pPr>
            <a:r>
              <a:rPr lang="pl-PL" dirty="0"/>
              <a:t>• rurki intubacyjne,</a:t>
            </a:r>
          </a:p>
          <a:p>
            <a:pPr marL="0" indent="0">
              <a:buNone/>
            </a:pPr>
            <a:r>
              <a:rPr lang="pl-PL" dirty="0"/>
              <a:t>• sonda </a:t>
            </a:r>
            <a:r>
              <a:rPr lang="pl-PL" dirty="0" err="1"/>
              <a:t>dożołądkowa</a:t>
            </a:r>
            <a:r>
              <a:rPr lang="pl-PL" dirty="0"/>
              <a:t>,</a:t>
            </a:r>
          </a:p>
          <a:p>
            <a:pPr marL="0" indent="0">
              <a:buNone/>
            </a:pPr>
            <a:r>
              <a:rPr lang="pl-PL" dirty="0"/>
              <a:t>• zestaw narzędzi chirurgicznych,</a:t>
            </a:r>
          </a:p>
          <a:p>
            <a:pPr marL="0" indent="0">
              <a:buNone/>
            </a:pPr>
            <a:r>
              <a:rPr lang="pl-PL" dirty="0"/>
              <a:t>• serwety chirurgiczne.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754321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B50482-E40D-A6B5-C658-CCE53A8C3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Algorytm przygotowania pacjenta.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8A6EA6-40BD-DCE8-F4FA-58258D412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pl-PL" sz="3800" dirty="0"/>
              <a:t>Identyfikacja pacjenta</a:t>
            </a:r>
          </a:p>
          <a:p>
            <a:pPr marL="0" indent="0" algn="ctr">
              <a:buNone/>
            </a:pPr>
            <a:r>
              <a:rPr lang="pl-PL" sz="3800" dirty="0"/>
              <a:t>↓</a:t>
            </a:r>
          </a:p>
          <a:p>
            <a:pPr marL="0" indent="0" algn="ctr">
              <a:buNone/>
            </a:pPr>
            <a:r>
              <a:rPr lang="pl-PL" sz="3800" dirty="0"/>
              <a:t>Ocena kliniczna</a:t>
            </a:r>
          </a:p>
          <a:p>
            <a:pPr marL="0" indent="0" algn="ctr">
              <a:buNone/>
            </a:pPr>
            <a:r>
              <a:rPr lang="pl-PL" sz="3800" dirty="0"/>
              <a:t>↓</a:t>
            </a:r>
          </a:p>
          <a:p>
            <a:pPr marL="0" indent="0" algn="ctr">
              <a:buNone/>
            </a:pPr>
            <a:r>
              <a:rPr lang="pl-PL" sz="3800" dirty="0"/>
              <a:t>Przygotowanie sprzętu</a:t>
            </a:r>
          </a:p>
          <a:p>
            <a:pPr marL="0" indent="0" algn="ctr">
              <a:buNone/>
            </a:pPr>
            <a:r>
              <a:rPr lang="pl-PL" sz="3800" dirty="0"/>
              <a:t>↓</a:t>
            </a:r>
          </a:p>
          <a:p>
            <a:pPr marL="0" indent="0" algn="ctr">
              <a:buNone/>
            </a:pPr>
            <a:r>
              <a:rPr lang="pl-PL" sz="3800" dirty="0"/>
              <a:t>Przygotowanie pola operacyjnego</a:t>
            </a:r>
          </a:p>
          <a:p>
            <a:pPr marL="0" indent="0" algn="ctr">
              <a:buNone/>
            </a:pPr>
            <a:r>
              <a:rPr lang="pl-PL" sz="3800" dirty="0"/>
              <a:t>↓</a:t>
            </a:r>
          </a:p>
          <a:p>
            <a:pPr marL="0" indent="0" algn="ctr">
              <a:buNone/>
            </a:pPr>
            <a:r>
              <a:rPr lang="pl-PL" sz="3800" dirty="0"/>
              <a:t>Intubacja</a:t>
            </a:r>
          </a:p>
          <a:p>
            <a:pPr marL="0" indent="0" algn="ctr">
              <a:buNone/>
            </a:pPr>
            <a:r>
              <a:rPr lang="pl-PL" sz="3800" dirty="0"/>
              <a:t>↓</a:t>
            </a:r>
          </a:p>
          <a:p>
            <a:pPr marL="0" indent="0" algn="ctr">
              <a:buNone/>
            </a:pPr>
            <a:r>
              <a:rPr lang="pl-PL" sz="3800" dirty="0"/>
              <a:t>Sonda</a:t>
            </a:r>
          </a:p>
          <a:p>
            <a:pPr marL="0" indent="0" algn="ctr">
              <a:buNone/>
            </a:pPr>
            <a:r>
              <a:rPr lang="pl-PL" sz="3800" dirty="0"/>
              <a:t>↓</a:t>
            </a:r>
          </a:p>
          <a:p>
            <a:pPr marL="0" indent="0" algn="ctr">
              <a:buNone/>
            </a:pPr>
            <a:r>
              <a:rPr lang="pl-PL" sz="3800" dirty="0"/>
              <a:t>Przekazanie pacjenta do zabiegu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741391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950D25-700F-AE89-A42B-53EDA931F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Najczęstsze błędy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7C29AA-976D-FC96-910C-0F0927B65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Podczas ćwiczeń szczególną uwagę należy zwrócić na:</a:t>
            </a:r>
          </a:p>
          <a:p>
            <a:r>
              <a:rPr lang="pl-PL" dirty="0"/>
              <a:t>niewłaściwy dobór sprzętu, </a:t>
            </a:r>
          </a:p>
          <a:p>
            <a:r>
              <a:rPr lang="pl-PL" dirty="0"/>
              <a:t>nieprawidłowe ułożenie pacjenta, </a:t>
            </a:r>
          </a:p>
          <a:p>
            <a:r>
              <a:rPr lang="pl-PL" dirty="0"/>
              <a:t>brak kontroli położenia rurki intubacyjnej, </a:t>
            </a:r>
          </a:p>
          <a:p>
            <a:r>
              <a:rPr lang="pl-PL" dirty="0"/>
              <a:t>zbyt głębokie lub zbyt płytkie wprowadzenie sondy, </a:t>
            </a:r>
          </a:p>
          <a:p>
            <a:r>
              <a:rPr lang="pl-PL" dirty="0"/>
              <a:t>nieprzestrzeganie zasad aseptyki, </a:t>
            </a:r>
          </a:p>
          <a:p>
            <a:r>
              <a:rPr lang="pl-PL" dirty="0"/>
              <a:t>nieprawidłową identyfikację struktur anatomicznych na modelach.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977829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83437-480D-4A36-EC81-348A9BA68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2E2F1F-0072-7E82-A908-2DE4ECC8E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Zasady bezpieczeństwa i aseptyki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6EB29D9-A657-CD0A-533D-DE4EFC0CC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Przed wykonaniem każdej procedury należy przygotować stanowisko pracy, sprawdzić kompletność sprzętu oraz zastosować zasady aseptyki.</a:t>
            </a:r>
          </a:p>
          <a:p>
            <a:r>
              <a:rPr lang="pl-PL" dirty="0"/>
              <a:t>Prawidłowa dezynfekcja miejsca wkłucia, stosowanie jałowego sprzętu oraz właściwa technika wykonywania procedur zmniejszają ryzyko zakażeń i powikłań.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773941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F88802-13E9-A032-DAF1-301C230FD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4EB534B-5F8D-3009-1B5A-71776C2E6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pl-PL" sz="4000" dirty="0" err="1">
                <a:solidFill>
                  <a:srgbClr val="FFFFFF"/>
                </a:solidFill>
              </a:rPr>
              <a:t>Check</a:t>
            </a:r>
            <a:r>
              <a:rPr lang="pl-PL" sz="4000" dirty="0">
                <a:solidFill>
                  <a:srgbClr val="FFFFFF"/>
                </a:solidFill>
              </a:rPr>
              <a:t>-lista oceny umiejętności praktycznych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1F2679D-E178-4C18-4593-D156E6E85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Po wykonaniu ćwiczenia oceń:</a:t>
            </a:r>
          </a:p>
          <a:p>
            <a:r>
              <a:rPr lang="pl-PL" dirty="0"/>
              <a:t>☐ przygotowanie stanowiska</a:t>
            </a:r>
          </a:p>
          <a:p>
            <a:r>
              <a:rPr lang="pl-PL" dirty="0"/>
              <a:t>☐ dobór sprzętu</a:t>
            </a:r>
          </a:p>
          <a:p>
            <a:r>
              <a:rPr lang="pl-PL" dirty="0"/>
              <a:t>☐ kolejność wykonywania procedury</a:t>
            </a:r>
          </a:p>
          <a:p>
            <a:r>
              <a:rPr lang="pl-PL" dirty="0"/>
              <a:t>☐ prawidłową technikę wykonania</a:t>
            </a:r>
          </a:p>
          <a:p>
            <a:r>
              <a:rPr lang="pl-PL" dirty="0"/>
              <a:t>☐ zachowanie zasad aseptyki</a:t>
            </a:r>
          </a:p>
          <a:p>
            <a:r>
              <a:rPr lang="pl-PL" dirty="0"/>
              <a:t>☐ bezpieczeństwo pracy</a:t>
            </a:r>
          </a:p>
          <a:p>
            <a:r>
              <a:rPr lang="pl-PL" dirty="0"/>
              <a:t>☐ ergonomię wykonywania czynności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125259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DF5CC-D244-993E-5BAF-62CD7489A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57D4CB-37CA-E8A0-7377-BCFD1298F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FD910C-630D-7C80-366D-0724824ED5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Wykorzystanie modeli i symulatorów weterynaryjnych umożliwia bezpieczne zdobywanie doświadczenia praktycznego oraz wielokrotne doskonalenie procedur wykonywanych podczas przygotowania pacjenta do zabiegu operacyjnego </a:t>
            </a:r>
          </a:p>
          <a:p>
            <a:r>
              <a:rPr lang="pl-PL" dirty="0"/>
              <a:t>Symulacja medyczna zwiększa skuteczność procesu dydaktycznego, rozwija umiejętności manualne studentów oraz przygotowuje ich do wykonywania procedur u pacjentów klinicznych zgodnie z obowiązującymi standardami.</a:t>
            </a:r>
          </a:p>
          <a:p>
            <a:pPr marL="0" indent="0">
              <a:buNone/>
            </a:pPr>
            <a:endParaRPr lang="pl-PL" b="1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25164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A73B5B-B1B9-54D0-0542-2646FB23A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Pytania kontrolne</a:t>
            </a:r>
            <a:br>
              <a:rPr lang="pl-PL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30FF47-B971-2C64-089D-E7669CD9F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6464"/>
            <a:ext cx="10515600" cy="506641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Jakie są podstawowe wskazania do intubacji dotchawiczej?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W jaki sposób potwierdza się prawidłowe położenie rurki intubacyjnej?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Jakie jest zastosowanie sondy </a:t>
            </a:r>
            <a:r>
              <a:rPr lang="pl-PL" dirty="0" err="1"/>
              <a:t>dożołądkowej</a:t>
            </a:r>
            <a:r>
              <a:rPr lang="pl-PL" dirty="0"/>
              <a:t> u małych zwierząt?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Jakie są główne etapy kastracji psa?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Dlaczego prawidłowe przygotowanie pacjenta ma wpływ na bezpieczeństwo zabiegu?</a:t>
            </a:r>
          </a:p>
        </p:txBody>
      </p:sp>
    </p:spTree>
    <p:extLst>
      <p:ext uri="{BB962C8B-B14F-4D97-AF65-F5344CB8AC3E}">
        <p14:creationId xmlns:p14="http://schemas.microsoft.com/office/powerpoint/2010/main" val="15564687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dr n. wet. Jan Frymus 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8A2F61-0993-4C49-B5A8-BBB80CD2D4F5}">
  <ds:schemaRefs>
    <ds:schemaRef ds:uri="51674ba1-e637-49a1-9acf-be75e179f9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64932D8-5549-407D-86CE-BAD670C8380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942</Words>
  <Application>Microsoft Office PowerPoint</Application>
  <PresentationFormat>Panoramiczny</PresentationFormat>
  <Paragraphs>175</Paragraphs>
  <Slides>31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Verdana</vt:lpstr>
      <vt:lpstr>Motyw pakietu Office</vt:lpstr>
      <vt:lpstr>GreenTechEducation - - SGGW dla gospodarki przyszłości</vt:lpstr>
      <vt:lpstr>Chirurgia ogólna i anestezjologia</vt:lpstr>
      <vt:lpstr>Wprowadzenie </vt:lpstr>
      <vt:lpstr>Cele zajęć</vt:lpstr>
      <vt:lpstr>Modele i symulatory wykorzystywane podczas zajęć</vt:lpstr>
      <vt:lpstr>Wyposażenie stanowiska</vt:lpstr>
      <vt:lpstr>Intubacja dotchawicza – wskazania</vt:lpstr>
      <vt:lpstr>Intubacja</vt:lpstr>
      <vt:lpstr>Modele </vt:lpstr>
      <vt:lpstr>Model </vt:lpstr>
      <vt:lpstr>Prezentacja programu PowerPoint</vt:lpstr>
      <vt:lpstr>Intubacja najczęściej popełniane błędy</vt:lpstr>
      <vt:lpstr>Zakładanie sondy dożołądkowej</vt:lpstr>
      <vt:lpstr>Model </vt:lpstr>
      <vt:lpstr>Prezentacja programu PowerPoint</vt:lpstr>
      <vt:lpstr>Kastracja psa – etapy zabiegu</vt:lpstr>
      <vt:lpstr>Kastracja psa</vt:lpstr>
      <vt:lpstr>Kastracja psa</vt:lpstr>
      <vt:lpstr>Prezentacja programu PowerPoint</vt:lpstr>
      <vt:lpstr>Sterylizacja samicy – etapy zabiegu</vt:lpstr>
      <vt:lpstr>Sterylizacja samicy</vt:lpstr>
      <vt:lpstr>Sterylizacja samicy</vt:lpstr>
      <vt:lpstr>Prezentacja programu PowerPoint</vt:lpstr>
      <vt:lpstr>Sprzęt wykorzystywany podczas zajęć</vt:lpstr>
      <vt:lpstr>Algorytm przygotowania pacjenta.</vt:lpstr>
      <vt:lpstr>Najczęstsze błędy</vt:lpstr>
      <vt:lpstr>Zasady bezpieczeństwa i aseptyki</vt:lpstr>
      <vt:lpstr>Check-lista oceny umiejętności praktycznych</vt:lpstr>
      <vt:lpstr>Podsumowanie</vt:lpstr>
      <vt:lpstr>Pytania kontrolne 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Jan Frymus</cp:lastModifiedBy>
  <cp:revision>34</cp:revision>
  <cp:lastPrinted>2024-05-21T11:11:19Z</cp:lastPrinted>
  <dcterms:created xsi:type="dcterms:W3CDTF">2024-02-02T12:47:31Z</dcterms:created>
  <dcterms:modified xsi:type="dcterms:W3CDTF">2026-07-31T09:24:03Z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