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8" r:id="rId5"/>
    <p:sldId id="260" r:id="rId6"/>
    <p:sldId id="335" r:id="rId7"/>
    <p:sldId id="336" r:id="rId8"/>
    <p:sldId id="337" r:id="rId9"/>
    <p:sldId id="338" r:id="rId10"/>
    <p:sldId id="353" r:id="rId11"/>
    <p:sldId id="339" r:id="rId12"/>
    <p:sldId id="340" r:id="rId13"/>
    <p:sldId id="351" r:id="rId14"/>
    <p:sldId id="341" r:id="rId15"/>
    <p:sldId id="352" r:id="rId16"/>
    <p:sldId id="354" r:id="rId17"/>
    <p:sldId id="356" r:id="rId18"/>
    <p:sldId id="355" r:id="rId19"/>
    <p:sldId id="342" r:id="rId20"/>
    <p:sldId id="343" r:id="rId21"/>
    <p:sldId id="344" r:id="rId22"/>
    <p:sldId id="345" r:id="rId23"/>
    <p:sldId id="346" r:id="rId24"/>
    <p:sldId id="347" r:id="rId25"/>
    <p:sldId id="310" r:id="rId26"/>
    <p:sldId id="348" r:id="rId27"/>
    <p:sldId id="350" r:id="rId28"/>
    <p:sldId id="349" r:id="rId29"/>
    <p:sldId id="259" r:id="rId3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AD083C-8DC8-B93B-5C03-E1E201982CC4}" v="1" dt="2026-05-07T19:05:56.3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67" autoAdjust="0"/>
    <p:restoredTop sz="86441" autoAdjust="0"/>
  </p:normalViewPr>
  <p:slideViewPr>
    <p:cSldViewPr snapToGrid="0">
      <p:cViewPr varScale="1">
        <p:scale>
          <a:sx n="78" d="100"/>
          <a:sy n="78" d="100"/>
        </p:scale>
        <p:origin x="120" y="48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641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31.07.2026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 descr="Grafika Fundusze Europejskie dla Rozwoju Społenczego 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 descr="Logo i napisy przedstawiające fundusze europejskie, Rzeczpospolitą Polską oraz Unię Europejską jako źródła dofinansowania. Elementy graficzne zawierają symbole flag i herbów, podkreślając współfinansowanie projektów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D53AB-DE6D-9718-4BD7-E0A5A6B03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Chirurgia ogólna i anestezjologia</a:t>
            </a:r>
            <a:endParaRPr lang="pl-P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11FC4-97FA-CCF5-B0BF-C49FB284E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Badanie kliniczne w chirurgii małych zwierząt z wykorzystaniem wybranych modeli szkoleniowych</a:t>
            </a:r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pPr marL="0" indent="0">
              <a:buNone/>
            </a:pPr>
            <a:r>
              <a:rPr lang="pl-PL" dirty="0"/>
              <a:t>Kierunek: Weterynaria</a:t>
            </a:r>
          </a:p>
          <a:p>
            <a:r>
              <a:rPr lang="pl-PL" dirty="0"/>
              <a:t>Projekt „</a:t>
            </a:r>
            <a:r>
              <a:rPr lang="pl-PL" dirty="0" err="1"/>
              <a:t>GreenTechEducation</a:t>
            </a:r>
            <a:r>
              <a:rPr lang="pl-PL" dirty="0"/>
              <a:t> – SGGW dla gospodarki przyszłości”</a:t>
            </a:r>
          </a:p>
        </p:txBody>
      </p:sp>
    </p:spTree>
    <p:extLst>
      <p:ext uri="{BB962C8B-B14F-4D97-AF65-F5344CB8AC3E}">
        <p14:creationId xmlns:p14="http://schemas.microsoft.com/office/powerpoint/2010/main" val="2250594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1760A7-EF7C-BC9A-8385-C9BBE04BB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Badanie kliniczne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4AD27D-9323-6EB4-1520-4AA8CC5D8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Badanie kliniczne stanowi podstawę kwalifikacji pacjenta do leczenia chirurgicznego. Podczas zajęć omówione zostaną kolejne etapy badania narządu ruchu, klatki piersiowej oraz jamy brzusznej z wykorzystaniem modelu szkoleniowego psa.</a:t>
            </a:r>
          </a:p>
        </p:txBody>
      </p:sp>
    </p:spTree>
    <p:extLst>
      <p:ext uri="{BB962C8B-B14F-4D97-AF65-F5344CB8AC3E}">
        <p14:creationId xmlns:p14="http://schemas.microsoft.com/office/powerpoint/2010/main" val="762379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FB893D-9BA7-AC99-98BA-A0BCE4C5F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zajęć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6EF579-3958-29A4-7D80-0C2357926F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Po zakończeniu zajęć student:</a:t>
            </a:r>
          </a:p>
          <a:p>
            <a:r>
              <a:rPr lang="pl-PL" dirty="0"/>
              <a:t>zna kolejność badania klinicznego pacjenta chirurgicznego, </a:t>
            </a:r>
          </a:p>
          <a:p>
            <a:r>
              <a:rPr lang="pl-PL" dirty="0"/>
              <a:t>wie, jak przeprowadzić badanie narządu ruchu, </a:t>
            </a:r>
          </a:p>
          <a:p>
            <a:r>
              <a:rPr lang="pl-PL" dirty="0"/>
              <a:t>wie, jak wykonać badanie jamy brzusznej z wykorzystaniem modelu szkoleniowego, </a:t>
            </a:r>
          </a:p>
          <a:p>
            <a:r>
              <a:rPr lang="pl-PL" dirty="0"/>
              <a:t>wie, jak przeprowadzić podstawowe badanie klatki piersiowej, </a:t>
            </a:r>
          </a:p>
          <a:p>
            <a:r>
              <a:rPr lang="pl-PL" dirty="0"/>
              <a:t>rozpoznaje znaczenie badania klinicznego w kwalifikacji do zabiegu operacyjnego.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96910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6D5371-9F63-2F04-61F4-59B1E86DF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 badania pacjenta chirurgicznego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C38A02C-A60C-70AE-5D08-9F085B17A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Badanie kliniczne powinno być wykonywane zawsze według tej samej kolejności.</a:t>
            </a:r>
          </a:p>
          <a:p>
            <a:r>
              <a:rPr lang="pl-PL" b="1" dirty="0"/>
              <a:t>Kolejność badania</a:t>
            </a:r>
          </a:p>
          <a:p>
            <a:r>
              <a:rPr lang="pl-PL" dirty="0"/>
              <a:t>Wywiad. </a:t>
            </a:r>
          </a:p>
          <a:p>
            <a:r>
              <a:rPr lang="pl-PL" dirty="0"/>
              <a:t>Oglądanie pacjenta. </a:t>
            </a:r>
          </a:p>
          <a:p>
            <a:r>
              <a:rPr lang="pl-PL" dirty="0"/>
              <a:t>Ocena postawy i chodu. </a:t>
            </a:r>
          </a:p>
          <a:p>
            <a:r>
              <a:rPr lang="pl-PL" dirty="0"/>
              <a:t>Palpacja. </a:t>
            </a:r>
          </a:p>
          <a:p>
            <a:r>
              <a:rPr lang="pl-PL" dirty="0"/>
              <a:t>Badanie narządu ruchu. </a:t>
            </a:r>
          </a:p>
          <a:p>
            <a:r>
              <a:rPr lang="pl-PL" dirty="0"/>
              <a:t>Badanie klatki piersiowej. </a:t>
            </a:r>
          </a:p>
          <a:p>
            <a:r>
              <a:rPr lang="pl-PL" dirty="0"/>
              <a:t>Badanie jamy brzusznej. </a:t>
            </a:r>
          </a:p>
          <a:p>
            <a:r>
              <a:rPr lang="pl-PL" dirty="0"/>
              <a:t>Interpretacja wyników i kwalifikacja do leczenia chirurgicznego. </a:t>
            </a:r>
          </a:p>
          <a:p>
            <a:pPr marL="0" indent="0">
              <a:buNone/>
            </a:pPr>
            <a:r>
              <a:rPr lang="pl-PL" b="1" dirty="0"/>
              <a:t>Stała kolejność badania zmniejsza ryzyko pominięcia istotnych nieprawidłowości.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29364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2D7010-A221-301D-C2C6-711BD0566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Badanie narządu ruchu – kolejność postępowania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88A38D-A4D0-32AA-ADB3-799C35529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Badanie narządu ruchu należy wykonywać od obserwacji do szczegółowej oceny poszczególnych struktur.</a:t>
            </a:r>
          </a:p>
          <a:p>
            <a:pPr marL="0" indent="0">
              <a:buNone/>
            </a:pPr>
            <a:r>
              <a:rPr lang="pl-PL" b="1" dirty="0"/>
              <a:t>Etapy badania</a:t>
            </a:r>
          </a:p>
          <a:p>
            <a:r>
              <a:rPr lang="pl-PL" dirty="0"/>
              <a:t>obserwacja postawy ciała, </a:t>
            </a:r>
          </a:p>
          <a:p>
            <a:r>
              <a:rPr lang="pl-PL" dirty="0"/>
              <a:t>ocena sposobu poruszania się, </a:t>
            </a:r>
          </a:p>
          <a:p>
            <a:r>
              <a:rPr lang="pl-PL" dirty="0"/>
              <a:t>porównanie obciążania kończyn, </a:t>
            </a:r>
          </a:p>
          <a:p>
            <a:r>
              <a:rPr lang="pl-PL" dirty="0"/>
              <a:t>palpacja kości i mięśni, </a:t>
            </a:r>
          </a:p>
          <a:p>
            <a:r>
              <a:rPr lang="pl-PL" dirty="0"/>
              <a:t>ocena stawów, </a:t>
            </a:r>
          </a:p>
          <a:p>
            <a:r>
              <a:rPr lang="pl-PL" dirty="0"/>
              <a:t>ocena zakresu ruchu, </a:t>
            </a:r>
          </a:p>
          <a:p>
            <a:r>
              <a:rPr lang="pl-PL" dirty="0"/>
              <a:t>identyfikacja bolesności oraz obrzęku. </a:t>
            </a:r>
          </a:p>
          <a:p>
            <a:pPr marL="0" indent="0">
              <a:buNone/>
            </a:pPr>
            <a:r>
              <a:rPr lang="pl-PL" b="1" dirty="0"/>
              <a:t>Każdą kończynę należy porównywać z kończyną po stronie przeciwnej.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5094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Slide Background">
            <a:extLst>
              <a:ext uri="{FF2B5EF4-FFF2-40B4-BE49-F238E27FC236}">
                <a16:creationId xmlns:a16="http://schemas.microsoft.com/office/drawing/2014/main" id="{67A5186C-3438-4D83-A03D-BD8A5E2D4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540DFB4-867C-E2BB-EE93-8ED16E271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1" cy="1696413"/>
          </a:xfrm>
          <a:prstGeom prst="rect">
            <a:avLst/>
          </a:prstGeom>
          <a:ln>
            <a:noFill/>
          </a:ln>
          <a:effectLst>
            <a:outerShdw blurRad="304800" dist="114300" dir="5460000" sx="92000" sy="92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F6D9B07-580F-AA96-32C6-DC529A0D3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9" y="262028"/>
            <a:ext cx="7015496" cy="119044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z="4000" dirty="0"/>
              <a:t>Modele </a:t>
            </a:r>
            <a:endParaRPr lang="en-US" sz="4000" dirty="0"/>
          </a:p>
        </p:txBody>
      </p:sp>
      <p:pic>
        <p:nvPicPr>
          <p:cNvPr id="7" name="Obraz 6" descr="Model kończyny psa ">
            <a:extLst>
              <a:ext uri="{FF2B5EF4-FFF2-40B4-BE49-F238E27FC236}">
                <a16:creationId xmlns:a16="http://schemas.microsoft.com/office/drawing/2014/main" id="{C3E383E2-CA31-C6D1-E5FC-145212429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07" y="1683185"/>
            <a:ext cx="2048129" cy="4428391"/>
          </a:xfrm>
          <a:prstGeom prst="rect">
            <a:avLst/>
          </a:prstGeom>
        </p:spPr>
      </p:pic>
      <p:pic>
        <p:nvPicPr>
          <p:cNvPr id="5" name="Symbol zastępczy zawartości 4" descr="Model kończyny psa ">
            <a:extLst>
              <a:ext uri="{FF2B5EF4-FFF2-40B4-BE49-F238E27FC236}">
                <a16:creationId xmlns:a16="http://schemas.microsoft.com/office/drawing/2014/main" id="{1700CCF5-4B91-C79F-3210-D1DAA62E5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657" y="1691145"/>
            <a:ext cx="2342829" cy="4420432"/>
          </a:xfrm>
          <a:prstGeom prst="rect">
            <a:avLst/>
          </a:prstGeom>
        </p:spPr>
      </p:pic>
      <p:pic>
        <p:nvPicPr>
          <p:cNvPr id="9" name="Obraz 8" descr="Model łapy psa ">
            <a:extLst>
              <a:ext uri="{FF2B5EF4-FFF2-40B4-BE49-F238E27FC236}">
                <a16:creationId xmlns:a16="http://schemas.microsoft.com/office/drawing/2014/main" id="{A5A1A222-D5CD-1B4A-7295-CEB1548A3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484" y="2624329"/>
            <a:ext cx="4371931" cy="2076666"/>
          </a:xfrm>
          <a:prstGeom prst="rect">
            <a:avLst/>
          </a:prstGeom>
          <a:effectLst/>
        </p:spPr>
      </p:pic>
      <p:sp>
        <p:nvSpPr>
          <p:cNvPr id="11" name="Tytuł 10">
            <a:extLst>
              <a:ext uri="{FF2B5EF4-FFF2-40B4-BE49-F238E27FC236}">
                <a16:creationId xmlns:a16="http://schemas.microsoft.com/office/drawing/2014/main" id="{BB622149-F6FA-0363-3F50-1F9AC1A9B75C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9FA5EAF-3F93-919F-6159-CD29BA2B3B1C}"/>
              </a:ext>
            </a:extLst>
          </p:cNvPr>
          <p:cNvSpPr txBox="1"/>
          <p:nvPr/>
        </p:nvSpPr>
        <p:spPr>
          <a:xfrm>
            <a:off x="365760" y="6086609"/>
            <a:ext cx="553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Przykład modelu szkoleniowego możliwego do wykorzystania podczas nauki badania narządu ruchu.</a:t>
            </a:r>
          </a:p>
        </p:txBody>
      </p:sp>
    </p:spTree>
    <p:extLst>
      <p:ext uri="{BB962C8B-B14F-4D97-AF65-F5344CB8AC3E}">
        <p14:creationId xmlns:p14="http://schemas.microsoft.com/office/powerpoint/2010/main" val="2775059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348515-BD95-9003-5853-59EC38C28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Ocena chodu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775AC6-8C98-41B6-8AE5-A97080E9B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Podczas obserwacji należy zwrócić uwagę na:</a:t>
            </a:r>
          </a:p>
          <a:p>
            <a:r>
              <a:rPr lang="pl-PL" dirty="0"/>
              <a:t>kulawiznę podporową lub </a:t>
            </a:r>
            <a:r>
              <a:rPr lang="pl-PL" dirty="0" err="1"/>
              <a:t>unoszeniową</a:t>
            </a:r>
            <a:r>
              <a:rPr lang="pl-PL" dirty="0"/>
              <a:t>, </a:t>
            </a:r>
          </a:p>
          <a:p>
            <a:r>
              <a:rPr lang="pl-PL" dirty="0"/>
              <a:t>skrócenie długości kroku, </a:t>
            </a:r>
          </a:p>
          <a:p>
            <a:r>
              <a:rPr lang="pl-PL" dirty="0"/>
              <a:t>asymetrię ruchu kończyn, </a:t>
            </a:r>
          </a:p>
          <a:p>
            <a:r>
              <a:rPr lang="pl-PL" dirty="0"/>
              <a:t>nieprawidłowe ustawienie kończyn, </a:t>
            </a:r>
          </a:p>
          <a:p>
            <a:r>
              <a:rPr lang="pl-PL" dirty="0"/>
              <a:t>trudności podczas siadania lub wstawania, </a:t>
            </a:r>
          </a:p>
          <a:p>
            <a:r>
              <a:rPr lang="pl-PL" dirty="0"/>
              <a:t>niechęć do obciążania kończyny. </a:t>
            </a:r>
          </a:p>
          <a:p>
            <a:pPr marL="0" indent="0">
              <a:buNone/>
            </a:pPr>
            <a:r>
              <a:rPr lang="pl-PL" dirty="0"/>
              <a:t>Obserwację prowadzi się w stępie i – jeśli stan pacjenta na to pozwala – w kłusie.</a:t>
            </a:r>
          </a:p>
        </p:txBody>
      </p:sp>
    </p:spTree>
    <p:extLst>
      <p:ext uri="{BB962C8B-B14F-4D97-AF65-F5344CB8AC3E}">
        <p14:creationId xmlns:p14="http://schemas.microsoft.com/office/powerpoint/2010/main" val="1334942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56BD1C-E680-3673-4A95-662FCA676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Badanie klatki piersiowej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D6F1189-F304-F3ED-C690-4A9CF6F18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Badanie powinno obejmować wszystkie podstawowe etapy badania klinicznego.</a:t>
            </a:r>
          </a:p>
          <a:p>
            <a:pPr marL="0" indent="0">
              <a:buNone/>
            </a:pPr>
            <a:r>
              <a:rPr lang="pl-PL" b="1" dirty="0"/>
              <a:t>Kolejność</a:t>
            </a:r>
          </a:p>
          <a:p>
            <a:r>
              <a:rPr lang="pl-PL" dirty="0"/>
              <a:t>oglądanie ruchów oddechowych, </a:t>
            </a:r>
          </a:p>
          <a:p>
            <a:r>
              <a:rPr lang="pl-PL" dirty="0"/>
              <a:t>ocena częstości oddechów, </a:t>
            </a:r>
          </a:p>
          <a:p>
            <a:r>
              <a:rPr lang="pl-PL" dirty="0"/>
              <a:t>palpacja ściany klatki piersiowej, </a:t>
            </a:r>
          </a:p>
          <a:p>
            <a:r>
              <a:rPr lang="pl-PL" dirty="0"/>
              <a:t>osłuchiwanie obu stron klatki piersiowej, </a:t>
            </a:r>
          </a:p>
          <a:p>
            <a:r>
              <a:rPr lang="pl-PL" dirty="0"/>
              <a:t>ocena pracy serca, </a:t>
            </a:r>
          </a:p>
          <a:p>
            <a:r>
              <a:rPr lang="pl-PL" dirty="0"/>
              <a:t>interpretacja stwierdzonych nieprawidłowości. </a:t>
            </a:r>
          </a:p>
          <a:p>
            <a:pPr marL="0" indent="0">
              <a:buNone/>
            </a:pPr>
            <a:r>
              <a:rPr lang="pl-PL" b="1" dirty="0"/>
              <a:t>Osłuchiwanie wykonuje się symetrycznie po obu stronach klatki piersiowej.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6266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768ED5-64DA-B32C-C9DE-880967C29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Symulator psa do nauki osłuchiwania serca i płuc</a:t>
            </a:r>
            <a:br>
              <a:rPr lang="pl-PL" dirty="0"/>
            </a:br>
            <a:endParaRPr lang="pl-PL" dirty="0"/>
          </a:p>
        </p:txBody>
      </p:sp>
      <p:pic>
        <p:nvPicPr>
          <p:cNvPr id="5" name="Symbol zastępczy zawartości 4" descr="Przykład modelu szkoleniowego możliwego do wykorzystania podczas nauki badania klatki piersiowej">
            <a:extLst>
              <a:ext uri="{FF2B5EF4-FFF2-40B4-BE49-F238E27FC236}">
                <a16:creationId xmlns:a16="http://schemas.microsoft.com/office/drawing/2014/main" id="{2230E57C-1912-BB5D-1762-DE30587CEB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94" y="1690688"/>
            <a:ext cx="6304380" cy="435133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0299D1D-0BB2-8302-B969-1DC8A205756A}"/>
              </a:ext>
            </a:extLst>
          </p:cNvPr>
          <p:cNvSpPr txBox="1"/>
          <p:nvPr/>
        </p:nvSpPr>
        <p:spPr>
          <a:xfrm>
            <a:off x="8025384" y="2404872"/>
            <a:ext cx="33284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Symulator osłuchiwania psa</a:t>
            </a:r>
            <a:r>
              <a:rPr lang="pl-PL" dirty="0"/>
              <a:t> to praktyczne narzędzie szkoleniowe stworzone z myślą o nauce rozpoznawania dźwięków serca i płuc u pacjenta weterynaryjnego. Model umożliwia ćwiczenie badania stetoskopowego w bezpiecznych, powtarzalnych warunkach</a:t>
            </a:r>
          </a:p>
        </p:txBody>
      </p:sp>
      <p:sp>
        <p:nvSpPr>
          <p:cNvPr id="8" name="Tytuł 10">
            <a:extLst>
              <a:ext uri="{FF2B5EF4-FFF2-40B4-BE49-F238E27FC236}">
                <a16:creationId xmlns:a16="http://schemas.microsoft.com/office/drawing/2014/main" id="{E1ACDBE6-B4CC-78FF-F769-6E0641054393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886EFB0-8E80-2FB2-5878-4662A00D1832}"/>
              </a:ext>
            </a:extLst>
          </p:cNvPr>
          <p:cNvSpPr txBox="1"/>
          <p:nvPr/>
        </p:nvSpPr>
        <p:spPr>
          <a:xfrm>
            <a:off x="292608" y="6042026"/>
            <a:ext cx="553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Przykład modelu szkoleniowego możliwego do wykorzystania podczas nauki badania klatki piersiowej.</a:t>
            </a:r>
          </a:p>
        </p:txBody>
      </p:sp>
    </p:spTree>
    <p:extLst>
      <p:ext uri="{BB962C8B-B14F-4D97-AF65-F5344CB8AC3E}">
        <p14:creationId xmlns:p14="http://schemas.microsoft.com/office/powerpoint/2010/main" val="841746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F6A2D2-5DB3-9D49-9CDB-95886030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Punkcja klatki piersiowej – podstawowe informacje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2CFC98-7C9B-D87B-9C98-39E5578F9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Punkcja klatki piersiowej wykonywana jest w celu usunięcia powietrza lub płynu z jamy opłucnej oraz pobrania materiału do badań.</a:t>
            </a:r>
          </a:p>
          <a:p>
            <a:pPr marL="0" indent="0">
              <a:buNone/>
            </a:pPr>
            <a:r>
              <a:rPr lang="pl-PL" b="1" dirty="0"/>
              <a:t>Wskazania</a:t>
            </a:r>
          </a:p>
          <a:p>
            <a:r>
              <a:rPr lang="pl-PL" dirty="0"/>
              <a:t>odma opłucnowa, </a:t>
            </a:r>
          </a:p>
          <a:p>
            <a:r>
              <a:rPr lang="pl-PL" dirty="0"/>
              <a:t>płyn w jamie opłucnej, </a:t>
            </a:r>
          </a:p>
          <a:p>
            <a:r>
              <a:rPr lang="pl-PL" dirty="0"/>
              <a:t>diagnostyka zmian opłucnowych.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82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C33851-15F6-B95C-B594-56DC8EE18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Fantom psa do nauki </a:t>
            </a:r>
            <a:r>
              <a:rPr lang="pl-PL" dirty="0" err="1"/>
              <a:t>torakocentezy</a:t>
            </a:r>
            <a:br>
              <a:rPr lang="pl-PL" dirty="0"/>
            </a:b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58963DB-D5B7-00EA-F177-DA7527F40582}"/>
              </a:ext>
            </a:extLst>
          </p:cNvPr>
          <p:cNvSpPr txBox="1"/>
          <p:nvPr/>
        </p:nvSpPr>
        <p:spPr>
          <a:xfrm>
            <a:off x="6483096" y="2377440"/>
            <a:ext cx="46177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Fantom psa do nauki </a:t>
            </a:r>
            <a:r>
              <a:rPr lang="pl-PL" b="1" dirty="0" err="1"/>
              <a:t>torakocentezy</a:t>
            </a:r>
            <a:r>
              <a:rPr lang="pl-PL" dirty="0"/>
              <a:t> to zaawansowany </a:t>
            </a:r>
            <a:r>
              <a:rPr lang="pl-PL" b="1" dirty="0"/>
              <a:t>model edukacyjny </a:t>
            </a:r>
            <a:r>
              <a:rPr lang="pl-PL" dirty="0"/>
              <a:t>przeznaczony do praktycznego treningu technik zabiegowych w obrębie klatki piersiowej u </a:t>
            </a:r>
            <a:r>
              <a:rPr lang="pl-PL" b="1" dirty="0"/>
              <a:t>pacjentów weterynaryjnych.</a:t>
            </a:r>
            <a:r>
              <a:rPr lang="pl-PL" dirty="0"/>
              <a:t> Model został zaprojektowany tak, aby umożliwić realistyczne przeprowadzanie procedury nakłucia jamy opłucnej, zapewniając jednocześnie odpowiednią trwałość i powtarzalność ćwiczeń.</a:t>
            </a:r>
          </a:p>
        </p:txBody>
      </p:sp>
      <p:pic>
        <p:nvPicPr>
          <p:cNvPr id="6" name="Obraz 5" descr="Przykład modelu szkoleniowego możliwego do wykorzystania podczas nauki badania klatki piersiowej">
            <a:extLst>
              <a:ext uri="{FF2B5EF4-FFF2-40B4-BE49-F238E27FC236}">
                <a16:creationId xmlns:a16="http://schemas.microsoft.com/office/drawing/2014/main" id="{4A9EBA1E-56B2-44B0-8B2F-100A699F7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88" y="1991757"/>
            <a:ext cx="5525429" cy="3248005"/>
          </a:xfrm>
          <a:prstGeom prst="rect">
            <a:avLst/>
          </a:prstGeom>
        </p:spPr>
      </p:pic>
      <p:sp>
        <p:nvSpPr>
          <p:cNvPr id="8" name="Tytuł 10">
            <a:extLst>
              <a:ext uri="{FF2B5EF4-FFF2-40B4-BE49-F238E27FC236}">
                <a16:creationId xmlns:a16="http://schemas.microsoft.com/office/drawing/2014/main" id="{61EBED57-6C09-C7BE-769E-A73618CECF8C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9B4124-82E7-F31B-6F6A-86E2D29850BB}"/>
              </a:ext>
            </a:extLst>
          </p:cNvPr>
          <p:cNvSpPr txBox="1"/>
          <p:nvPr/>
        </p:nvSpPr>
        <p:spPr>
          <a:xfrm>
            <a:off x="292608" y="6042026"/>
            <a:ext cx="5532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Przykład modelu szkoleniowego możliwego do wykorzystania podczas nauki badania klatki piersiowej.</a:t>
            </a:r>
          </a:p>
        </p:txBody>
      </p:sp>
    </p:spTree>
    <p:extLst>
      <p:ext uri="{BB962C8B-B14F-4D97-AF65-F5344CB8AC3E}">
        <p14:creationId xmlns:p14="http://schemas.microsoft.com/office/powerpoint/2010/main" val="2162029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E3D4F4-0D03-CD06-ADD1-2BBC79EFE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Punkcja klatki piersiowej (</a:t>
            </a:r>
            <a:r>
              <a:rPr lang="pl-PL" b="1" dirty="0" err="1"/>
              <a:t>torakocenteza</a:t>
            </a:r>
            <a:r>
              <a:rPr lang="pl-PL" b="1" dirty="0"/>
              <a:t>)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7BEF48-85F4-66A9-9FC4-8D8F83408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/>
              <a:t>Podstawowe zasady bezpieczeństwa</a:t>
            </a:r>
          </a:p>
          <a:p>
            <a:r>
              <a:rPr lang="pl-PL" dirty="0"/>
              <a:t>zabieg wykonuje się z zachowaniem zasad aseptyki, </a:t>
            </a:r>
          </a:p>
          <a:p>
            <a:r>
              <a:rPr lang="pl-PL" dirty="0"/>
              <a:t>pacjent powinien być odpowiednio unieruchomiony lub znieczulony, </a:t>
            </a:r>
          </a:p>
          <a:p>
            <a:r>
              <a:rPr lang="pl-PL" dirty="0"/>
              <a:t>miejsce wkłucia dobiera się w zależności od celu zabiegu </a:t>
            </a:r>
          </a:p>
          <a:p>
            <a:r>
              <a:rPr lang="pl-PL" dirty="0"/>
              <a:t>wkłucie wykonuje się do odpowiednio wybranej przestrzeni międzyżebrowej, zgodnie z anatomią klatki piersiowej i planowaną procedurą, </a:t>
            </a:r>
          </a:p>
          <a:p>
            <a:r>
              <a:rPr lang="pl-PL" dirty="0"/>
              <a:t>podczas zabiegu należy monitorować stan pacjenta.</a:t>
            </a:r>
          </a:p>
        </p:txBody>
      </p:sp>
    </p:spTree>
    <p:extLst>
      <p:ext uri="{BB962C8B-B14F-4D97-AF65-F5344CB8AC3E}">
        <p14:creationId xmlns:p14="http://schemas.microsoft.com/office/powerpoint/2010/main" val="1911481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425BA7-CF80-EDB0-04AF-AE3BBD449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Punkcja klatki piersiowej (</a:t>
            </a:r>
            <a:r>
              <a:rPr lang="pl-PL" b="1" dirty="0" err="1"/>
              <a:t>torakocenteza</a:t>
            </a:r>
            <a:r>
              <a:rPr lang="pl-PL" b="1" dirty="0"/>
              <a:t>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1A8FDE-EF64-212A-76D5-F5F599373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Miejsce wkłucia dobiera się indywidualnie, zależnie od rodzaju i lokalizacji zawartości jamy opłucnej. W przypadku ewakuacji powietrza wkłucie lokalizuje się bardziej grzbietowo, natomiast przy usuwaniu płynu – bardziej </a:t>
            </a:r>
            <a:r>
              <a:rPr lang="pl-PL" dirty="0" err="1"/>
              <a:t>dobrzusznie</a:t>
            </a:r>
            <a:r>
              <a:rPr lang="pl-PL" dirty="0"/>
              <a:t>. </a:t>
            </a:r>
          </a:p>
          <a:p>
            <a:r>
              <a:rPr lang="pl-PL" dirty="0"/>
              <a:t>Wybór przestrzeni międzyżebrowej zależy od anatomii pacjenta, wyników badania klinicznego i celu procedury. Igłę wprowadza się w pobliżu doczaszkowego brzegu żebra, aby ograniczyć ryzyko uszkodzenia naczyń i nerwów przebiegającego przy brzegu doogonowym.</a:t>
            </a:r>
          </a:p>
        </p:txBody>
      </p:sp>
    </p:spTree>
    <p:extLst>
      <p:ext uri="{BB962C8B-B14F-4D97-AF65-F5344CB8AC3E}">
        <p14:creationId xmlns:p14="http://schemas.microsoft.com/office/powerpoint/2010/main" val="4161824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A7519F-8BFF-2142-71D1-2545277B0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Możliwe powikłania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8831E5-A8F7-10C0-D9CE-12930F50C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uszkodzenie płuca, </a:t>
            </a:r>
          </a:p>
          <a:p>
            <a:r>
              <a:rPr lang="pl-PL" dirty="0"/>
              <a:t>krwawienie, </a:t>
            </a:r>
          </a:p>
          <a:p>
            <a:r>
              <a:rPr lang="pl-PL" dirty="0"/>
              <a:t>zakażenie miejsca wkłucia, </a:t>
            </a:r>
          </a:p>
          <a:p>
            <a:r>
              <a:rPr lang="pl-PL" dirty="0"/>
              <a:t>ponowna odma opłucnowa, </a:t>
            </a:r>
          </a:p>
          <a:p>
            <a:r>
              <a:rPr lang="pl-PL" dirty="0"/>
              <a:t>ból i niepokój pacjenta.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9440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AC94B3-1CA4-7D27-C78C-0D4997A85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Badanie jamy brzusznej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DA9714-E37B-A758-4910-B8B0E9416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Badanie </a:t>
            </a:r>
            <a:r>
              <a:rPr lang="pl-PL" dirty="0" err="1"/>
              <a:t>palpacyjne</a:t>
            </a:r>
            <a:r>
              <a:rPr lang="pl-PL" dirty="0"/>
              <a:t> jamy brzusznej wykonuje się metodycznie, rozpoczynając od okolic najmniej bolesnych.</a:t>
            </a:r>
          </a:p>
          <a:p>
            <a:r>
              <a:rPr lang="pl-PL" b="1" dirty="0"/>
              <a:t>Kolejność badania</a:t>
            </a:r>
          </a:p>
          <a:p>
            <a:r>
              <a:rPr lang="pl-PL" dirty="0"/>
              <a:t>oglądanie powłok brzusznych, </a:t>
            </a:r>
          </a:p>
          <a:p>
            <a:r>
              <a:rPr lang="pl-PL" dirty="0"/>
              <a:t>palpacja powierzchowna, </a:t>
            </a:r>
          </a:p>
          <a:p>
            <a:r>
              <a:rPr lang="pl-PL" dirty="0"/>
              <a:t>palpacja głęboka, </a:t>
            </a:r>
          </a:p>
          <a:p>
            <a:r>
              <a:rPr lang="pl-PL" dirty="0"/>
              <a:t>ocena bolesności, </a:t>
            </a:r>
          </a:p>
          <a:p>
            <a:r>
              <a:rPr lang="pl-PL" dirty="0"/>
              <a:t>ocena napięcia powłok, </a:t>
            </a:r>
          </a:p>
          <a:p>
            <a:r>
              <a:rPr lang="pl-PL" dirty="0"/>
              <a:t>lokalizacja narządów jamy brzusznej. </a:t>
            </a:r>
          </a:p>
          <a:p>
            <a:pPr marL="0" indent="0">
              <a:buNone/>
            </a:pPr>
            <a:r>
              <a:rPr lang="pl-PL" b="1" dirty="0"/>
              <a:t>Badanie powinno być wykonywane spokojnie i z wykorzystaniem obu rąk.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65968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7345F8-3BD3-1AF0-B48D-7B3EA89A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jamy brzusznej psa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6AF527-ACA7-6319-8AA8-D17BE53EF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Model umożliwia naukę badania </a:t>
            </a:r>
            <a:r>
              <a:rPr lang="pl-PL" dirty="0" err="1"/>
              <a:t>palpacyjnego</a:t>
            </a:r>
            <a:r>
              <a:rPr lang="pl-PL" dirty="0"/>
              <a:t> w warunkach symulowanych.</a:t>
            </a:r>
          </a:p>
          <a:p>
            <a:r>
              <a:rPr lang="pl-PL" dirty="0"/>
              <a:t>Na modelu można:</a:t>
            </a:r>
          </a:p>
          <a:p>
            <a:r>
              <a:rPr lang="pl-PL" dirty="0"/>
              <a:t>zlokalizować podstawowe narządy jamy brzusznej, </a:t>
            </a:r>
          </a:p>
          <a:p>
            <a:r>
              <a:rPr lang="pl-PL" dirty="0"/>
              <a:t>ćwiczyć prawidłową technikę palpacji, </a:t>
            </a:r>
          </a:p>
          <a:p>
            <a:r>
              <a:rPr lang="pl-PL" dirty="0"/>
              <a:t>doskonalić kolejność badania, </a:t>
            </a:r>
          </a:p>
          <a:p>
            <a:r>
              <a:rPr lang="pl-PL" dirty="0"/>
              <a:t>wielokrotnie powtarzać procedurę bez narażania zwierzęcia. </a:t>
            </a:r>
          </a:p>
          <a:p>
            <a:pPr marL="0" indent="0">
              <a:buNone/>
            </a:pPr>
            <a:r>
              <a:rPr lang="pl-PL" b="1" dirty="0"/>
              <a:t>Model pozwala na rozwijanie umiejętności manualnych oraz utrwalanie prawidłowego schematu badania klinicznego.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0316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Model do badania jamy brzsusznej ">
            <a:extLst>
              <a:ext uri="{FF2B5EF4-FFF2-40B4-BE49-F238E27FC236}">
                <a16:creationId xmlns:a16="http://schemas.microsoft.com/office/drawing/2014/main" id="{DB767427-6193-D393-DEDC-172272C22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 r="4505" b="-1"/>
          <a:stretch>
            <a:fillRect/>
          </a:stretch>
        </p:blipFill>
        <p:spPr>
          <a:xfrm>
            <a:off x="-1" y="1376689"/>
            <a:ext cx="7574486" cy="5481312"/>
          </a:xfrm>
          <a:prstGeom prst="rect">
            <a:avLst/>
          </a:prstGeom>
        </p:spPr>
      </p:pic>
      <p:pic>
        <p:nvPicPr>
          <p:cNvPr id="5" name="Symbol zastępczy zawartości 4" descr="Model do badania jamy brzsusznej ">
            <a:extLst>
              <a:ext uri="{FF2B5EF4-FFF2-40B4-BE49-F238E27FC236}">
                <a16:creationId xmlns:a16="http://schemas.microsoft.com/office/drawing/2014/main" id="{32E6B1D0-3DEC-5EEF-665A-8BA2A7DC6B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 r="16198"/>
          <a:stretch>
            <a:fillRect/>
          </a:stretch>
        </p:blipFill>
        <p:spPr>
          <a:xfrm rot="5400000">
            <a:off x="7142589" y="1721965"/>
            <a:ext cx="5481312" cy="4617509"/>
          </a:xfrm>
          <a:prstGeom prst="rect">
            <a:avLst/>
          </a:prstGeom>
        </p:spPr>
      </p:pic>
      <p:sp>
        <p:nvSpPr>
          <p:cNvPr id="14" name="Rectangle 11">
            <a:extLst>
              <a:ext uri="{FF2B5EF4-FFF2-40B4-BE49-F238E27FC236}">
                <a16:creationId xmlns:a16="http://schemas.microsoft.com/office/drawing/2014/main" id="{6DB035F4-535B-5F8E-E737-42F576F74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0" cy="13766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5D32248-BD01-E1EE-406B-F500AAC0B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57" y="229547"/>
            <a:ext cx="7004647" cy="91759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Modele cd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ytuł 10">
            <a:extLst>
              <a:ext uri="{FF2B5EF4-FFF2-40B4-BE49-F238E27FC236}">
                <a16:creationId xmlns:a16="http://schemas.microsoft.com/office/drawing/2014/main" id="{67C06BB1-F4B0-73E5-DD70-864766D5048E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</p:spTree>
    <p:extLst>
      <p:ext uri="{BB962C8B-B14F-4D97-AF65-F5344CB8AC3E}">
        <p14:creationId xmlns:p14="http://schemas.microsoft.com/office/powerpoint/2010/main" val="2035368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Model do badania jamy brzsusznej ">
            <a:extLst>
              <a:ext uri="{FF2B5EF4-FFF2-40B4-BE49-F238E27FC236}">
                <a16:creationId xmlns:a16="http://schemas.microsoft.com/office/drawing/2014/main" id="{EC7016C1-015E-44AE-6380-2DDFFB27E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831" y="125060"/>
            <a:ext cx="10527030" cy="6858000"/>
          </a:xfrm>
          <a:prstGeom prst="rect">
            <a:avLst/>
          </a:prstGeom>
        </p:spPr>
      </p:pic>
      <p:sp>
        <p:nvSpPr>
          <p:cNvPr id="7" name="Tytuł 10">
            <a:extLst>
              <a:ext uri="{FF2B5EF4-FFF2-40B4-BE49-F238E27FC236}">
                <a16:creationId xmlns:a16="http://schemas.microsoft.com/office/drawing/2014/main" id="{1BD009B0-75AD-535D-4962-C28CF428827E}"/>
              </a:ext>
            </a:extLst>
          </p:cNvPr>
          <p:cNvSpPr txBox="1">
            <a:spLocks/>
          </p:cNvSpPr>
          <p:nvPr/>
        </p:nvSpPr>
        <p:spPr>
          <a:xfrm>
            <a:off x="7542824" y="6252809"/>
            <a:ext cx="586228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Źródło: www.openmedis.pl/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5FB3C01-0426-00F1-C3D1-8449A9C0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Model cd </a:t>
            </a:r>
          </a:p>
        </p:txBody>
      </p:sp>
    </p:spTree>
    <p:extLst>
      <p:ext uri="{BB962C8B-B14F-4D97-AF65-F5344CB8AC3E}">
        <p14:creationId xmlns:p14="http://schemas.microsoft.com/office/powerpoint/2010/main" val="1709743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4B95C2-6BE0-6398-BF69-EA8D03D25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Narządy oceniane podczas badania jamy brzusznej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A289288-73AF-00B1-E9A9-65146319C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l-PL" b="1" dirty="0"/>
              <a:t>Podczas badania </a:t>
            </a:r>
            <a:r>
              <a:rPr lang="pl-PL" b="1" dirty="0" err="1"/>
              <a:t>palpacyjnego</a:t>
            </a:r>
            <a:r>
              <a:rPr lang="pl-PL" b="1" dirty="0"/>
              <a:t> ocenia się przede wszystkim:</a:t>
            </a:r>
          </a:p>
          <a:p>
            <a:r>
              <a:rPr lang="pl-PL" dirty="0"/>
              <a:t>wątrobę, </a:t>
            </a:r>
          </a:p>
          <a:p>
            <a:r>
              <a:rPr lang="pl-PL" dirty="0"/>
              <a:t>śledzionę, </a:t>
            </a:r>
          </a:p>
          <a:p>
            <a:r>
              <a:rPr lang="pl-PL" dirty="0"/>
              <a:t>żołądek, </a:t>
            </a:r>
          </a:p>
          <a:p>
            <a:r>
              <a:rPr lang="pl-PL" dirty="0"/>
              <a:t>jelita, </a:t>
            </a:r>
          </a:p>
          <a:p>
            <a:r>
              <a:rPr lang="pl-PL" dirty="0"/>
              <a:t>nerki, </a:t>
            </a:r>
          </a:p>
          <a:p>
            <a:r>
              <a:rPr lang="pl-PL" dirty="0"/>
              <a:t>pęcherz moczowy. </a:t>
            </a:r>
          </a:p>
          <a:p>
            <a:pPr marL="0" indent="0">
              <a:buNone/>
            </a:pPr>
            <a:r>
              <a:rPr lang="pl-PL" b="1" dirty="0"/>
              <a:t>Należy zwrócić uwagę na:</a:t>
            </a:r>
          </a:p>
          <a:p>
            <a:r>
              <a:rPr lang="pl-PL" dirty="0"/>
              <a:t>wielkość narządów, </a:t>
            </a:r>
          </a:p>
          <a:p>
            <a:r>
              <a:rPr lang="pl-PL" dirty="0"/>
              <a:t>bolesność, </a:t>
            </a:r>
          </a:p>
          <a:p>
            <a:r>
              <a:rPr lang="pl-PL" dirty="0"/>
              <a:t>obecność zgrubień, </a:t>
            </a:r>
          </a:p>
          <a:p>
            <a:r>
              <a:rPr lang="pl-PL" dirty="0"/>
              <a:t>zmianę konsystencji, </a:t>
            </a:r>
          </a:p>
          <a:p>
            <a:r>
              <a:rPr lang="pl-PL" dirty="0"/>
              <a:t>obecność płynu lub mas patologicznych.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0115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A7A2B7-6632-869A-D20D-F838B12CC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Najczęściej popełniane błędy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5F1CD2-EF80-5C1D-52DA-B27B6424A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pomijanie ustalonej kolejności badania, </a:t>
            </a:r>
          </a:p>
          <a:p>
            <a:r>
              <a:rPr lang="pl-PL" dirty="0"/>
              <a:t>zbyt silną palpację jamy brzusznej, </a:t>
            </a:r>
          </a:p>
          <a:p>
            <a:r>
              <a:rPr lang="pl-PL" dirty="0"/>
              <a:t>ocenę tylko jednej kończyny, </a:t>
            </a:r>
          </a:p>
          <a:p>
            <a:r>
              <a:rPr lang="pl-PL" dirty="0"/>
              <a:t>niesymetryczne osłuchiwanie klatki piersiowej, </a:t>
            </a:r>
          </a:p>
          <a:p>
            <a:r>
              <a:rPr lang="pl-PL" dirty="0"/>
              <a:t>nieuwzględnienie reakcji bólowej pacjenta, </a:t>
            </a:r>
          </a:p>
          <a:p>
            <a:r>
              <a:rPr lang="pl-PL" dirty="0"/>
              <a:t>pochopną interpretację stwierdzonych zmian.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171573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83437-480D-4A36-EC81-348A9BA6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2E2F1F-0072-7E82-A908-2DE4ECC8E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bezpieczeństwa i aseptyki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6EB29D9-A657-CD0A-533D-DE4EFC0CC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Przed wykonaniem każdej procedury należy przygotować stanowisko pracy, sprawdzić kompletność sprzętu oraz zastosować zasady aseptyki.</a:t>
            </a:r>
          </a:p>
          <a:p>
            <a:r>
              <a:rPr lang="pl-PL" dirty="0"/>
              <a:t>Prawidłowa dezynfekcja miejsca wkłucia, stosowanie jałowego sprzętu oraz właściwa technika wykonywania procedur zmniejszają ryzyko zakażeń i powikłań.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77394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8828EE-89C3-956A-4DDB-4A0DBEE39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kontrolne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47B41B3-57AD-FA1D-C2AE-B7DC9D3CE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jakiej kolejności należy przeprowadzić badanie kliniczne pacjenta chirurgicznego? </a:t>
            </a:r>
          </a:p>
          <a:p>
            <a:r>
              <a:rPr lang="pl-PL" dirty="0"/>
              <a:t>Na jakie elementy należy zwrócić uwagę podczas oceny chodu? </a:t>
            </a:r>
          </a:p>
          <a:p>
            <a:r>
              <a:rPr lang="pl-PL" dirty="0"/>
              <a:t>Jakie etapy obejmuje badanie klatki piersiowej? </a:t>
            </a:r>
          </a:p>
          <a:p>
            <a:r>
              <a:rPr lang="pl-PL" dirty="0"/>
              <a:t>Jakie narządy ocenia się podczas badania </a:t>
            </a:r>
            <a:r>
              <a:rPr lang="pl-PL" dirty="0" err="1"/>
              <a:t>palpacyjnego</a:t>
            </a:r>
            <a:r>
              <a:rPr lang="pl-PL" dirty="0"/>
              <a:t> jamy brzusznej? </a:t>
            </a:r>
          </a:p>
          <a:p>
            <a:r>
              <a:rPr lang="pl-PL" dirty="0"/>
              <a:t>Jakie korzyści dydaktyczne daje wykorzystanie modelu jamy brzusznej psa?</a:t>
            </a:r>
          </a:p>
        </p:txBody>
      </p:sp>
    </p:spTree>
    <p:extLst>
      <p:ext uri="{BB962C8B-B14F-4D97-AF65-F5344CB8AC3E}">
        <p14:creationId xmlns:p14="http://schemas.microsoft.com/office/powerpoint/2010/main" val="729847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4275962-DC4F-79F5-3663-9F0F74837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pl-PL" sz="4000" dirty="0" err="1">
                <a:solidFill>
                  <a:srgbClr val="FFFFFF"/>
                </a:solidFill>
              </a:rPr>
              <a:t>Checklista</a:t>
            </a:r>
            <a:endParaRPr lang="pl-PL" sz="4000" dirty="0">
              <a:solidFill>
                <a:srgbClr val="FFFFFF"/>
              </a:solidFill>
            </a:endParaRP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32763E0F-1665-3C13-B233-0B6F0C6B96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707145"/>
              </p:ext>
            </p:extLst>
          </p:nvPr>
        </p:nvGraphicFramePr>
        <p:xfrm>
          <a:off x="644056" y="2476338"/>
          <a:ext cx="10927831" cy="3465294"/>
        </p:xfrm>
        <a:graphic>
          <a:graphicData uri="http://schemas.openxmlformats.org/drawingml/2006/table">
            <a:tbl>
              <a:tblPr firstRow="1"/>
              <a:tblGrid>
                <a:gridCol w="2995444">
                  <a:extLst>
                    <a:ext uri="{9D8B030D-6E8A-4147-A177-3AD203B41FA5}">
                      <a16:colId xmlns:a16="http://schemas.microsoft.com/office/drawing/2014/main" val="3941513725"/>
                    </a:ext>
                  </a:extLst>
                </a:gridCol>
                <a:gridCol w="2990909">
                  <a:extLst>
                    <a:ext uri="{9D8B030D-6E8A-4147-A177-3AD203B41FA5}">
                      <a16:colId xmlns:a16="http://schemas.microsoft.com/office/drawing/2014/main" val="1261127752"/>
                    </a:ext>
                  </a:extLst>
                </a:gridCol>
                <a:gridCol w="1950569">
                  <a:extLst>
                    <a:ext uri="{9D8B030D-6E8A-4147-A177-3AD203B41FA5}">
                      <a16:colId xmlns:a16="http://schemas.microsoft.com/office/drawing/2014/main" val="3822640869"/>
                    </a:ext>
                  </a:extLst>
                </a:gridCol>
                <a:gridCol w="2990909">
                  <a:extLst>
                    <a:ext uri="{9D8B030D-6E8A-4147-A177-3AD203B41FA5}">
                      <a16:colId xmlns:a16="http://schemas.microsoft.com/office/drawing/2014/main" val="2456170050"/>
                    </a:ext>
                  </a:extLst>
                </a:gridCol>
              </a:tblGrid>
              <a:tr h="315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/>
                        <a:t>Oceniany element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 b="1"/>
                        <a:t>Bardzo dobrze</a:t>
                      </a:r>
                      <a:endParaRPr lang="pl-PL" sz="1400"/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 b="1"/>
                        <a:t>Średnio</a:t>
                      </a:r>
                      <a:endParaRPr lang="pl-PL" sz="1400"/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 b="1"/>
                        <a:t>Wymaga poprawy</a:t>
                      </a:r>
                      <a:endParaRPr lang="pl-PL" sz="1400"/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031442"/>
                  </a:ext>
                </a:extLst>
              </a:tr>
              <a:tr h="52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/>
                        <a:t>Zachowanie prawidłowej kolejności badania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0809741"/>
                  </a:ext>
                </a:extLst>
              </a:tr>
              <a:tr h="315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/>
                        <a:t>Prawidłowa ocena narządu ruchu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8747827"/>
                  </a:ext>
                </a:extLst>
              </a:tr>
              <a:tr h="315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/>
                        <a:t>Technika badania klatki piersiowej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4032434"/>
                  </a:ext>
                </a:extLst>
              </a:tr>
              <a:tr h="315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 dirty="0"/>
                        <a:t>Technika palpacji jamy brzusznej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559091"/>
                  </a:ext>
                </a:extLst>
              </a:tr>
              <a:tr h="52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/>
                        <a:t>Identyfikacja podstawowych narządów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88150"/>
                  </a:ext>
                </a:extLst>
              </a:tr>
              <a:tr h="315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 dirty="0"/>
                        <a:t>Prawidłowa interpretacja badania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5347472"/>
                  </a:ext>
                </a:extLst>
              </a:tr>
              <a:tr h="3154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/>
                        <a:t>Ergonomia i organizacja pracy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222885"/>
                  </a:ext>
                </a:extLst>
              </a:tr>
              <a:tr h="52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/>
                        <a:t>Przestrzeganie zasad bezpieczeństwa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l-PL" sz="1400" dirty="0"/>
                        <a:t>☐</a:t>
                      </a:r>
                    </a:p>
                  </a:txBody>
                  <a:tcPr marL="70947" marR="70947" marT="35474" marB="354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584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7679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32315E-2D3C-B7B8-EC6B-97B816BE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Podsumowanie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9D3B80-AF11-C1DB-980E-E1AA97190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Badanie kliniczne jest podstawowym elementem diagnostyki chirurgicznej i powinno być wykonywane według ustalonego schematu. Wykorzystanie modelu jamy brzusznej psa umożliwia bezpieczne doskonalenie techniki palpacji oraz identyfikacji narządów w warunkach symulowanych. Zdobyta wiedza stanowi podstawę do dalszego kształcenia praktycznego i pracy z pacjentem chirurgicznym.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17679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n. wet. Jan Frymus 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1135</Words>
  <Application>Microsoft Office PowerPoint</Application>
  <PresentationFormat>Panoramiczny</PresentationFormat>
  <Paragraphs>189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Verdana</vt:lpstr>
      <vt:lpstr>Motyw pakietu Office</vt:lpstr>
      <vt:lpstr>GreenTechEducation - - SGGW dla gospodarki przyszłości</vt:lpstr>
      <vt:lpstr>Chirurgia ogólna i anestezjologia</vt:lpstr>
      <vt:lpstr>Badanie kliniczne</vt:lpstr>
      <vt:lpstr>Cele zajęć</vt:lpstr>
      <vt:lpstr>Schemat badania pacjenta chirurgicznego</vt:lpstr>
      <vt:lpstr>Badanie narządu ruchu – kolejność postępowania</vt:lpstr>
      <vt:lpstr>Modele </vt:lpstr>
      <vt:lpstr>Ocena chodu</vt:lpstr>
      <vt:lpstr>Badanie klatki piersiowej</vt:lpstr>
      <vt:lpstr>Symulator psa do nauki osłuchiwania serca i płuc </vt:lpstr>
      <vt:lpstr>Punkcja klatki piersiowej – podstawowe informacje</vt:lpstr>
      <vt:lpstr>Fantom psa do nauki torakocentezy </vt:lpstr>
      <vt:lpstr>Punkcja klatki piersiowej (torakocenteza) </vt:lpstr>
      <vt:lpstr>Punkcja klatki piersiowej (torakocenteza)</vt:lpstr>
      <vt:lpstr>Możliwe powikłania</vt:lpstr>
      <vt:lpstr>Badanie jamy brzusznej</vt:lpstr>
      <vt:lpstr>Model jamy brzusznej psa</vt:lpstr>
      <vt:lpstr>Modele cd</vt:lpstr>
      <vt:lpstr>Model cd </vt:lpstr>
      <vt:lpstr>Narządy oceniane podczas badania jamy brzusznej</vt:lpstr>
      <vt:lpstr>Najczęściej popełniane błędy</vt:lpstr>
      <vt:lpstr>Zasady bezpieczeństwa i aseptyki</vt:lpstr>
      <vt:lpstr>Pytania kontrolne</vt:lpstr>
      <vt:lpstr>Checklista</vt:lpstr>
      <vt:lpstr>Podsumowanie 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Jan Frymus</cp:lastModifiedBy>
  <cp:revision>33</cp:revision>
  <cp:lastPrinted>2024-05-21T11:11:19Z</cp:lastPrinted>
  <dcterms:created xsi:type="dcterms:W3CDTF">2024-02-02T12:47:31Z</dcterms:created>
  <dcterms:modified xsi:type="dcterms:W3CDTF">2026-07-31T09:20:56Z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