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5" r:id="rId20"/>
    <p:sldId id="281" r:id="rId21"/>
    <p:sldId id="284" r:id="rId22"/>
    <p:sldId id="286" r:id="rId23"/>
    <p:sldId id="292" r:id="rId24"/>
    <p:sldId id="293" r:id="rId25"/>
    <p:sldId id="294" r:id="rId26"/>
    <p:sldId id="295" r:id="rId27"/>
    <p:sldId id="282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B625AB-B78A-40C9-B1AE-FFF3CEC3A8F9}" v="34" dt="2026-07-25T15:02:49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23" autoAdjust="0"/>
    <p:restoredTop sz="92157" autoAdjust="0"/>
  </p:normalViewPr>
  <p:slideViewPr>
    <p:cSldViewPr snapToGrid="0" showGuides="1">
      <p:cViewPr varScale="1">
        <p:scale>
          <a:sx n="72" d="100"/>
          <a:sy n="72" d="100"/>
        </p:scale>
        <p:origin x="691" y="9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217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15:02:49.743" v="292" actId="13244"/>
      <pc:docMkLst>
        <pc:docMk/>
      </pc:docMkLst>
      <pc:sldChg chg="modSp mod">
        <pc:chgData name="KM M" userId="990111fa234a5934" providerId="LiveId" clId="{3E0F50D3-5A6C-4E1C-B1A2-5C15DBBF044B}" dt="2026-07-25T14:54:34.213" v="207" actId="20577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5T13:25:32.835" v="196" actId="20577"/>
          <ac:spMkLst>
            <pc:docMk/>
            <pc:sldMk cId="3209448822" sldId="262"/>
            <ac:spMk id="2" creationId="{5505AF09-79B2-941D-198F-5D0A25A09971}"/>
          </ac:spMkLst>
        </pc:spChg>
        <pc:spChg chg="mod">
          <ac:chgData name="KM M" userId="990111fa234a5934" providerId="LiveId" clId="{3E0F50D3-5A6C-4E1C-B1A2-5C15DBBF044B}" dt="2026-07-25T14:54:34.213" v="207" actId="20577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5T14:55:50.905" v="208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5T14:55:50.905" v="208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15:02:38.804" v="290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15:02:37.666" v="289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15:02:38.804" v="290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15:01:53.040" v="259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15:02:00.651" v="263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mod">
        <pc:chgData name="KM M" userId="990111fa234a5934" providerId="LiveId" clId="{3E0F50D3-5A6C-4E1C-B1A2-5C15DBBF044B}" dt="2026-07-25T13:25:25.601" v="189" actId="6549"/>
        <pc:sldMkLst>
          <pc:docMk/>
          <pc:sldMk cId="2594325462" sldId="280"/>
        </pc:sldMkLst>
        <pc:spChg chg="mod">
          <ac:chgData name="KM M" userId="990111fa234a5934" providerId="LiveId" clId="{3E0F50D3-5A6C-4E1C-B1A2-5C15DBBF044B}" dt="2026-07-25T13:25:25.601" v="189" actId="6549"/>
          <ac:spMkLst>
            <pc:docMk/>
            <pc:sldMk cId="2594325462" sldId="280"/>
            <ac:spMk id="3" creationId="{7084719E-AA4C-F51F-48EB-50F874E36FDE}"/>
          </ac:spMkLst>
        </pc:spChg>
      </pc:sldChg>
      <pc:sldChg chg="modSp add mod">
        <pc:chgData name="KM M" userId="990111fa234a5934" providerId="LiveId" clId="{3E0F50D3-5A6C-4E1C-B1A2-5C15DBBF044B}" dt="2026-07-22T18:45:32.992" v="115" actId="2763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45:32.992" v="115" actId="2763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15:02:49.743" v="292" actId="13244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15:02:48.059" v="291" actId="13244"/>
          <ac:spMkLst>
            <pc:docMk/>
            <pc:sldMk cId="3883964071" sldId="282"/>
            <ac:spMk id="6" creationId="{AD6DD002-C446-B1F0-0B10-99198EFBE6D6}"/>
          </ac:spMkLst>
        </pc:spChg>
        <pc:picChg chg="mod">
          <ac:chgData name="KM M" userId="990111fa234a5934" providerId="LiveId" clId="{3E0F50D3-5A6C-4E1C-B1A2-5C15DBBF044B}" dt="2026-07-25T15:02:17.158" v="273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15:02:08.907" v="268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15:02:09.543" v="269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15:02:49.743" v="292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5T14:56:15.871" v="218" actId="27636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5T14:56:15.871" v="218" actId="27636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5T14:56:15.909" v="219" actId="27636"/>
        <pc:sldMkLst>
          <pc:docMk/>
          <pc:sldMk cId="1334481624" sldId="286"/>
        </pc:sldMkLst>
        <pc:spChg chg="mod">
          <ac:chgData name="KM M" userId="990111fa234a5934" providerId="LiveId" clId="{3E0F50D3-5A6C-4E1C-B1A2-5C15DBBF044B}" dt="2026-07-25T14:56:15.909" v="219" actId="27636"/>
          <ac:spMkLst>
            <pc:docMk/>
            <pc:sldMk cId="1334481624" sldId="286"/>
            <ac:spMk id="3" creationId="{127F2460-BFB4-6DA7-1DEF-42DF826A98B3}"/>
          </ac:spMkLst>
        </pc:spChg>
      </pc:sldChg>
      <pc:sldChg chg="modSp del mod">
        <pc:chgData name="KM M" userId="990111fa234a5934" providerId="LiveId" clId="{3E0F50D3-5A6C-4E1C-B1A2-5C15DBBF044B}" dt="2026-07-25T14:56:26.772" v="222" actId="47"/>
        <pc:sldMkLst>
          <pc:docMk/>
          <pc:sldMk cId="0" sldId="287"/>
        </pc:sldMkLst>
        <pc:spChg chg="mod">
          <ac:chgData name="KM M" userId="990111fa234a5934" providerId="LiveId" clId="{3E0F50D3-5A6C-4E1C-B1A2-5C15DBBF044B}" dt="2026-07-25T14:56:12.674" v="211" actId="21"/>
          <ac:spMkLst>
            <pc:docMk/>
            <pc:sldMk cId="0" sldId="287"/>
            <ac:spMk id="2" creationId="{E9946DBB-90C6-EF12-10CD-C94D0481485E}"/>
          </ac:spMkLst>
        </pc:spChg>
        <pc:spChg chg="mod">
          <ac:chgData name="KM M" userId="990111fa234a5934" providerId="LiveId" clId="{3E0F50D3-5A6C-4E1C-B1A2-5C15DBBF044B}" dt="2026-07-25T14:56:19.068" v="220" actId="21"/>
          <ac:spMkLst>
            <pc:docMk/>
            <pc:sldMk cId="0" sldId="287"/>
            <ac:spMk id="3" creationId="{127F2460-BFB4-6DA7-1DEF-42DF826A98B3}"/>
          </ac:spMkLst>
        </pc:spChg>
      </pc:sldChg>
      <pc:sldChg chg="modSp del mod">
        <pc:chgData name="KM M" userId="990111fa234a5934" providerId="LiveId" clId="{3E0F50D3-5A6C-4E1C-B1A2-5C15DBBF044B}" dt="2026-07-25T14:56:58.670" v="228" actId="47"/>
        <pc:sldMkLst>
          <pc:docMk/>
          <pc:sldMk cId="0" sldId="288"/>
        </pc:sldMkLst>
        <pc:spChg chg="mod">
          <ac:chgData name="KM M" userId="990111fa234a5934" providerId="LiveId" clId="{3E0F50D3-5A6C-4E1C-B1A2-5C15DBBF044B}" dt="2026-07-25T14:56:36.123" v="224" actId="21"/>
          <ac:spMkLst>
            <pc:docMk/>
            <pc:sldMk cId="0" sldId="288"/>
            <ac:spMk id="2" creationId="{E9946DBB-90C6-EF12-10CD-C94D0481485E}"/>
          </ac:spMkLst>
        </pc:spChg>
        <pc:spChg chg="mod">
          <ac:chgData name="KM M" userId="990111fa234a5934" providerId="LiveId" clId="{3E0F50D3-5A6C-4E1C-B1A2-5C15DBBF044B}" dt="2026-07-25T14:56:46.428" v="226" actId="21"/>
          <ac:spMkLst>
            <pc:docMk/>
            <pc:sldMk cId="0" sldId="288"/>
            <ac:spMk id="3" creationId="{127F2460-BFB4-6DA7-1DEF-42DF826A98B3}"/>
          </ac:spMkLst>
        </pc:spChg>
      </pc:sldChg>
      <pc:sldChg chg="modSp del mod">
        <pc:chgData name="KM M" userId="990111fa234a5934" providerId="LiveId" clId="{3E0F50D3-5A6C-4E1C-B1A2-5C15DBBF044B}" dt="2026-07-25T14:57:41.053" v="237" actId="47"/>
        <pc:sldMkLst>
          <pc:docMk/>
          <pc:sldMk cId="0" sldId="289"/>
        </pc:sldMkLst>
        <pc:spChg chg="mod">
          <ac:chgData name="KM M" userId="990111fa234a5934" providerId="LiveId" clId="{3E0F50D3-5A6C-4E1C-B1A2-5C15DBBF044B}" dt="2026-07-25T14:57:23.320" v="235" actId="21"/>
          <ac:spMkLst>
            <pc:docMk/>
            <pc:sldMk cId="0" sldId="289"/>
            <ac:spMk id="2" creationId="{E9946DBB-90C6-EF12-10CD-C94D0481485E}"/>
          </ac:spMkLst>
        </pc:spChg>
        <pc:spChg chg="mod">
          <ac:chgData name="KM M" userId="990111fa234a5934" providerId="LiveId" clId="{3E0F50D3-5A6C-4E1C-B1A2-5C15DBBF044B}" dt="2026-07-25T14:57:16.466" v="233" actId="21"/>
          <ac:spMkLst>
            <pc:docMk/>
            <pc:sldMk cId="0" sldId="289"/>
            <ac:spMk id="3" creationId="{127F2460-BFB4-6DA7-1DEF-42DF826A98B3}"/>
          </ac:spMkLst>
        </pc:spChg>
      </pc:sldChg>
      <pc:sldChg chg="modSp del mod">
        <pc:chgData name="KM M" userId="990111fa234a5934" providerId="LiveId" clId="{3E0F50D3-5A6C-4E1C-B1A2-5C15DBBF044B}" dt="2026-07-25T14:59:50.856" v="257" actId="47"/>
        <pc:sldMkLst>
          <pc:docMk/>
          <pc:sldMk cId="0" sldId="290"/>
        </pc:sldMkLst>
        <pc:spChg chg="mod">
          <ac:chgData name="KM M" userId="990111fa234a5934" providerId="LiveId" clId="{3E0F50D3-5A6C-4E1C-B1A2-5C15DBBF044B}" dt="2026-07-25T14:59:15.625" v="251" actId="21"/>
          <ac:spMkLst>
            <pc:docMk/>
            <pc:sldMk cId="0" sldId="290"/>
            <ac:spMk id="2" creationId="{E9946DBB-90C6-EF12-10CD-C94D0481485E}"/>
          </ac:spMkLst>
        </pc:spChg>
        <pc:spChg chg="mod">
          <ac:chgData name="KM M" userId="990111fa234a5934" providerId="LiveId" clId="{3E0F50D3-5A6C-4E1C-B1A2-5C15DBBF044B}" dt="2026-07-25T14:59:24.832" v="253" actId="21"/>
          <ac:spMkLst>
            <pc:docMk/>
            <pc:sldMk cId="0" sldId="290"/>
            <ac:spMk id="3" creationId="{127F2460-BFB4-6DA7-1DEF-42DF826A98B3}"/>
          </ac:spMkLst>
        </pc:spChg>
      </pc:sldChg>
      <pc:sldChg chg="modSp del mod">
        <pc:chgData name="KM M" userId="990111fa234a5934" providerId="LiveId" clId="{3E0F50D3-5A6C-4E1C-B1A2-5C15DBBF044B}" dt="2026-07-25T15:01:38.378" v="258" actId="47"/>
        <pc:sldMkLst>
          <pc:docMk/>
          <pc:sldMk cId="0" sldId="291"/>
        </pc:sldMkLst>
        <pc:spChg chg="mod">
          <ac:chgData name="KM M" userId="990111fa234a5934" providerId="LiveId" clId="{3E0F50D3-5A6C-4E1C-B1A2-5C15DBBF044B}" dt="2026-07-25T14:56:15.788" v="217" actId="27636"/>
          <ac:spMkLst>
            <pc:docMk/>
            <pc:sldMk cId="0" sldId="291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5T14:56:22.179" v="221"/>
        <pc:sldMkLst>
          <pc:docMk/>
          <pc:sldMk cId="2511724658" sldId="292"/>
        </pc:sldMkLst>
        <pc:spChg chg="mod">
          <ac:chgData name="KM M" userId="990111fa234a5934" providerId="LiveId" clId="{3E0F50D3-5A6C-4E1C-B1A2-5C15DBBF044B}" dt="2026-07-25T14:56:15.552" v="212"/>
          <ac:spMkLst>
            <pc:docMk/>
            <pc:sldMk cId="2511724658" sldId="292"/>
            <ac:spMk id="2" creationId="{16113BD3-7B1A-157E-5BDE-6F6B8E3E1060}"/>
          </ac:spMkLst>
        </pc:spChg>
        <pc:spChg chg="mod">
          <ac:chgData name="KM M" userId="990111fa234a5934" providerId="LiveId" clId="{3E0F50D3-5A6C-4E1C-B1A2-5C15DBBF044B}" dt="2026-07-25T14:56:22.179" v="221"/>
          <ac:spMkLst>
            <pc:docMk/>
            <pc:sldMk cId="2511724658" sldId="292"/>
            <ac:spMk id="3" creationId="{66A1D496-E654-8B54-E9AA-48E2B3B81AAA}"/>
          </ac:spMkLst>
        </pc:spChg>
      </pc:sldChg>
      <pc:sldChg chg="modSp add">
        <pc:chgData name="KM M" userId="990111fa234a5934" providerId="LiveId" clId="{3E0F50D3-5A6C-4E1C-B1A2-5C15DBBF044B}" dt="2026-07-25T14:56:49.762" v="227"/>
        <pc:sldMkLst>
          <pc:docMk/>
          <pc:sldMk cId="2471180076" sldId="293"/>
        </pc:sldMkLst>
        <pc:spChg chg="mod">
          <ac:chgData name="KM M" userId="990111fa234a5934" providerId="LiveId" clId="{3E0F50D3-5A6C-4E1C-B1A2-5C15DBBF044B}" dt="2026-07-25T14:56:38.860" v="225"/>
          <ac:spMkLst>
            <pc:docMk/>
            <pc:sldMk cId="2471180076" sldId="293"/>
            <ac:spMk id="2" creationId="{7BBB5B45-E44A-512F-7B5E-A6E1F190F052}"/>
          </ac:spMkLst>
        </pc:spChg>
        <pc:spChg chg="mod">
          <ac:chgData name="KM M" userId="990111fa234a5934" providerId="LiveId" clId="{3E0F50D3-5A6C-4E1C-B1A2-5C15DBBF044B}" dt="2026-07-25T14:56:49.762" v="227"/>
          <ac:spMkLst>
            <pc:docMk/>
            <pc:sldMk cId="2471180076" sldId="293"/>
            <ac:spMk id="3" creationId="{9AC48D76-1B07-1009-E9D5-28A301E57247}"/>
          </ac:spMkLst>
        </pc:spChg>
      </pc:sldChg>
      <pc:sldChg chg="modSp add">
        <pc:chgData name="KM M" userId="990111fa234a5934" providerId="LiveId" clId="{3E0F50D3-5A6C-4E1C-B1A2-5C15DBBF044B}" dt="2026-07-25T14:57:26.406" v="236"/>
        <pc:sldMkLst>
          <pc:docMk/>
          <pc:sldMk cId="4217680606" sldId="294"/>
        </pc:sldMkLst>
        <pc:spChg chg="mod">
          <ac:chgData name="KM M" userId="990111fa234a5934" providerId="LiveId" clId="{3E0F50D3-5A6C-4E1C-B1A2-5C15DBBF044B}" dt="2026-07-25T14:57:26.406" v="236"/>
          <ac:spMkLst>
            <pc:docMk/>
            <pc:sldMk cId="4217680606" sldId="294"/>
            <ac:spMk id="2" creationId="{79B80369-F36F-E1B5-6E6F-8B61E1AB7035}"/>
          </ac:spMkLst>
        </pc:spChg>
        <pc:spChg chg="mod">
          <ac:chgData name="KM M" userId="990111fa234a5934" providerId="LiveId" clId="{3E0F50D3-5A6C-4E1C-B1A2-5C15DBBF044B}" dt="2026-07-25T14:57:18.833" v="234"/>
          <ac:spMkLst>
            <pc:docMk/>
            <pc:sldMk cId="4217680606" sldId="294"/>
            <ac:spMk id="3" creationId="{EFB79A93-80FB-EF70-5B53-493C7E183241}"/>
          </ac:spMkLst>
        </pc:spChg>
      </pc:sldChg>
      <pc:sldChg chg="modSp add mod">
        <pc:chgData name="KM M" userId="990111fa234a5934" providerId="LiveId" clId="{3E0F50D3-5A6C-4E1C-B1A2-5C15DBBF044B}" dt="2026-07-25T14:59:31.862" v="256" actId="20577"/>
        <pc:sldMkLst>
          <pc:docMk/>
          <pc:sldMk cId="2986183291" sldId="295"/>
        </pc:sldMkLst>
        <pc:spChg chg="mod">
          <ac:chgData name="KM M" userId="990111fa234a5934" providerId="LiveId" clId="{3E0F50D3-5A6C-4E1C-B1A2-5C15DBBF044B}" dt="2026-07-25T14:59:20.651" v="252"/>
          <ac:spMkLst>
            <pc:docMk/>
            <pc:sldMk cId="2986183291" sldId="295"/>
            <ac:spMk id="2" creationId="{34D3AA3E-283F-C0C0-9289-81489B5FD79A}"/>
          </ac:spMkLst>
        </pc:spChg>
        <pc:spChg chg="mod">
          <ac:chgData name="KM M" userId="990111fa234a5934" providerId="LiveId" clId="{3E0F50D3-5A6C-4E1C-B1A2-5C15DBBF044B}" dt="2026-07-25T14:59:31.862" v="256" actId="20577"/>
          <ac:spMkLst>
            <pc:docMk/>
            <pc:sldMk cId="2986183291" sldId="295"/>
            <ac:spMk id="3" creationId="{554733C0-CC48-8AF5-AFF6-278B399640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. Elementy graficzne reprezentują instytucje wspierające projekt lub inicjatywę edukacyjną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Ćwiczenia 1–7</a:t>
            </a:r>
            <a:endParaRPr dirty="0"/>
          </a:p>
          <a:p>
            <a:r>
              <a:t>Zbiorcze wprowadzenie do pracy z systemami informatycznymi wspierającymi decyzje logistyczne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ćwiczeń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Ćwiczenia</a:t>
            </a:r>
            <a:r>
              <a:rPr dirty="0"/>
              <a:t> 1–3: </a:t>
            </a:r>
            <a:r>
              <a:rPr lang="pl-PL" dirty="0"/>
              <a:t>Ś</a:t>
            </a:r>
            <a:r>
              <a:rPr dirty="0" err="1"/>
              <a:t>rodowisko</a:t>
            </a:r>
            <a:r>
              <a:rPr dirty="0"/>
              <a:t> </a:t>
            </a:r>
            <a:r>
              <a:rPr dirty="0" err="1"/>
              <a:t>modelowania</a:t>
            </a:r>
            <a:r>
              <a:rPr dirty="0"/>
              <a:t> </a:t>
            </a:r>
            <a:r>
              <a:rPr dirty="0" err="1"/>
              <a:t>symulacyjnego</a:t>
            </a:r>
            <a:r>
              <a:rPr dirty="0"/>
              <a:t> </a:t>
            </a:r>
            <a:r>
              <a:rPr dirty="0" err="1"/>
              <a:t>FlexSim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Ćwiczeni</a:t>
            </a:r>
            <a:r>
              <a:rPr lang="pl-PL" dirty="0"/>
              <a:t>a</a:t>
            </a:r>
            <a:r>
              <a:rPr dirty="0"/>
              <a:t> 4: </a:t>
            </a:r>
            <a:r>
              <a:rPr lang="pl-PL" dirty="0"/>
              <a:t>S</a:t>
            </a:r>
            <a:r>
              <a:rPr dirty="0" err="1"/>
              <a:t>ystem</a:t>
            </a:r>
            <a:r>
              <a:rPr dirty="0"/>
              <a:t> </a:t>
            </a:r>
            <a:r>
              <a:rPr dirty="0" err="1"/>
              <a:t>klasy</a:t>
            </a:r>
            <a:r>
              <a:rPr dirty="0"/>
              <a:t> WMS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Ćwiczeni</a:t>
            </a:r>
            <a:r>
              <a:rPr lang="pl-PL" dirty="0"/>
              <a:t>a</a:t>
            </a:r>
            <a:r>
              <a:rPr dirty="0"/>
              <a:t> 5: </a:t>
            </a:r>
            <a:r>
              <a:rPr lang="pl-PL" dirty="0"/>
              <a:t>S</a:t>
            </a:r>
            <a:r>
              <a:rPr dirty="0" err="1"/>
              <a:t>ystem</a:t>
            </a:r>
            <a:r>
              <a:rPr dirty="0"/>
              <a:t> </a:t>
            </a:r>
            <a:r>
              <a:rPr dirty="0" err="1"/>
              <a:t>klasy</a:t>
            </a:r>
            <a:r>
              <a:rPr dirty="0"/>
              <a:t> TMS / Route Planning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Ćwiczenie</a:t>
            </a:r>
            <a:r>
              <a:rPr dirty="0"/>
              <a:t> 6: </a:t>
            </a:r>
            <a:r>
              <a:rPr lang="pl-PL" dirty="0"/>
              <a:t>P</a:t>
            </a:r>
            <a:r>
              <a:rPr dirty="0" err="1"/>
              <a:t>latforma</a:t>
            </a:r>
            <a:r>
              <a:rPr dirty="0"/>
              <a:t> low-code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Ćwiczeni</a:t>
            </a:r>
            <a:r>
              <a:rPr lang="pl-PL" dirty="0"/>
              <a:t>a</a:t>
            </a:r>
            <a:r>
              <a:rPr dirty="0"/>
              <a:t> 7: </a:t>
            </a:r>
            <a:r>
              <a:rPr lang="pl-PL" dirty="0"/>
              <a:t>Z</a:t>
            </a:r>
            <a:r>
              <a:rPr dirty="0" err="1"/>
              <a:t>aliczenie</a:t>
            </a:r>
            <a:r>
              <a:rPr dirty="0"/>
              <a:t> </a:t>
            </a:r>
            <a:r>
              <a:rPr dirty="0" err="1"/>
              <a:t>końcowe</a:t>
            </a:r>
            <a:r>
              <a:rPr dirty="0"/>
              <a:t> </a:t>
            </a:r>
            <a:r>
              <a:rPr dirty="0" err="1"/>
              <a:t>ćwiczeń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Cel główny ćwiczeń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Zapoznanie studentów z założeniami funkcjonowania wybranych systemów informatycznych i aplikacji użytkowych</a:t>
            </a:r>
          </a:p>
          <a:p>
            <a:r>
              <a:t>Pokazanie ich roli we wspomaganiu decyzji logistycznych</a:t>
            </a:r>
          </a:p>
          <a:p>
            <a:r>
              <a:t>Przygotowanie do bardziej zaawansowanego wykorzystania systemów na kolejnych przedmiotach</a:t>
            </a:r>
          </a:p>
          <a:p>
            <a:r>
              <a:t>Utrwalenie związku między danymi, systemem informatycznym, analizą i decyzją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Efekty uczenia się – perspektywa ćwiczeń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Student rozpoznaje funkcjonowanie wybranych systemów informatycznych i aplikacji użytkowych</a:t>
            </a:r>
          </a:p>
          <a:p>
            <a:r>
              <a:t>Student wykorzystuje wybrane systemy jako wsparcie decyzyjne w logistyce</a:t>
            </a:r>
          </a:p>
          <a:p>
            <a:r>
              <a:t>Student interpretuje podstawowe wyniki generowane przez system</a:t>
            </a:r>
          </a:p>
          <a:p>
            <a:r>
              <a:t>Student wskazuje, jakie decyzje logistyczne mogą być wspierane przez dane narzędzie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Logika całego cyklu ćwiczeń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Od poznania środowiska systemu do wykonania prostego zadania praktycznego</a:t>
            </a:r>
          </a:p>
          <a:p>
            <a:r>
              <a:t>Od danych wejściowych do interpretacji wyników</a:t>
            </a:r>
          </a:p>
          <a:p>
            <a:r>
              <a:t>Od prostego modelu lub procesu do porównania wariantów</a:t>
            </a:r>
          </a:p>
          <a:p>
            <a:r>
              <a:t>Od pojedynczego narzędzia do zrozumienia roli systemów w cyfrowej logistyce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Ćwiczenia 1–3: FlexSim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Trzy spotkania poświęcone środowisku modelowania symulacyjnego</a:t>
            </a:r>
          </a:p>
          <a:p>
            <a:r>
              <a:t>Wprowadzenie do budowy prostego modelu procesu logistycznego</a:t>
            </a:r>
          </a:p>
          <a:p>
            <a:r>
              <a:t>Uruchamianie symulacji i obserwacja przebiegu procesu</a:t>
            </a:r>
          </a:p>
          <a:p>
            <a:r>
              <a:t>Porównanie prostych wariantów i interpretacja wyników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FlexSim – rola w kształceniu logistycznym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Umożliwia odwzorowanie wybranych procesów logistycznych</a:t>
            </a:r>
          </a:p>
          <a:p>
            <a:r>
              <a:t>Pozwala eksperymentować bez ingerencji w rzeczywisty system</a:t>
            </a:r>
          </a:p>
          <a:p>
            <a:r>
              <a:t>Wspiera analizę przepływów, wykorzystania zasobów i ograniczeń</a:t>
            </a:r>
          </a:p>
          <a:p>
            <a:r>
              <a:t>Stanowi podstawę do bardziej zaawansowanego modelowania na kolejnych przedmiotach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FlexSim – podstawowe działania studentów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Zapoznanie ze środowiskiem programu</a:t>
            </a:r>
          </a:p>
          <a:p>
            <a:r>
              <a:t>Omówienie podstawowych obiektów i zasad budowy modelu</a:t>
            </a:r>
          </a:p>
          <a:p>
            <a:r>
              <a:t>Budowa prostego modelu procesu logistycznego</a:t>
            </a:r>
          </a:p>
          <a:p>
            <a:r>
              <a:t>Definiowanie podstawowych parametrów i zależności</a:t>
            </a:r>
          </a:p>
          <a:p>
            <a:r>
              <a:t>Uruchomienie symulacji i obserwacja działania modelu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FlexSim – wariantowanie i interpretacja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Modyfikacja wybranych parametrów modelu</a:t>
            </a:r>
          </a:p>
          <a:p>
            <a:r>
              <a:t>Porównanie prostych wariantów przebiegu procesu</a:t>
            </a:r>
          </a:p>
          <a:p>
            <a:r>
              <a:t>Obserwacja wpływu zmian na wyniki symulacji</a:t>
            </a:r>
          </a:p>
          <a:p>
            <a:r>
              <a:t>Interpretacja wyników jako wsparcia decyzji logistycznych</a:t>
            </a:r>
          </a:p>
          <a:p>
            <a:r>
              <a:t>Wskazanie ograniczeń prostego modelu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Ćwiczenie 4: system klasy WMS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Wprowadzenie do systemu wspierającego procesy magazynowe</a:t>
            </a:r>
          </a:p>
          <a:p>
            <a:r>
              <a:t>Zapoznanie z podstawową strukturą systemu</a:t>
            </a:r>
          </a:p>
          <a:p>
            <a:r>
              <a:t>Omówienie danych, obiektów i informacji wykorzystywanych w WMS</a:t>
            </a:r>
          </a:p>
          <a:p>
            <a:r>
              <a:t>Przejście przez przykładowy proces magazynowy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WMS – decyzje wspierane przez system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Decyzje dotyczące lokalizacji zapasów</a:t>
            </a:r>
          </a:p>
          <a:p>
            <a:r>
              <a:t>Wybór kolejności i sposobu realizacji zadań magazynowych</a:t>
            </a:r>
          </a:p>
          <a:p>
            <a:r>
              <a:t>Kontrola przepływu zapasów i jednostek logistycznych</a:t>
            </a:r>
          </a:p>
          <a:p>
            <a:r>
              <a:t>Monitorowanie informacji generowanych przez system</a:t>
            </a:r>
          </a:p>
          <a:p>
            <a:r>
              <a:t>Ocena podstawowych danych jako wsparcia decyzji magazynowych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WMS – działania praktyczne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Wykonanie podstawowych operacji związanych z przepływem zapasów</a:t>
            </a:r>
          </a:p>
          <a:p>
            <a:r>
              <a:t>Analiza lokalizacji i statusu zapasów</a:t>
            </a:r>
          </a:p>
          <a:p>
            <a:r>
              <a:t>Odczyt informacji generowanych przez system</a:t>
            </a:r>
          </a:p>
          <a:p>
            <a:r>
              <a:t>Wskazanie decyzji magazynowych, które mogą być wspomagane przez WMS</a:t>
            </a:r>
          </a:p>
          <a:p>
            <a:r>
              <a:t>Powiązanie ćwiczenia z dalszym, bardziej zaawansowanym wykorzystaniem WMS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Ćwiczenie 5: TMS / Route Planning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Wprowadzenie do systemów wspierających planowanie transportu</a:t>
            </a:r>
          </a:p>
          <a:p>
            <a:r>
              <a:t>Przygotowanie prostego zadania transportowego</a:t>
            </a:r>
          </a:p>
          <a:p>
            <a:r>
              <a:t>Wprowadzenie danych niezbędnych do planowania trasy lub przewozu</a:t>
            </a:r>
          </a:p>
          <a:p>
            <a:r>
              <a:t>Analiza wariantu trasy lub planu transportowego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TMS / Route Planning – decyzje wspierane przez system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Wybór trasy i kolejności realizacji dostaw</a:t>
            </a:r>
          </a:p>
          <a:p>
            <a:r>
              <a:t>Porównanie podstawowych parametrów wariantów transportu</a:t>
            </a:r>
          </a:p>
          <a:p>
            <a:r>
              <a:t>Ocena czasu, odległości i ograniczeń realizacyjnych</a:t>
            </a:r>
          </a:p>
          <a:p>
            <a:r>
              <a:t>Interpretacja wyników jako wsparcia decyzji transportowych</a:t>
            </a:r>
          </a:p>
          <a:p>
            <a:r>
              <a:t>Wskazanie możliwości dalszego wykorzystania systemu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Ćwiczenie</a:t>
            </a:r>
            <a:r>
              <a:rPr dirty="0"/>
              <a:t> 6: </a:t>
            </a:r>
            <a:r>
              <a:rPr lang="pl-PL" dirty="0"/>
              <a:t>P</a:t>
            </a:r>
            <a:r>
              <a:rPr dirty="0" err="1"/>
              <a:t>latforma</a:t>
            </a:r>
            <a:r>
              <a:rPr dirty="0"/>
              <a:t> low-code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Wprowadzenie do idei platform low-code</a:t>
            </a:r>
          </a:p>
          <a:p>
            <a:r>
              <a:t>Omówienie zastosowań low-code w logistyce</a:t>
            </a:r>
          </a:p>
          <a:p>
            <a:r>
              <a:t>Zapoznanie z podstawowym środowiskiem tworzenia aplikacji</a:t>
            </a:r>
          </a:p>
          <a:p>
            <a:r>
              <a:t>Zdefiniowanie prostego problemu lub procesu logistycznego wymagającego wsparcia informatycznego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Low-code – proste rozwiązanie dla logistyki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257"/>
            <a:ext cx="10985205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Utworzenie prostej aplikacji lub formularza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Rejestracja lub przetwarzanie podstawowych danych logistycznych</a:t>
            </a:r>
          </a:p>
          <a:p>
            <a:r>
              <a:t>Zdefiniowanie prostej logiki działania</a:t>
            </a:r>
          </a:p>
          <a:p>
            <a:r>
              <a:t>Ustalenie przepływu informacji</a:t>
            </a:r>
          </a:p>
          <a:p>
            <a:r>
              <a:t>Test przygotowanego rozwiązania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Low-code – znaczenie decyzyjne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9811"/>
            <a:ext cx="10846981" cy="471339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Szybkie tworzenie prostych narzędzi wspierających pracę operacyjną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Ułatwienie gromadzenia danych potrzebnych do decyzji</a:t>
            </a:r>
          </a:p>
          <a:p>
            <a:r>
              <a:t>Lepsze uporządkowanie przepływu informacji</a:t>
            </a:r>
          </a:p>
          <a:p>
            <a:r>
              <a:t>Możliwość prototypowania rozwiązań przed wdrożeniem pełnego systemu</a:t>
            </a:r>
          </a:p>
          <a:p>
            <a:r>
              <a:t>Przygotowanie do bardziej zaawansowanych projektów aplikacyjnych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Ćwiczenie 7: zaliczenie końcowe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Przedstawienie zasad i zakresu zaliczenia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Realizacja indywidualnego zadania praktycznego</a:t>
            </a:r>
          </a:p>
          <a:p>
            <a:r>
              <a:t>Dobór właściwego narzędzia do wskazanego problemu logistycznego</a:t>
            </a:r>
          </a:p>
          <a:p>
            <a:r>
              <a:t>Wykonanie zadania i przedstawienie uzyskanych wyników</a:t>
            </a:r>
          </a:p>
          <a:p>
            <a:r>
              <a:t>Krótka interpretacja wyniku z perspektywy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133448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0796-2B03-0599-78A5-8412A2D09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113BD3-7B1A-157E-5BDE-6F6B8E3E1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będzie oceniane?</a:t>
            </a:r>
            <a:endParaRPr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A1D496-E654-8B54-E9AA-48E2B3B81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Zrozumienie przeznaczenia poznanych systemów i aplikacji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Poprawność wykonania prostego zadania praktycznego</a:t>
            </a:r>
          </a:p>
          <a:p>
            <a:r>
              <a:rPr lang="pl-PL" dirty="0"/>
              <a:t>Umiejętność wykorzystania systemu jako narzędzia wsparcia decyzyjnego</a:t>
            </a:r>
          </a:p>
          <a:p>
            <a:r>
              <a:rPr lang="pl-PL" dirty="0"/>
              <a:t>Dobór narzędzia do problemu logistycznego</a:t>
            </a:r>
          </a:p>
          <a:p>
            <a:r>
              <a:rPr lang="pl-PL" dirty="0"/>
              <a:t>Interpretacja uzyskanych wyników</a:t>
            </a:r>
          </a:p>
        </p:txBody>
      </p:sp>
    </p:spTree>
    <p:extLst>
      <p:ext uri="{BB962C8B-B14F-4D97-AF65-F5344CB8AC3E}">
        <p14:creationId xmlns:p14="http://schemas.microsoft.com/office/powerpoint/2010/main" val="2511724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D9CC8-0C1E-C2F4-EBA2-7566AC2B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BB5B45-E44A-512F-7B5E-A6E1F190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Powiązanie ćwiczeń z dalszym kształceniem</a:t>
            </a:r>
            <a:endParaRPr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C48D76-1B07-1009-E9D5-28A301E5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 err="1"/>
              <a:t>FlexSim</a:t>
            </a:r>
            <a:r>
              <a:rPr lang="pl-PL" dirty="0"/>
              <a:t> – podstawa do dalszego modelowania i eksperymentowania symulacyjnego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WMS – wprowadzenie do bardziej zaawansowanych procesów magazynowych</a:t>
            </a:r>
          </a:p>
          <a:p>
            <a:r>
              <a:rPr lang="pl-PL" dirty="0"/>
              <a:t>TMS / </a:t>
            </a:r>
            <a:r>
              <a:rPr lang="pl-PL" dirty="0" err="1"/>
              <a:t>Route</a:t>
            </a:r>
            <a:r>
              <a:rPr lang="pl-PL" dirty="0"/>
              <a:t> Planning – wprowadzenie do planowania i optymalizacji transportu</a:t>
            </a:r>
          </a:p>
          <a:p>
            <a:r>
              <a:rPr lang="pl-PL" dirty="0" err="1"/>
              <a:t>Low-code</a:t>
            </a:r>
            <a:r>
              <a:rPr lang="pl-PL" dirty="0"/>
              <a:t> – wprowadzenie do prostych rozwiązań aplikacyjnych dla logistyki</a:t>
            </a:r>
          </a:p>
          <a:p>
            <a:r>
              <a:rPr lang="pl-PL" dirty="0"/>
              <a:t>Każdy blok pełni funkcję przygotowawczą do kolejnych przedmiotów</a:t>
            </a:r>
          </a:p>
        </p:txBody>
      </p:sp>
    </p:spTree>
    <p:extLst>
      <p:ext uri="{BB962C8B-B14F-4D97-AF65-F5344CB8AC3E}">
        <p14:creationId xmlns:p14="http://schemas.microsoft.com/office/powerpoint/2010/main" val="2471180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9A650-9F59-D30B-78B1-C685F7AF6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80369-F36F-E1B5-6E6F-8B61E1AB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pracy na ćwiczeniach</a:t>
            </a:r>
            <a:endParaRPr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B79A93-80FB-EF70-5B53-493C7E183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Praca w środowisku laboratoryjnym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Wykonywanie prostych zadań praktycznych zgodnie z instrukcją prowadzącego</a:t>
            </a:r>
          </a:p>
          <a:p>
            <a:r>
              <a:rPr lang="pl-PL" dirty="0"/>
              <a:t>Koncentracja na zrozumieniu logiki działania systemu</a:t>
            </a:r>
          </a:p>
          <a:p>
            <a:r>
              <a:rPr lang="pl-PL" dirty="0"/>
              <a:t>Łączenie działań technicznych z interpretacją decyzyjną</a:t>
            </a:r>
          </a:p>
          <a:p>
            <a:r>
              <a:rPr lang="pl-PL" dirty="0"/>
              <a:t>Dokumentowanie wyników w zakresie wymaganym przez prowadzącego</a:t>
            </a:r>
          </a:p>
        </p:txBody>
      </p:sp>
    </p:spTree>
    <p:extLst>
      <p:ext uri="{BB962C8B-B14F-4D97-AF65-F5344CB8AC3E}">
        <p14:creationId xmlns:p14="http://schemas.microsoft.com/office/powerpoint/2010/main" val="4217680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99C8A-6D16-C616-BD05-703B3440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D3AA3E-283F-C0C0-9289-81489B5F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  <a:endParaRPr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4733C0-CC48-8AF5-AFF6-278B39964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Ćwiczenia 1–7 tworzą zbiorcze wprowadzenie do wybranych klas systemów wspierających decyzje logistyczne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 err="1"/>
              <a:t>FlexSim</a:t>
            </a:r>
            <a:r>
              <a:rPr lang="pl-PL" dirty="0"/>
              <a:t> rozwija podstawowe rozumienie modelowania symulacyjnego</a:t>
            </a:r>
          </a:p>
          <a:p>
            <a:r>
              <a:rPr lang="pl-PL" dirty="0"/>
              <a:t>WMS i TMS / </a:t>
            </a:r>
            <a:r>
              <a:rPr lang="pl-PL" dirty="0" err="1"/>
              <a:t>Route</a:t>
            </a:r>
            <a:r>
              <a:rPr lang="pl-PL" dirty="0"/>
              <a:t> Planning pokazują praktyczne wsparcie decyzji magazynowych i transportowych</a:t>
            </a:r>
          </a:p>
          <a:p>
            <a:r>
              <a:rPr lang="pl-PL" dirty="0"/>
              <a:t>Platforma </a:t>
            </a:r>
            <a:r>
              <a:rPr lang="pl-PL" dirty="0" err="1"/>
              <a:t>low-code</a:t>
            </a:r>
            <a:r>
              <a:rPr lang="pl-PL" dirty="0"/>
              <a:t> pokazuje możliwość szybkiego tworzenia prostych aplikacji wspierających procesy</a:t>
            </a:r>
          </a:p>
          <a:p>
            <a:r>
              <a:rPr lang="pl-PL" dirty="0"/>
              <a:t>Zaliczenie sprawdza umiejętność zastosowania narzędzia i interpretacji wyniku</a:t>
            </a:r>
          </a:p>
        </p:txBody>
      </p:sp>
    </p:spTree>
    <p:extLst>
      <p:ext uri="{BB962C8B-B14F-4D97-AF65-F5344CB8AC3E}">
        <p14:creationId xmlns:p14="http://schemas.microsoft.com/office/powerpoint/2010/main" val="2986183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AD6DD002-C446-B1F0-0B10-99198EFBE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zawiera informacje o licencji Creative Commons Uznanie autorstwa CC BY 4.0 oraz link do szczegółów licencji. Opisuje również powiązanie materiału z projektem GreenTechEducation realizowanym przez SGGW w ramach programu FERS.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y pasek. Elementy graficzne reprezentują instytucje wspierające projekt lub inicjatywę edukacyjną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4728</TotalTime>
  <Words>819</Words>
  <Application>Microsoft Office PowerPoint</Application>
  <PresentationFormat>Panoramiczny</PresentationFormat>
  <Paragraphs>130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ćwiczeń</vt:lpstr>
      <vt:lpstr>Cel główny ćwiczeń</vt:lpstr>
      <vt:lpstr>Efekty uczenia się – perspektywa ćwiczeń</vt:lpstr>
      <vt:lpstr>Logika całego cyklu ćwiczeń</vt:lpstr>
      <vt:lpstr>Ćwiczenia 1–3: FlexSim</vt:lpstr>
      <vt:lpstr>FlexSim – rola w kształceniu logistycznym</vt:lpstr>
      <vt:lpstr>FlexSim – podstawowe działania studentów</vt:lpstr>
      <vt:lpstr>FlexSim – wariantowanie i interpretacja</vt:lpstr>
      <vt:lpstr>Ćwiczenie 4: system klasy WMS</vt:lpstr>
      <vt:lpstr>WMS – decyzje wspierane przez system</vt:lpstr>
      <vt:lpstr>WMS – działania praktyczne</vt:lpstr>
      <vt:lpstr>Ćwiczenie 5: TMS / Route Planning</vt:lpstr>
      <vt:lpstr>TMS / Route Planning – decyzje wspierane przez system</vt:lpstr>
      <vt:lpstr>Ćwiczenie 6: Platforma low-code</vt:lpstr>
      <vt:lpstr>Low-code – proste rozwiązanie dla logistyki</vt:lpstr>
      <vt:lpstr>Low-code – znaczenie decyzyjne</vt:lpstr>
      <vt:lpstr>Ćwiczenie 7: zaliczenie końcowe</vt:lpstr>
      <vt:lpstr>Co będzie oceniane?</vt:lpstr>
      <vt:lpstr>Powiązanie ćwiczeń z dalszym kształceniem</vt:lpstr>
      <vt:lpstr>Zasady pracy na ćwiczeniach</vt:lpstr>
      <vt:lpstr>Podsumowanie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2026-07-25T15:02:57Z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