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59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8FC7E0-29DA-41F7-B67E-BF88ED8FFB1F}" v="6" dt="2026-07-25T09:04:43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86405" autoAdjust="0"/>
  </p:normalViewPr>
  <p:slideViewPr>
    <p:cSldViewPr snapToGrid="0" showGuides="1">
      <p:cViewPr varScale="1">
        <p:scale>
          <a:sx n="68" d="100"/>
          <a:sy n="68" d="100"/>
        </p:scale>
        <p:origin x="317" y="53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12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modSld">
      <pc:chgData name="KM M" userId="990111fa234a5934" providerId="LiveId" clId="{3E0F50D3-5A6C-4E1C-B1A2-5C15DBBF044B}" dt="2026-07-25T09:11:35.980" v="40" actId="13244"/>
      <pc:docMkLst>
        <pc:docMk/>
      </pc:docMkLst>
      <pc:sldChg chg="modSp mod">
        <pc:chgData name="KM M" userId="990111fa234a5934" providerId="LiveId" clId="{3E0F50D3-5A6C-4E1C-B1A2-5C15DBBF044B}" dt="2026-07-25T09:11:35.980" v="40" actId="13244"/>
        <pc:sldMkLst>
          <pc:docMk/>
          <pc:sldMk cId="966244946" sldId="259"/>
        </pc:sldMkLst>
        <pc:spChg chg="mod">
          <ac:chgData name="KM M" userId="990111fa234a5934" providerId="LiveId" clId="{3E0F50D3-5A6C-4E1C-B1A2-5C15DBBF044B}" dt="2026-07-25T09:07:08.517" v="37" actId="33553"/>
          <ac:spMkLst>
            <pc:docMk/>
            <pc:sldMk cId="966244946" sldId="259"/>
            <ac:spMk id="3" creationId="{83AC4559-8F83-49C7-8135-A8E3FFC39103}"/>
          </ac:spMkLst>
        </pc:spChg>
        <pc:picChg chg="mod ord">
          <ac:chgData name="KM M" userId="990111fa234a5934" providerId="LiveId" clId="{3E0F50D3-5A6C-4E1C-B1A2-5C15DBBF044B}" dt="2026-07-25T09:11:35.980" v="40" actId="13244"/>
          <ac:picMkLst>
            <pc:docMk/>
            <pc:sldMk cId="966244946" sldId="259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04:35.325" v="23" actId="962"/>
          <ac:picMkLst>
            <pc:docMk/>
            <pc:sldMk cId="966244946" sldId="259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04:43.068" v="26" actId="962"/>
          <ac:picMkLst>
            <pc:docMk/>
            <pc:sldMk cId="966244946" sldId="259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11:29.243" v="39" actId="13244"/>
          <ac:picMkLst>
            <pc:docMk/>
            <pc:sldMk cId="966244946" sldId="259"/>
            <ac:picMk id="25" creationId="{AE5352E8-B38D-4112-8709-9A63013499A7}"/>
          </ac:picMkLst>
        </pc:picChg>
      </pc:sldChg>
      <pc:sldChg chg="modSp mod">
        <pc:chgData name="KM M" userId="990111fa234a5934" providerId="LiveId" clId="{3E0F50D3-5A6C-4E1C-B1A2-5C15DBBF044B}" dt="2026-07-22T14:14:58.384" v="4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4:14:58.384" v="4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10:59.906" v="38" actId="13244"/>
        <pc:sldMkLst>
          <pc:docMk/>
          <pc:sldMk cId="2101510444" sldId="279"/>
        </pc:sldMkLst>
        <pc:spChg chg="ord">
          <ac:chgData name="KM M" userId="990111fa234a5934" providerId="LiveId" clId="{3E0F50D3-5A6C-4E1C-B1A2-5C15DBBF044B}" dt="2026-07-25T09:05:43.903" v="36" actId="13244"/>
          <ac:spMkLst>
            <pc:docMk/>
            <pc:sldMk cId="2101510444" sldId="279"/>
            <ac:spMk id="2" creationId="{00000000-0000-0000-0000-000000000000}"/>
          </ac:spMkLst>
        </pc:spChg>
        <pc:spChg chg="ord">
          <ac:chgData name="KM M" userId="990111fa234a5934" providerId="LiveId" clId="{3E0F50D3-5A6C-4E1C-B1A2-5C15DBBF044B}" dt="2026-07-25T09:10:59.906" v="38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05:04.911" v="31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05:18.391" v="35" actId="962"/>
          <ac:picMkLst>
            <pc:docMk/>
            <pc:sldMk cId="2101510444" sldId="279"/>
            <ac:picMk id="25" creationId="{AE5352E8-B38D-4112-8709-9A63013499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 ułożone w poziomie. Elementy graficzne przedstawiają symbole i barwy związane z instytucjami wspierającymi projekty edukacyjne i rozwojow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rPr lang="pl-PL" dirty="0"/>
              <a:t>Systemy wspomagania decyzji w logistyce</a:t>
            </a:r>
            <a:br>
              <a:rPr lang="pl-PL" dirty="0"/>
            </a:br>
            <a:r>
              <a:rPr lang="pl-PL" dirty="0"/>
              <a:t>Wykład 1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pl-PL" dirty="0"/>
              <a:t>Systemy wspomagania decyzji jako element systemu informacyjnego logistyki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 err="1"/>
              <a:t>Istota</a:t>
            </a:r>
            <a:r>
              <a:rPr sz="2000" dirty="0"/>
              <a:t> </a:t>
            </a:r>
            <a:r>
              <a:rPr sz="2000" dirty="0" err="1"/>
              <a:t>decyzji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procesu</a:t>
            </a:r>
            <a:r>
              <a:rPr sz="2000" dirty="0"/>
              <a:t> </a:t>
            </a:r>
            <a:r>
              <a:rPr sz="2000" dirty="0" err="1"/>
              <a:t>decyzyjnego</a:t>
            </a:r>
            <a:r>
              <a:rPr sz="2000" dirty="0"/>
              <a:t> w </a:t>
            </a:r>
            <a:r>
              <a:rPr sz="2000" dirty="0" err="1"/>
              <a:t>logistyce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 err="1"/>
              <a:t>Rodzaje</a:t>
            </a:r>
            <a:r>
              <a:rPr sz="2000" dirty="0"/>
              <a:t> </a:t>
            </a:r>
            <a:r>
              <a:rPr sz="2000" dirty="0" err="1"/>
              <a:t>decyzji</a:t>
            </a:r>
            <a:r>
              <a:rPr sz="2000" dirty="0"/>
              <a:t> </a:t>
            </a:r>
            <a:r>
              <a:rPr sz="2000" dirty="0" err="1"/>
              <a:t>logistycznych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/>
              <a:t>Dane – </a:t>
            </a:r>
            <a:r>
              <a:rPr sz="2000" dirty="0" err="1"/>
              <a:t>informacje</a:t>
            </a:r>
            <a:r>
              <a:rPr sz="2000" dirty="0"/>
              <a:t> – </a:t>
            </a:r>
            <a:r>
              <a:rPr sz="2000" dirty="0" err="1"/>
              <a:t>wiedza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/>
              <a:t>System </a:t>
            </a:r>
            <a:r>
              <a:rPr sz="2000" dirty="0" err="1"/>
              <a:t>informacyjny</a:t>
            </a:r>
            <a:r>
              <a:rPr sz="2000" dirty="0"/>
              <a:t> </a:t>
            </a:r>
            <a:r>
              <a:rPr sz="2000" dirty="0" err="1"/>
              <a:t>przedsiębiorstwa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logistyki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 err="1"/>
              <a:t>Miejsce</a:t>
            </a:r>
            <a:r>
              <a:rPr sz="2000" dirty="0"/>
              <a:t> DSS w </a:t>
            </a:r>
            <a:r>
              <a:rPr sz="2000" dirty="0" err="1"/>
              <a:t>architekturze</a:t>
            </a:r>
            <a:r>
              <a:rPr sz="2000" dirty="0"/>
              <a:t> </a:t>
            </a:r>
            <a:r>
              <a:rPr sz="2000" dirty="0" err="1"/>
              <a:t>przedsiębiorstwa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sz="2000" dirty="0" err="1"/>
              <a:t>Ewolucja</a:t>
            </a:r>
            <a:r>
              <a:rPr sz="2000" dirty="0"/>
              <a:t> </a:t>
            </a:r>
            <a:r>
              <a:rPr sz="2000" dirty="0" err="1"/>
              <a:t>systemów</a:t>
            </a:r>
            <a:r>
              <a:rPr sz="2000" dirty="0"/>
              <a:t> </a:t>
            </a:r>
            <a:r>
              <a:rPr sz="2000" dirty="0" err="1"/>
              <a:t>wspomagania</a:t>
            </a:r>
            <a:r>
              <a:rPr sz="2000" dirty="0"/>
              <a:t> </a:t>
            </a:r>
            <a:r>
              <a:rPr sz="2000" dirty="0" err="1"/>
              <a:t>decyzji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Istota decyzji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Decyzja: wybór sposobu działania spośród dostępnych wariantów</a:t>
            </a:r>
          </a:p>
          <a:p>
            <a:r>
              <a:t>Decyzje logistyczne dotyczą przepływów dóbr, informacji i zasobów</a:t>
            </a:r>
          </a:p>
          <a:p>
            <a:r>
              <a:t>Podejmowane są przy określonych celach, ograniczeniach i ryzyku</a:t>
            </a:r>
          </a:p>
          <a:p>
            <a:r>
              <a:t>Jakość decyzji wpływa na koszty, czas i poziom obsługi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 decyzyjny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Identyfikacja problemu</a:t>
            </a:r>
          </a:p>
          <a:p>
            <a:r>
              <a:t>Pozyskanie i analiza informacji</a:t>
            </a:r>
          </a:p>
          <a:p>
            <a:r>
              <a:t>Określenie wariantów działania</a:t>
            </a:r>
          </a:p>
          <a:p>
            <a:r>
              <a:t>Ocena wariantów według kryteriów</a:t>
            </a:r>
          </a:p>
          <a:p>
            <a:r>
              <a:t>Wybór i wdrożenie rozwiązania</a:t>
            </a:r>
          </a:p>
          <a:p>
            <a:r>
              <a:t>Kontrola rezultatów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Rodzaje decyzji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Strategiczne – długookresowe</a:t>
            </a:r>
          </a:p>
          <a:p>
            <a:r>
              <a:t>Taktyczne – średniookresowe</a:t>
            </a:r>
          </a:p>
          <a:p>
            <a:r>
              <a:t>Operacyjne – bieżące</a:t>
            </a:r>
          </a:p>
          <a:p>
            <a:r>
              <a:t>Ustrukturyzowane, częściowo ustrukturyzowane i nieustrukturyzowane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Przykłady decyzji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Lokalizacja magazynu lub centrum dystrybucyjnego</a:t>
            </a:r>
          </a:p>
          <a:p>
            <a:r>
              <a:t>Wybór dostawcy</a:t>
            </a:r>
          </a:p>
          <a:p>
            <a:r>
              <a:t>Ustalenie poziomu zapasów</a:t>
            </a:r>
          </a:p>
          <a:p>
            <a:r>
              <a:t>Planowanie transportu i wybór trasy</a:t>
            </a:r>
          </a:p>
          <a:p>
            <a:r>
              <a:t>Przydział zasobów magazynowych</a:t>
            </a:r>
          </a:p>
          <a:p>
            <a:r>
              <a:t>Reakcja na zakłócenia w łańcuchu dostaw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– informacje – wiedza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Dane: fakty, liczby, pomiary</a:t>
            </a:r>
          </a:p>
          <a:p>
            <a:r>
              <a:t>Informacja: dane uporządkowane i osadzone w kontekście</a:t>
            </a:r>
          </a:p>
          <a:p>
            <a:r>
              <a:t>Wiedza: zdolność interpretacji informacji</a:t>
            </a:r>
          </a:p>
          <a:p>
            <a:r>
              <a:t>Decyzja: praktyczne wykorzystanie informacji i wiedzy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informacji w decyzjach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Aktualność</a:t>
            </a:r>
          </a:p>
          <a:p>
            <a:r>
              <a:t>Dokładność</a:t>
            </a:r>
          </a:p>
          <a:p>
            <a:r>
              <a:t>Kompletność</a:t>
            </a:r>
          </a:p>
          <a:p>
            <a:r>
              <a:t>Dostępność we właściwym czasie</a:t>
            </a:r>
          </a:p>
          <a:p>
            <a:r>
              <a:t>Użyteczność dla konkretnego problemu decyzyjnego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informacyjny przedsiębiorstwa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Ludzie, dane, procedury i narzędzia obsługujące informacje</a:t>
            </a:r>
          </a:p>
          <a:p>
            <a:r>
              <a:t>Wsparcie procesów biznesowych i zarządzania</a:t>
            </a:r>
          </a:p>
          <a:p>
            <a:r>
              <a:t>Integracja informacji z różnych obszarów funkcjonalnych</a:t>
            </a:r>
          </a:p>
          <a:p>
            <a:r>
              <a:t>Informacje dla planowania, kontroli i podejmowania decyzji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informacyjny logistyki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Część systemu informacyjnego przedsiębiorstwa</a:t>
            </a:r>
          </a:p>
          <a:p>
            <a:r>
              <a:t>Informacje o zaopatrzeniu, zapasach, magazynowaniu i transporcie</a:t>
            </a:r>
          </a:p>
          <a:p>
            <a:r>
              <a:t>Powiązanie przepływów informacyjnych z rzeczowymi</a:t>
            </a:r>
          </a:p>
          <a:p>
            <a:r>
              <a:t>Monitorowanie i koordynacja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Czym są systemy DSS?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DSS – Decision Support Systems, systemy wspomagania decyzji</a:t>
            </a:r>
          </a:p>
          <a:p>
            <a:r>
              <a:t>Wspierają analizę problemów i ocenę wariantów</a:t>
            </a:r>
          </a:p>
          <a:p>
            <a:r>
              <a:t>Wykorzystują dane, modele, metody analityczne i wiedzę</a:t>
            </a:r>
          </a:p>
          <a:p>
            <a:r>
              <a:t>Szczególnie przydatne przy decyzjach częściowo ustrukturyzowanych</a:t>
            </a:r>
          </a:p>
          <a:p>
            <a:r>
              <a:t>Wspomagają decydenta, nie zastępując jego odpowiedzialności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Miejsce DSS w architekturze przedsiębiorstwa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operacyjne – rejestracja danych</a:t>
            </a:r>
          </a:p>
          <a:p>
            <a:r>
              <a:t>ERP – integracja danych i procesów</a:t>
            </a:r>
          </a:p>
          <a:p>
            <a:r>
              <a:t>Bazy i hurtownie danych – zasoby informacyjne</a:t>
            </a:r>
          </a:p>
          <a:p>
            <a:r>
              <a:t>BI i analityka – analiza i raportowanie</a:t>
            </a:r>
          </a:p>
          <a:p>
            <a:r>
              <a:t>DSS – ocena wariantów i wspomaganie decyzji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decyzja transportowa wspomagana przez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Pilna dostawa – wybór sposobu realizacji</a:t>
            </a:r>
          </a:p>
          <a:p>
            <a:r>
              <a:t>Dane: koszt, czas, dostępność i ograniczenia</a:t>
            </a:r>
          </a:p>
          <a:p>
            <a:r>
              <a:t>Porównanie wariantów przez DSS</a:t>
            </a:r>
          </a:p>
          <a:p>
            <a:r>
              <a:t>Prezentacja konsekwencji poszczególnych rozwiązań</a:t>
            </a:r>
          </a:p>
          <a:p>
            <a:r>
              <a:t>Wybór, realizacja i monitoring decyzji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Ewolucja systemów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raportowe i klasyczne DSS</a:t>
            </a:r>
          </a:p>
          <a:p>
            <a:r>
              <a:t>Hurtownie danych i Business Intelligence</a:t>
            </a:r>
          </a:p>
          <a:p>
            <a:r>
              <a:t>Zaawansowana analityka i modele predykcyjne</a:t>
            </a:r>
          </a:p>
          <a:p>
            <a:r>
              <a:t>Big Data, chmura i dane czasu rzeczywistego</a:t>
            </a:r>
          </a:p>
          <a:p>
            <a:r>
              <a:t>AI i uczenie maszynowe</a:t>
            </a:r>
          </a:p>
          <a:p>
            <a:r>
              <a:t>Automatyzacja procesów decyzyjnych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Decyzje logistyczne występują na poziomie strategicznym, taktycznym i operacyjnym</a:t>
            </a:r>
          </a:p>
          <a:p>
            <a:r>
              <a:t>Dane, informacje i wiedza są podstawą procesu decyzyjnego</a:t>
            </a:r>
          </a:p>
          <a:p>
            <a:r>
              <a:t>System informacyjny logistyki jest częścią systemu informacyjnego przedsiębiorstwa</a:t>
            </a:r>
          </a:p>
          <a:p>
            <a:r>
              <a:t>DSS wykorzystują dane i modele do wspomagania decyzji</a:t>
            </a:r>
          </a:p>
          <a:p>
            <a:r>
              <a:t>Rozwój DSS prowadzi w kierunku analityki, AI i automatyzacji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 jakich decyzjach logistycznych system DSS może przynieść największe korzyści i dlaczego?</a:t>
            </a:r>
          </a:p>
          <a:p>
            <a:r>
              <a:t>Czy system wspomagania decyzji powinien jedynie rekomendować rozwiązanie, czy w określonych sytuacjach może samodzielnie podejmować decyzje?</a:t>
            </a:r>
          </a:p>
          <a:p>
            <a:r>
              <a:t>Jakie mogą być konsekwencje podejmowania decyzji logistycznych na podstawie niepełnych, nieaktualnych lub błędnych danych?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  <a:prstDash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informuje o licencji Creative Commons Uznanie autorstwa CC BY 4.0 oraz zawiera link do szczegółowych warunków licencji. Dodatkowo wskazuje na powiązanie z projektem GreenTechEducation realizowanym przez SGGW w ramach programu FERS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y pasek. Elementy graficzne reprezentują instytucje wspierające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4710</TotalTime>
  <Words>549</Words>
  <Application>Microsoft Office PowerPoint</Application>
  <PresentationFormat>Panoramiczny</PresentationFormat>
  <Paragraphs>97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 Wykład 1</vt:lpstr>
      <vt:lpstr>Zakres wykładu</vt:lpstr>
      <vt:lpstr>Istota decyzji w logistyce</vt:lpstr>
      <vt:lpstr>Proces decyzyjny</vt:lpstr>
      <vt:lpstr>Rodzaje decyzji logistycznych</vt:lpstr>
      <vt:lpstr>Przykłady decyzji logistycznych</vt:lpstr>
      <vt:lpstr>Dane – informacje – wiedza</vt:lpstr>
      <vt:lpstr>Znaczenie informacji w decyzjach logistycznych</vt:lpstr>
      <vt:lpstr>System informacyjny przedsiębiorstwa</vt:lpstr>
      <vt:lpstr>System informacyjny logistyki</vt:lpstr>
      <vt:lpstr>Czym są systemy DSS?</vt:lpstr>
      <vt:lpstr>Miejsce DSS w architekturze przedsiębiorstwa</vt:lpstr>
      <vt:lpstr>Case: decyzja transportowa wspomagana przez DSS</vt:lpstr>
      <vt:lpstr>Ewolucja systemów wspomagania decyzji</vt:lpstr>
      <vt:lpstr>Podsumowanie</vt:lpstr>
      <vt:lpstr>Pytania do ewentualnej dyskusji</vt:lpstr>
      <vt:lpstr>Autor utworu: dr Konrad Michalski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