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279" r:id="rId5"/>
    <p:sldId id="280" r:id="rId6"/>
    <p:sldId id="262" r:id="rId7"/>
    <p:sldId id="260" r:id="rId8"/>
    <p:sldId id="261" r:id="rId9"/>
    <p:sldId id="263" r:id="rId10"/>
    <p:sldId id="264" r:id="rId11"/>
    <p:sldId id="278" r:id="rId12"/>
    <p:sldId id="265" r:id="rId13"/>
    <p:sldId id="277" r:id="rId14"/>
    <p:sldId id="266" r:id="rId15"/>
    <p:sldId id="267" r:id="rId16"/>
    <p:sldId id="268" r:id="rId17"/>
    <p:sldId id="269" r:id="rId18"/>
    <p:sldId id="270" r:id="rId19"/>
    <p:sldId id="276" r:id="rId20"/>
    <p:sldId id="275" r:id="rId21"/>
    <p:sldId id="281" r:id="rId22"/>
    <p:sldId id="284" r:id="rId23"/>
    <p:sldId id="282" r:id="rId2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451C1B-C1A6-4BAD-8CE0-CF990AD175BB}" v="21" dt="2026-07-25T09:29:45.3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610" autoAdjust="0"/>
    <p:restoredTop sz="86405" autoAdjust="0"/>
  </p:normalViewPr>
  <p:slideViewPr>
    <p:cSldViewPr snapToGrid="0" showGuides="1">
      <p:cViewPr varScale="1">
        <p:scale>
          <a:sx n="44" d="100"/>
          <a:sy n="44" d="100"/>
        </p:scale>
        <p:origin x="72" y="677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731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M M" userId="990111fa234a5934" providerId="LiveId" clId="{3E0F50D3-5A6C-4E1C-B1A2-5C15DBBF044B}"/>
    <pc:docChg chg="undo custSel addSld delSld modSld">
      <pc:chgData name="KM M" userId="990111fa234a5934" providerId="LiveId" clId="{3E0F50D3-5A6C-4E1C-B1A2-5C15DBBF044B}" dt="2026-07-25T09:29:45.391" v="131" actId="13244"/>
      <pc:docMkLst>
        <pc:docMk/>
      </pc:docMkLst>
      <pc:sldChg chg="modSp mod">
        <pc:chgData name="KM M" userId="990111fa234a5934" providerId="LiveId" clId="{3E0F50D3-5A6C-4E1C-B1A2-5C15DBBF044B}" dt="2026-07-22T18:25:37.365" v="109" actId="12"/>
        <pc:sldMkLst>
          <pc:docMk/>
          <pc:sldMk cId="3209448822" sldId="262"/>
        </pc:sldMkLst>
        <pc:spChg chg="mod">
          <ac:chgData name="KM M" userId="990111fa234a5934" providerId="LiveId" clId="{3E0F50D3-5A6C-4E1C-B1A2-5C15DBBF044B}" dt="2026-07-22T18:25:37.365" v="109" actId="12"/>
          <ac:spMkLst>
            <pc:docMk/>
            <pc:sldMk cId="3209448822" sldId="262"/>
            <ac:spMk id="3" creationId="{7084719E-AA4C-F51F-48EB-50F874E36FDE}"/>
          </ac:spMkLst>
        </pc:spChg>
      </pc:sldChg>
      <pc:sldChg chg="modSp mod">
        <pc:chgData name="KM M" userId="990111fa234a5934" providerId="LiveId" clId="{3E0F50D3-5A6C-4E1C-B1A2-5C15DBBF044B}" dt="2026-07-22T14:15:16.328" v="16" actId="20577"/>
        <pc:sldMkLst>
          <pc:docMk/>
          <pc:sldMk cId="2311737795" sldId="275"/>
        </pc:sldMkLst>
        <pc:spChg chg="mod">
          <ac:chgData name="KM M" userId="990111fa234a5934" providerId="LiveId" clId="{3E0F50D3-5A6C-4E1C-B1A2-5C15DBBF044B}" dt="2026-07-22T14:15:16.328" v="16" actId="20577"/>
          <ac:spMkLst>
            <pc:docMk/>
            <pc:sldMk cId="2311737795" sldId="275"/>
            <ac:spMk id="2" creationId="{E9946DBB-90C6-EF12-10CD-C94D0481485E}"/>
          </ac:spMkLst>
        </pc:spChg>
      </pc:sldChg>
      <pc:sldChg chg="modSp">
        <pc:chgData name="KM M" userId="990111fa234a5934" providerId="LiveId" clId="{3E0F50D3-5A6C-4E1C-B1A2-5C15DBBF044B}" dt="2026-07-25T09:29:32.784" v="129" actId="13244"/>
        <pc:sldMkLst>
          <pc:docMk/>
          <pc:sldMk cId="2101510444" sldId="279"/>
        </pc:sldMkLst>
        <pc:spChg chg="mod">
          <ac:chgData name="KM M" userId="990111fa234a5934" providerId="LiveId" clId="{3E0F50D3-5A6C-4E1C-B1A2-5C15DBBF044B}" dt="2026-07-25T09:29:31.156" v="128" actId="13244"/>
          <ac:spMkLst>
            <pc:docMk/>
            <pc:sldMk cId="2101510444" sldId="279"/>
            <ac:spMk id="2" creationId="{00000000-0000-0000-0000-000000000000}"/>
          </ac:spMkLst>
        </pc:spChg>
        <pc:spChg chg="mod">
          <ac:chgData name="KM M" userId="990111fa234a5934" providerId="LiveId" clId="{3E0F50D3-5A6C-4E1C-B1A2-5C15DBBF044B}" dt="2026-07-25T09:29:32.784" v="129" actId="13244"/>
          <ac:spMkLst>
            <pc:docMk/>
            <pc:sldMk cId="2101510444" sldId="279"/>
            <ac:spMk id="4" creationId="{00000000-0000-0000-0000-000000000000}"/>
          </ac:spMkLst>
        </pc:spChg>
        <pc:grpChg chg="mod">
          <ac:chgData name="KM M" userId="990111fa234a5934" providerId="LiveId" clId="{3E0F50D3-5A6C-4E1C-B1A2-5C15DBBF044B}" dt="2026-07-25T09:29:03.430" v="113" actId="962"/>
          <ac:grpSpMkLst>
            <pc:docMk/>
            <pc:sldMk cId="2101510444" sldId="279"/>
            <ac:grpSpMk id="12" creationId="{040C5185-EE9F-4004-B36B-5DC219184BC5}"/>
          </ac:grpSpMkLst>
        </pc:grpChg>
        <pc:picChg chg="mod">
          <ac:chgData name="KM M" userId="990111fa234a5934" providerId="LiveId" clId="{3E0F50D3-5A6C-4E1C-B1A2-5C15DBBF044B}" dt="2026-07-25T09:29:10.888" v="117" actId="962"/>
          <ac:picMkLst>
            <pc:docMk/>
            <pc:sldMk cId="2101510444" sldId="279"/>
            <ac:picMk id="25" creationId="{AE5352E8-B38D-4112-8709-9A63013499A7}"/>
          </ac:picMkLst>
        </pc:picChg>
      </pc:sldChg>
      <pc:sldChg chg="modSp add mod">
        <pc:chgData name="KM M" userId="990111fa234a5934" providerId="LiveId" clId="{3E0F50D3-5A6C-4E1C-B1A2-5C15DBBF044B}" dt="2026-07-22T18:22:31.049" v="108" actId="1076"/>
        <pc:sldMkLst>
          <pc:docMk/>
          <pc:sldMk cId="302047053" sldId="281"/>
        </pc:sldMkLst>
        <pc:spChg chg="mod">
          <ac:chgData name="KM M" userId="990111fa234a5934" providerId="LiveId" clId="{3E0F50D3-5A6C-4E1C-B1A2-5C15DBBF044B}" dt="2026-07-22T18:22:31.049" v="108" actId="1076"/>
          <ac:spMkLst>
            <pc:docMk/>
            <pc:sldMk cId="302047053" sldId="281"/>
            <ac:spMk id="3" creationId="{127F2460-BFB4-6DA7-1DEF-42DF826A98B3}"/>
          </ac:spMkLst>
        </pc:spChg>
      </pc:sldChg>
      <pc:sldChg chg="addSp modSp add mod">
        <pc:chgData name="KM M" userId="990111fa234a5934" providerId="LiveId" clId="{3E0F50D3-5A6C-4E1C-B1A2-5C15DBBF044B}" dt="2026-07-25T09:29:45.391" v="131" actId="13244"/>
        <pc:sldMkLst>
          <pc:docMk/>
          <pc:sldMk cId="3883964071" sldId="282"/>
        </pc:sldMkLst>
        <pc:spChg chg="add mod">
          <ac:chgData name="KM M" userId="990111fa234a5934" providerId="LiveId" clId="{3E0F50D3-5A6C-4E1C-B1A2-5C15DBBF044B}" dt="2026-07-25T09:29:41.318" v="130" actId="13244"/>
          <ac:spMkLst>
            <pc:docMk/>
            <pc:sldMk cId="3883964071" sldId="282"/>
            <ac:spMk id="6" creationId="{9B012B69-0220-4ABB-C345-86DB6867E9F9}"/>
          </ac:spMkLst>
        </pc:spChg>
        <pc:picChg chg="mod">
          <ac:chgData name="KM M" userId="990111fa234a5934" providerId="LiveId" clId="{3E0F50D3-5A6C-4E1C-B1A2-5C15DBBF044B}" dt="2026-07-25T09:29:24.283" v="127" actId="962"/>
          <ac:picMkLst>
            <pc:docMk/>
            <pc:sldMk cId="3883964071" sldId="282"/>
            <ac:picMk id="2" creationId="{00000000-0000-0000-0000-000000000000}"/>
          </ac:picMkLst>
        </pc:picChg>
        <pc:picChg chg="mod">
          <ac:chgData name="KM M" userId="990111fa234a5934" providerId="LiveId" clId="{3E0F50D3-5A6C-4E1C-B1A2-5C15DBBF044B}" dt="2026-07-25T09:29:19.261" v="122" actId="962"/>
          <ac:picMkLst>
            <pc:docMk/>
            <pc:sldMk cId="3883964071" sldId="282"/>
            <ac:picMk id="4" creationId="{65C93C00-4E94-41BD-A3B3-EDC3C6DBCE57}"/>
          </ac:picMkLst>
        </pc:picChg>
        <pc:picChg chg="mod">
          <ac:chgData name="KM M" userId="990111fa234a5934" providerId="LiveId" clId="{3E0F50D3-5A6C-4E1C-B1A2-5C15DBBF044B}" dt="2026-07-25T09:29:19.748" v="123" actId="962"/>
          <ac:picMkLst>
            <pc:docMk/>
            <pc:sldMk cId="3883964071" sldId="282"/>
            <ac:picMk id="5" creationId="{1360999B-B904-4568-B3C5-06EFB8940D54}"/>
          </ac:picMkLst>
        </pc:picChg>
        <pc:picChg chg="mod">
          <ac:chgData name="KM M" userId="990111fa234a5934" providerId="LiveId" clId="{3E0F50D3-5A6C-4E1C-B1A2-5C15DBBF044B}" dt="2026-07-25T09:29:45.391" v="131" actId="13244"/>
          <ac:picMkLst>
            <pc:docMk/>
            <pc:sldMk cId="3883964071" sldId="282"/>
            <ac:picMk id="25" creationId="{AE5352E8-B38D-4112-8709-9A63013499A7}"/>
          </ac:picMkLst>
        </pc:picChg>
      </pc:sldChg>
      <pc:sldChg chg="modSp add">
        <pc:chgData name="KM M" userId="990111fa234a5934" providerId="LiveId" clId="{3E0F50D3-5A6C-4E1C-B1A2-5C15DBBF044B}" dt="2026-07-22T17:47:10.253" v="33"/>
        <pc:sldMkLst>
          <pc:docMk/>
          <pc:sldMk cId="2265957553" sldId="284"/>
        </pc:sldMkLst>
        <pc:spChg chg="mod">
          <ac:chgData name="KM M" userId="990111fa234a5934" providerId="LiveId" clId="{3E0F50D3-5A6C-4E1C-B1A2-5C15DBBF044B}" dt="2026-07-22T17:47:10.253" v="33"/>
          <ac:spMkLst>
            <pc:docMk/>
            <pc:sldMk cId="2265957553" sldId="284"/>
            <ac:spMk id="3" creationId="{127F2460-BFB4-6DA7-1DEF-42DF826A98B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8EF1493-C228-414D-BBEE-F0F3A63AC1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6745AAD-6F4E-488F-AE30-9F949B439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E9447E5-ABC7-4ED6-8007-FA68B8CD5A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  <p:pic>
        <p:nvPicPr>
          <p:cNvPr id="25" name="Obraz 24" descr="Logo Funduszy Europejskich, Rzeczypospolitej Polskiej, Unii Europejskiej oraz Szkoły Głównej Gospodarstwa Wiejskiego w Warszawie, ułożone w poziomy pasek. Elementy graficzne reprezentują współfinansowanie projektu przez UE i instytucje polskie.&#10;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1510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8298"/>
            <a:ext cx="9144000" cy="2387600"/>
          </a:xfrm>
        </p:spPr>
        <p:txBody>
          <a:bodyPr>
            <a:noAutofit/>
          </a:bodyPr>
          <a:lstStyle/>
          <a:p>
            <a:r>
              <a:t>Systemy wspomagania decyzji w logistyce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7973"/>
            <a:ext cx="9144000" cy="165576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t>Wykład 10</a:t>
            </a:r>
          </a:p>
          <a:p>
            <a:r>
              <a:t>Analityka predykcyjna i preskrypcyjna</a:t>
            </a:r>
          </a:p>
        </p:txBody>
      </p:sp>
    </p:spTree>
    <p:extLst>
      <p:ext uri="{BB962C8B-B14F-4D97-AF65-F5344CB8AC3E}">
        <p14:creationId xmlns:p14="http://schemas.microsoft.com/office/powerpoint/2010/main" val="259432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Zakres wykładu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Analityka</a:t>
            </a:r>
            <a:r>
              <a:rPr dirty="0"/>
              <a:t> </a:t>
            </a:r>
            <a:r>
              <a:rPr dirty="0" err="1"/>
              <a:t>predykcyjna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preskrypcyjna</a:t>
            </a:r>
            <a:endParaRPr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Prognozowanie</a:t>
            </a:r>
            <a:r>
              <a:rPr dirty="0"/>
              <a:t> </a:t>
            </a:r>
            <a:r>
              <a:rPr dirty="0" err="1"/>
              <a:t>popytu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Predykcja</a:t>
            </a:r>
            <a:r>
              <a:rPr dirty="0"/>
              <a:t> </a:t>
            </a:r>
            <a:r>
              <a:rPr dirty="0" err="1"/>
              <a:t>zakłóceń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Analiza </a:t>
            </a:r>
            <a:r>
              <a:rPr dirty="0" err="1"/>
              <a:t>scenariuszy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Modelowanie</a:t>
            </a:r>
            <a:r>
              <a:rPr dirty="0"/>
              <a:t> </a:t>
            </a:r>
            <a:r>
              <a:rPr dirty="0" err="1"/>
              <a:t>symulacyjne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Digital Twin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Optymalizacja</a:t>
            </a:r>
            <a:r>
              <a:rPr dirty="0"/>
              <a:t> </a:t>
            </a:r>
            <a:r>
              <a:rPr dirty="0" err="1"/>
              <a:t>decyzji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9448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A60220-34D2-4400-A618-7B4DE81C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Analityka predykcyjna i preskrypcyjna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25BF78-FCE6-4868-9D9A-71759B098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Analityka predykcyjna odpowiada na pytanie: co może się wydarzyć?</a:t>
            </a:r>
          </a:p>
          <a:p>
            <a:r>
              <a:t>Analityka preskrypcyjna odpowiada na pytanie: jakie działanie należy rozważyć?</a:t>
            </a:r>
          </a:p>
          <a:p>
            <a:r>
              <a:t>Oba podejścia wykorzystują dane, modele i metody analityczne</a:t>
            </a:r>
          </a:p>
          <a:p>
            <a:r>
              <a:t>Ich połączenie rozszerza możliwości systemów wspomagania decyzji</a:t>
            </a:r>
          </a:p>
        </p:txBody>
      </p:sp>
    </p:spTree>
    <p:extLst>
      <p:ext uri="{BB962C8B-B14F-4D97-AF65-F5344CB8AC3E}">
        <p14:creationId xmlns:p14="http://schemas.microsoft.com/office/powerpoint/2010/main" val="1439420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EA1B0C-3DB8-43A0-BC5E-418BF4F59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Od danych do rekomendacji decyzji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6992DC-BE22-49BD-80BF-EDA02F816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Dane opisują stan i przebieg procesów logistycznych</a:t>
            </a:r>
          </a:p>
          <a:p>
            <a:r>
              <a:t>Analityka opisowa pokazuje, co się wydarzyło</a:t>
            </a:r>
          </a:p>
          <a:p>
            <a:r>
              <a:t>Analityka predykcyjna pozwala przewidywać przyszłe zdarzenia</a:t>
            </a:r>
          </a:p>
          <a:p>
            <a:r>
              <a:t>Analityka preskrypcyjna wspiera wybór wariantu działania</a:t>
            </a:r>
          </a:p>
          <a:p>
            <a:r>
              <a:t>Rekomendacja stanowi podstawę decyzji podejmowanej przez użytkownika</a:t>
            </a:r>
          </a:p>
        </p:txBody>
      </p:sp>
    </p:spTree>
    <p:extLst>
      <p:ext uri="{BB962C8B-B14F-4D97-AF65-F5344CB8AC3E}">
        <p14:creationId xmlns:p14="http://schemas.microsoft.com/office/powerpoint/2010/main" val="2881893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A1F07-0C2C-EAAF-F724-88FD30157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DBBF82-3364-BC0E-206E-6F339671A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Prognozowanie popytu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1E29DE-6481-01AA-2100-68A489DDF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Pozwala przewidywać przyszłe zapotrzebowanie na produkty i usługi</a:t>
            </a:r>
          </a:p>
          <a:p>
            <a:r>
              <a:t>Wykorzystuje dane historyczne oraz informacje o czynnikach wpływających na popyt</a:t>
            </a:r>
          </a:p>
          <a:p>
            <a:r>
              <a:t>Wspiera planowanie zapasów, zaopatrzenia, produkcji i transportu</a:t>
            </a:r>
          </a:p>
          <a:p>
            <a:r>
              <a:t>Jakość prognozy wpływa na jakość kolejnych decyzji logistycznych</a:t>
            </a:r>
          </a:p>
        </p:txBody>
      </p:sp>
    </p:spTree>
    <p:extLst>
      <p:ext uri="{BB962C8B-B14F-4D97-AF65-F5344CB8AC3E}">
        <p14:creationId xmlns:p14="http://schemas.microsoft.com/office/powerpoint/2010/main" val="569727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07AA8-25EC-B067-DA4A-892FB3FF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96211C-623E-CB68-F2CC-9B43FB47A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Dane i metody w prognozowaniu popytu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30E4B0-4710-EE20-02F5-42CC9DDC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Dane o sprzedaży i zamówieniach</a:t>
            </a:r>
          </a:p>
          <a:p>
            <a:r>
              <a:t>Sezonowość i trendy zmian popytu</a:t>
            </a:r>
          </a:p>
          <a:p>
            <a:r>
              <a:t>Informacje o promocjach, cenach i zdarzeniach rynkowych</a:t>
            </a:r>
          </a:p>
          <a:p>
            <a:r>
              <a:t>Metody statystyczne i modele uczenia maszynowego</a:t>
            </a:r>
          </a:p>
          <a:p>
            <a:r>
              <a:t>Regularna aktualizacja prognoz wraz z napływem nowych danych</a:t>
            </a:r>
          </a:p>
        </p:txBody>
      </p:sp>
    </p:spTree>
    <p:extLst>
      <p:ext uri="{BB962C8B-B14F-4D97-AF65-F5344CB8AC3E}">
        <p14:creationId xmlns:p14="http://schemas.microsoft.com/office/powerpoint/2010/main" val="518923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87094D-5CF8-8371-2734-F1F185BA4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Predykcja zakłóceń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534CC7-998B-5548-B331-90DF2EDE1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Identyfikowanie ryzyka wystąpienia problemów przed ich materializacją</a:t>
            </a:r>
          </a:p>
          <a:p>
            <a:r>
              <a:t>Analiza danych historycznych i bieżących sygnałów ostrzegawczych</a:t>
            </a:r>
          </a:p>
          <a:p>
            <a:r>
              <a:t>Przewidywanie opóźnień, braków, awarii lub ograniczeń dostępności zasobów</a:t>
            </a:r>
          </a:p>
          <a:p>
            <a:r>
              <a:t>Tworzenie podstaw do wcześniejszego przygotowania reakcji</a:t>
            </a:r>
          </a:p>
        </p:txBody>
      </p:sp>
    </p:spTree>
    <p:extLst>
      <p:ext uri="{BB962C8B-B14F-4D97-AF65-F5344CB8AC3E}">
        <p14:creationId xmlns:p14="http://schemas.microsoft.com/office/powerpoint/2010/main" val="984333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0EDA-ABA2-A15A-9969-A740FF8ED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238F06-D565-D6AC-5533-C9325E509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Predykcja zakłóceń w łańcuchu dostaw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E06832-CB39-8619-6A89-34CE2AB2C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Monitorowanie dostawców, transportu i kluczowych zasobów</a:t>
            </a:r>
          </a:p>
          <a:p>
            <a:r>
              <a:t>Łączenie danych wewnętrznych z informacjami pochodzącymi z otoczenia</a:t>
            </a:r>
          </a:p>
          <a:p>
            <a:r>
              <a:t>Ocena prawdopodobieństwa i potencjalnych skutków zakłócenia</a:t>
            </a:r>
          </a:p>
          <a:p>
            <a:r>
              <a:t>Wsparcie działań zwiększających odporność łańcucha dostaw</a:t>
            </a:r>
          </a:p>
        </p:txBody>
      </p:sp>
    </p:spTree>
    <p:extLst>
      <p:ext uri="{BB962C8B-B14F-4D97-AF65-F5344CB8AC3E}">
        <p14:creationId xmlns:p14="http://schemas.microsoft.com/office/powerpoint/2010/main" val="169882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41C598-897D-E588-1D6D-5352AB788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Analiza scenariuszy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3D609F-7C5A-152D-D1D0-9C458E5DA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Pozwala rozpatrywać alternatywne warianty przyszłego przebiegu zdarzeń</a:t>
            </a:r>
          </a:p>
          <a:p>
            <a:r>
              <a:t>Umożliwia zmianę założeń i obserwowanie ich wpływu na wyniki</a:t>
            </a:r>
          </a:p>
          <a:p>
            <a:r>
              <a:t>Wspiera ocenę konsekwencji decyzji przed ich wdrożeniem</a:t>
            </a:r>
          </a:p>
          <a:p>
            <a:r>
              <a:t>Jest szczególnie użyteczna przy niepewności i wielu możliwych wariantach działania</a:t>
            </a:r>
          </a:p>
        </p:txBody>
      </p:sp>
    </p:spTree>
    <p:extLst>
      <p:ext uri="{BB962C8B-B14F-4D97-AF65-F5344CB8AC3E}">
        <p14:creationId xmlns:p14="http://schemas.microsoft.com/office/powerpoint/2010/main" val="3952859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9FB95-AF3A-D317-1EE3-587AF66EA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3A2A6E-47E8-8D89-893E-FC26D9C32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Analiza typu „what-if”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D144D0-4DCB-4480-C81F-EBED7FD78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Odpowiada na pytanie: co się stanie, jeśli zmienią się określone warunki?</a:t>
            </a:r>
          </a:p>
          <a:p>
            <a:r>
              <a:t>Pozwala testować zmiany popytu, zasobów, kosztów lub czasu realizacji</a:t>
            </a:r>
          </a:p>
          <a:p>
            <a:r>
              <a:t>Umożliwia porównanie wyników różnych wariantów</a:t>
            </a:r>
          </a:p>
          <a:p>
            <a:r>
              <a:t>Pomaga identyfikować rozwiązania bardziej odporne na zmianę warunków</a:t>
            </a:r>
          </a:p>
        </p:txBody>
      </p:sp>
    </p:spTree>
    <p:extLst>
      <p:ext uri="{BB962C8B-B14F-4D97-AF65-F5344CB8AC3E}">
        <p14:creationId xmlns:p14="http://schemas.microsoft.com/office/powerpoint/2010/main" val="2239566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AD7C4-39E9-46C9-6E2E-BE06C6101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A64FD7-626E-9F7A-72BD-797B48877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Modelowanie symulacyjne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DA7DE5-0BFD-2C9B-E0C4-C97CF02E9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Odwzorowuje funkcjonowanie rzeczywistego lub projektowanego systemu</a:t>
            </a:r>
          </a:p>
          <a:p>
            <a:r>
              <a:t>Umożliwia prowadzenie eksperymentów bez ingerencji w rzeczywisty proces</a:t>
            </a:r>
          </a:p>
          <a:p>
            <a:r>
              <a:t>Pozwala analizować zachowanie systemu przy różnych parametrach i ograniczeniach</a:t>
            </a:r>
          </a:p>
          <a:p>
            <a:r>
              <a:t>Wspiera ocenę wariantów organizacji procesów logistycznych</a:t>
            </a:r>
          </a:p>
        </p:txBody>
      </p:sp>
    </p:spTree>
    <p:extLst>
      <p:ext uri="{BB962C8B-B14F-4D97-AF65-F5344CB8AC3E}">
        <p14:creationId xmlns:p14="http://schemas.microsoft.com/office/powerpoint/2010/main" val="1180673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E7F8-88AD-4E69-AB87-331D0B8E6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5B20B0-FFC1-174C-3904-C83C03A34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Symulacja w logistyce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B339B1-E811-14D4-0895-874C1959C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Analiza przepływu materiałów i jednostek logistycznych</a:t>
            </a:r>
          </a:p>
          <a:p>
            <a:r>
              <a:t>Ocena wykorzystania zasobów magazynowych i transportowych</a:t>
            </a:r>
          </a:p>
          <a:p>
            <a:r>
              <a:t>Badanie kolejek, wąskich gardeł i czasu realizacji procesów</a:t>
            </a:r>
          </a:p>
          <a:p>
            <a:r>
              <a:t>Porównywanie alternatywnych konfiguracji systemu</a:t>
            </a:r>
          </a:p>
          <a:p>
            <a:r>
              <a:t>Wsparcie decyzji projektowych i operacyjnych</a:t>
            </a:r>
          </a:p>
        </p:txBody>
      </p:sp>
    </p:spTree>
    <p:extLst>
      <p:ext uri="{BB962C8B-B14F-4D97-AF65-F5344CB8AC3E}">
        <p14:creationId xmlns:p14="http://schemas.microsoft.com/office/powerpoint/2010/main" val="4271390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B691F-082F-F390-CAD8-66F535C3A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45685C-D39B-7044-7E5C-9F7F5BDD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Twin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CD1F08-2761-9FAA-DC70-972F87BE6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Cyfrowe odwzorowanie rzeczywistego obiektu, procesu lub systemu</a:t>
            </a:r>
          </a:p>
          <a:p>
            <a:r>
              <a:t>Może być aktualizowane danymi pochodzącymi z rzeczywistego środowiska</a:t>
            </a:r>
          </a:p>
          <a:p>
            <a:r>
              <a:t>Pozwala monitorować stan systemu i analizować jego zachowanie</a:t>
            </a:r>
          </a:p>
          <a:p>
            <a:r>
              <a:t>Umożliwia testowanie wariantów i przewidywanie skutków zmian</a:t>
            </a:r>
          </a:p>
        </p:txBody>
      </p:sp>
    </p:spTree>
    <p:extLst>
      <p:ext uri="{BB962C8B-B14F-4D97-AF65-F5344CB8AC3E}">
        <p14:creationId xmlns:p14="http://schemas.microsoft.com/office/powerpoint/2010/main" val="2046360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CC71-F0B3-7C1D-E01E-FCDE90E23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B82C3C-A2B9-93E2-48F6-B8B54A8C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Model symulacyjny a Digital Twin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12A2E4-C6FA-2EAB-9444-28519FCEF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Model symulacyjny służy przede wszystkim do eksperymentowania na odwzorowaniu systemu</a:t>
            </a:r>
          </a:p>
          <a:p>
            <a:r>
              <a:t>Digital Twin jest silniej powiązany z aktualnymi danymi z obiektu rzeczywistego</a:t>
            </a:r>
          </a:p>
          <a:p>
            <a:r>
              <a:t>Oba rozwiązania mogą wspierać analizę scenariuszy i ocenę decyzji</a:t>
            </a:r>
          </a:p>
          <a:p>
            <a:r>
              <a:t>Stopień integracji z rzeczywistym procesem wpływa na możliwości zastosowania modelu</a:t>
            </a:r>
          </a:p>
        </p:txBody>
      </p:sp>
    </p:spTree>
    <p:extLst>
      <p:ext uri="{BB962C8B-B14F-4D97-AF65-F5344CB8AC3E}">
        <p14:creationId xmlns:p14="http://schemas.microsoft.com/office/powerpoint/2010/main" val="357611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8E9E35-83EA-4C3C-7E5D-E0DEA9D33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Optymalizacja decyzji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4FF3CE-B55C-0F55-6AC2-5273FF7BC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Polega na poszukiwaniu najlepszego lub korzystnego rozwiązania według przyjętego kryterium</a:t>
            </a:r>
          </a:p>
          <a:p>
            <a:r>
              <a:t>Uwzględnia ograniczenia zasobów, czasu, kosztów i warunków realizacji</a:t>
            </a:r>
          </a:p>
          <a:p>
            <a:r>
              <a:t>Może wspierać wybór tras, wielkości zapasów, harmonogramów i lokalizacji</a:t>
            </a:r>
          </a:p>
          <a:p>
            <a:r>
              <a:t>Wynik optymalizacji stanowi rekomendację dla decydenta</a:t>
            </a:r>
          </a:p>
        </p:txBody>
      </p:sp>
    </p:spTree>
    <p:extLst>
      <p:ext uri="{BB962C8B-B14F-4D97-AF65-F5344CB8AC3E}">
        <p14:creationId xmlns:p14="http://schemas.microsoft.com/office/powerpoint/2010/main" val="3486846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Case: wybór wariantu planu logistycznego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Prognoza wskazuje wzrost popytu w kolejnym okresie</a:t>
            </a:r>
          </a:p>
          <a:p>
            <a:r>
              <a:t>Predykcja identyfikuje ryzyko ograniczenia dostępności transportu</a:t>
            </a:r>
          </a:p>
          <a:p>
            <a:r>
              <a:t>Analiza scenariuszy pozwala przygotować alternatywne warianty działania</a:t>
            </a:r>
          </a:p>
          <a:p>
            <a:r>
              <a:t>Symulacja ocenia skutki wariantów dla czasu i wykorzystania zasobów</a:t>
            </a:r>
          </a:p>
          <a:p>
            <a:r>
              <a:t>Optymalizacja pomaga wskazać wariant najlepiej spełniający przyjęte kryteria</a:t>
            </a:r>
          </a:p>
        </p:txBody>
      </p:sp>
    </p:spTree>
    <p:extLst>
      <p:ext uri="{BB962C8B-B14F-4D97-AF65-F5344CB8AC3E}">
        <p14:creationId xmlns:p14="http://schemas.microsoft.com/office/powerpoint/2010/main" val="2311737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1708"/>
            <a:ext cx="10846981" cy="4351338"/>
          </a:xfrm>
        </p:spPr>
        <p:txBody>
          <a:bodyPr>
            <a:normAutofit lnSpcReduction="10000"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Analityka predykcyjna wspiera przewidywanie przyszłych zdarzeń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t>Analityka preskrypcyjna wspomaga wybór sposobu działania</a:t>
            </a:r>
          </a:p>
          <a:p>
            <a:r>
              <a:t>Prognozowanie popytu i predykcja zakłóceń zwiększają możliwości planowania</a:t>
            </a:r>
          </a:p>
          <a:p>
            <a:r>
              <a:t>Analiza scenariuszy pozwala oceniać konsekwencje alternatywnych wariantów</a:t>
            </a:r>
          </a:p>
          <a:p>
            <a:r>
              <a:t>Symulacja i Digital Twin umożliwiają eksperymentowanie na modelach systemów</a:t>
            </a:r>
          </a:p>
          <a:p>
            <a:r>
              <a:t>Optymalizacja wspiera wybór korzystnych rozwiązań problemów logistycznych</a:t>
            </a:r>
          </a:p>
        </p:txBody>
      </p:sp>
    </p:spTree>
    <p:extLst>
      <p:ext uri="{BB962C8B-B14F-4D97-AF65-F5344CB8AC3E}">
        <p14:creationId xmlns:p14="http://schemas.microsoft.com/office/powerpoint/2010/main" val="302047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Pytania do ewentualnej dyskusji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Czy dokładna prognoza wystarcza do podjęcia dobrej decyzji logistycznej, czy konieczne jest również zastosowanie analityki preskrypcyjnej?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t>W jakich problemach logistycznych modelowanie symulacyjne może być bardziej użyteczne niż bezpośrednia optymalizacja?</a:t>
            </a:r>
          </a:p>
          <a:p>
            <a:r>
              <a:t>Czy Digital Twin może w przyszłości stać się podstawowym środowiskiem testowania decyzji przed ich wdrożeniem w rzeczywistym systemie logistycznym?</a:t>
            </a:r>
          </a:p>
        </p:txBody>
      </p:sp>
    </p:spTree>
    <p:extLst>
      <p:ext uri="{BB962C8B-B14F-4D97-AF65-F5344CB8AC3E}">
        <p14:creationId xmlns:p14="http://schemas.microsoft.com/office/powerpoint/2010/main" val="2265957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9B012B69-0220-4ABB-C345-86DB6867E9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387600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dirty="0"/>
              <a:t>Slajd końcowy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804" y="3786352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Autor utworu: dr Konrad Michalski 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 descr="Materiał zawiera informacje o licencji Creative Commons Uznanie autorstwa CC BY 4.0 oraz link do szczegółów licencji. Dodatkowo wskazuje na powiązanie z projektem GreenTechEducation realizowanym przez SGGW w ramach programu FERS.&#10;&#10;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  <p:pic>
        <p:nvPicPr>
          <p:cNvPr id="25" name="Obraz 24" descr="Na białym tle umieszczone logotypy i emblematy reprezentujące Fundusze Europejskie, Rzeczpospolitą Polską, Unię Europejską oraz Szkołę Główną Gospodarstwa Wiejskiego w Warszawie. Kompozycja symbolizuje współfinansowanie projektu edukacyjnego lub badawczego przez wymienione instytucje.&#10;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396407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8A2F61-0993-4C49-B5A8-BBB80CD2D4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4932D8-5549-407D-86CE-BAD670C8380F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51674ba1-e637-49a1-9acf-be75e179f9ea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4713</TotalTime>
  <Words>697</Words>
  <Application>Microsoft Office PowerPoint</Application>
  <PresentationFormat>Panoramiczny</PresentationFormat>
  <Paragraphs>104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Verdana</vt:lpstr>
      <vt:lpstr>Wingdings</vt:lpstr>
      <vt:lpstr>Motyw pakietu Office</vt:lpstr>
      <vt:lpstr>GreenTechEducation - - SGGW dla gospodarki przyszłości</vt:lpstr>
      <vt:lpstr>Systemy wspomagania decyzji w logistyce</vt:lpstr>
      <vt:lpstr>Zakres wykładu</vt:lpstr>
      <vt:lpstr>Analityka predykcyjna i preskrypcyjna</vt:lpstr>
      <vt:lpstr>Od danych do rekomendacji decyzji</vt:lpstr>
      <vt:lpstr>Prognozowanie popytu</vt:lpstr>
      <vt:lpstr>Dane i metody w prognozowaniu popytu</vt:lpstr>
      <vt:lpstr>Predykcja zakłóceń</vt:lpstr>
      <vt:lpstr>Predykcja zakłóceń w łańcuchu dostaw</vt:lpstr>
      <vt:lpstr>Analiza scenariuszy</vt:lpstr>
      <vt:lpstr>Analiza typu „what-if”</vt:lpstr>
      <vt:lpstr>Modelowanie symulacyjne</vt:lpstr>
      <vt:lpstr>Symulacja w logistyce</vt:lpstr>
      <vt:lpstr>Digital Twin</vt:lpstr>
      <vt:lpstr>Model symulacyjny a Digital Twin</vt:lpstr>
      <vt:lpstr>Optymalizacja decyzji</vt:lpstr>
      <vt:lpstr>Case: wybór wariantu planu logistycznego</vt:lpstr>
      <vt:lpstr>Podsumowanie</vt:lpstr>
      <vt:lpstr>Pytania do ewentualnej dyskusji</vt:lpstr>
      <vt:lpstr>Slajd końcowy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>Gospodarka cyfrowa oraz gospodarka oparta na wiedzy</dc:subject>
  <dc:creator>Arkadiusz Gromada</dc:creator>
  <cp:lastModifiedBy>KM M</cp:lastModifiedBy>
  <cp:revision>66</cp:revision>
  <cp:lastPrinted>2024-05-21T11:11:19Z</cp:lastPrinted>
  <dcterms:created xsi:type="dcterms:W3CDTF">2024-02-02T12:47:31Z</dcterms:created>
  <dcterms:modified xsi:type="dcterms:W3CDTF">2026-07-25T09:29:52Z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