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6F5BBA-03A9-47A6-AD5E-E3CF3C457107}" v="17" dt="2026-07-25T09:42:06.5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0" autoAdjust="0"/>
    <p:restoredTop sz="92157" autoAdjust="0"/>
  </p:normalViewPr>
  <p:slideViewPr>
    <p:cSldViewPr snapToGrid="0" showGuides="1">
      <p:cViewPr varScale="1">
        <p:scale>
          <a:sx n="58" d="100"/>
          <a:sy n="58" d="100"/>
        </p:scale>
        <p:origin x="67" y="72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71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42:41.545" v="146" actId="13244"/>
      <pc:docMkLst>
        <pc:docMk/>
      </pc:docMkLst>
      <pc:sldChg chg="modSp mod">
        <pc:chgData name="KM M" userId="990111fa234a5934" providerId="LiveId" clId="{3E0F50D3-5A6C-4E1C-B1A2-5C15DBBF044B}" dt="2026-07-22T18:25:37.365" v="109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25:37.365" v="109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42:27.400" v="144" actId="13244"/>
        <pc:sldMkLst>
          <pc:docMk/>
          <pc:sldMk cId="2101510444" sldId="279"/>
        </pc:sldMkLst>
        <pc:spChg chg="ord">
          <ac:chgData name="KM M" userId="990111fa234a5934" providerId="LiveId" clId="{3E0F50D3-5A6C-4E1C-B1A2-5C15DBBF044B}" dt="2026-07-25T09:42:23.591" v="143" actId="13244"/>
          <ac:spMkLst>
            <pc:docMk/>
            <pc:sldMk cId="2101510444" sldId="279"/>
            <ac:spMk id="2" creationId="{00000000-0000-0000-0000-000000000000}"/>
          </ac:spMkLst>
        </pc:spChg>
        <pc:spChg chg="ord">
          <ac:chgData name="KM M" userId="990111fa234a5934" providerId="LiveId" clId="{3E0F50D3-5A6C-4E1C-B1A2-5C15DBBF044B}" dt="2026-07-25T09:42:27.400" v="144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41:50.919" v="127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41:57.678" v="131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22:31.049" v="108" actId="107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22:31.049" v="108" actId="1076"/>
          <ac:spMkLst>
            <pc:docMk/>
            <pc:sldMk cId="302047053" sldId="281"/>
            <ac:spMk id="3" creationId="{127F2460-BFB4-6DA7-1DEF-42DF826A98B3}"/>
          </ac:spMkLst>
        </pc:spChg>
      </pc:sldChg>
      <pc:sldChg chg="addSp delSp modSp add mod">
        <pc:chgData name="KM M" userId="990111fa234a5934" providerId="LiveId" clId="{3E0F50D3-5A6C-4E1C-B1A2-5C15DBBF044B}" dt="2026-07-25T09:42:41.545" v="146" actId="13244"/>
        <pc:sldMkLst>
          <pc:docMk/>
          <pc:sldMk cId="3883964071" sldId="282"/>
        </pc:sldMkLst>
        <pc:spChg chg="add del mod">
          <ac:chgData name="KM M" userId="990111fa234a5934" providerId="LiveId" clId="{3E0F50D3-5A6C-4E1C-B1A2-5C15DBBF044B}" dt="2026-07-25T09:41:24.536" v="111" actId="33699"/>
          <ac:spMkLst>
            <pc:docMk/>
            <pc:sldMk cId="3883964071" sldId="282"/>
            <ac:spMk id="6" creationId="{1CF53535-BB16-E945-A13A-3CC17F06D5C6}"/>
          </ac:spMkLst>
        </pc:spChg>
        <pc:spChg chg="add mod ord">
          <ac:chgData name="KM M" userId="990111fa234a5934" providerId="LiveId" clId="{3E0F50D3-5A6C-4E1C-B1A2-5C15DBBF044B}" dt="2026-07-25T09:42:38.725" v="145" actId="13244"/>
          <ac:spMkLst>
            <pc:docMk/>
            <pc:sldMk cId="3883964071" sldId="282"/>
            <ac:spMk id="7" creationId="{31BC2EF5-A79A-2377-8694-82F7D41AC5F0}"/>
          </ac:spMkLst>
        </pc:spChg>
        <pc:picChg chg="mod">
          <ac:chgData name="KM M" userId="990111fa234a5934" providerId="LiveId" clId="{3E0F50D3-5A6C-4E1C-B1A2-5C15DBBF044B}" dt="2026-07-25T09:42:12.915" v="141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42:05.703" v="136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42:06.562" v="137" actId="962"/>
          <ac:picMkLst>
            <pc:docMk/>
            <pc:sldMk cId="3883964071" sldId="282"/>
            <ac:picMk id="5" creationId="{1360999B-B904-4568-B3C5-06EFB8940D54}"/>
          </ac:picMkLst>
        </pc:picChg>
        <pc:picChg chg="mod ord">
          <ac:chgData name="KM M" userId="990111fa234a5934" providerId="LiveId" clId="{3E0F50D3-5A6C-4E1C-B1A2-5C15DBBF044B}" dt="2026-07-25T09:42:41.545" v="146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 ułożone w poziomy pasek. Elementy mają na celu identyfikację źródeł finansowania oraz instytucji edukacyjnej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11</a:t>
            </a:r>
          </a:p>
          <a:p>
            <a:r>
              <a:t>Automatyzacja procesów decyzyjnych i integracja systemów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Workflow </a:t>
            </a:r>
            <a:r>
              <a:rPr dirty="0" err="1"/>
              <a:t>i</a:t>
            </a:r>
            <a:r>
              <a:rPr dirty="0"/>
              <a:t> Business Process Management (BPM)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Process Mining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Robotic Process Automation (RPA)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Decision Automation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Orkiestracja</a:t>
            </a:r>
            <a:r>
              <a:rPr dirty="0"/>
              <a:t> </a:t>
            </a:r>
            <a:r>
              <a:rPr dirty="0" err="1"/>
              <a:t>procesów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integracja</a:t>
            </a:r>
            <a:r>
              <a:rPr dirty="0"/>
              <a:t> </a:t>
            </a:r>
            <a:r>
              <a:rPr dirty="0" err="1"/>
              <a:t>aplikacji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wyjątkami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Workflow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Workflow określa uporządkowany przepływ zadań, informacji i dokumentów w procesie</a:t>
            </a:r>
          </a:p>
          <a:p>
            <a:r>
              <a:t>Definiuje kolejność działań oraz warunki przechodzenia między etapami</a:t>
            </a:r>
          </a:p>
          <a:p>
            <a:r>
              <a:t>Pozwala przypisywać zadania do użytkowników lub systemów</a:t>
            </a:r>
          </a:p>
          <a:p>
            <a:r>
              <a:t>Wspiera standaryzację i kontrolę przebiegu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Process Management (BPM)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BPM to podejście do zarządzania procesami biznesowymi w całym ich cyklu życia</a:t>
            </a:r>
          </a:p>
          <a:p>
            <a:r>
              <a:t>Obejmuje identyfikację, modelowanie, realizację, monitorowanie i doskonalenie procesów</a:t>
            </a:r>
          </a:p>
          <a:p>
            <a:r>
              <a:t>Łączy perspektywę organizacyjną, procesową i informatyczną</a:t>
            </a:r>
          </a:p>
          <a:p>
            <a:r>
              <a:t>W logistyce wspiera spójne zarządzanie przepływem zadań i informacji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Workflow i BPM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Porządkowanie realizacji zamówień i zleceń logistycznych</a:t>
            </a:r>
          </a:p>
          <a:p>
            <a:r>
              <a:t>Standaryzacja obiegu dokumentów i informacji</a:t>
            </a:r>
          </a:p>
          <a:p>
            <a:r>
              <a:t>Automatyczne przekazywanie zadań pomiędzy uczestnikami procesu</a:t>
            </a:r>
          </a:p>
          <a:p>
            <a:r>
              <a:t>Monitorowanie statusu i terminowości realizacji działań</a:t>
            </a:r>
          </a:p>
          <a:p>
            <a:r>
              <a:t>Tworzenie podstaw do dalszej automatyzacji procesów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Process Mining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Process Mining wykorzystuje dane rejestrowane przez systemy informatyczne do analizy procesów</a:t>
            </a:r>
          </a:p>
          <a:p>
            <a:r>
              <a:t>Pozwala odtworzyć rzeczywisty przebieg procesu na podstawie śladów zdarzeń</a:t>
            </a:r>
          </a:p>
          <a:p>
            <a:r>
              <a:t>Umożliwia porównanie przebiegu rzeczywistego z modelem lub procedurą</a:t>
            </a:r>
          </a:p>
          <a:p>
            <a:r>
              <a:t>Pomaga identyfikować odchylenia, wąskie gardła i nieefektywności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Process Mining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Analiza rzeczywistego przebiegu realizacji zamówień</a:t>
            </a:r>
          </a:p>
          <a:p>
            <a:r>
              <a:t>Identyfikacja opóźnień i powtarzających się odstępstw od procedur</a:t>
            </a:r>
          </a:p>
          <a:p>
            <a:r>
              <a:t>Ocena czasu realizacji poszczególnych etapów procesu</a:t>
            </a:r>
          </a:p>
          <a:p>
            <a:r>
              <a:t>Wykrywanie zbędnych powrotów, oczekiwania i dodatkowych czynności</a:t>
            </a:r>
          </a:p>
          <a:p>
            <a:r>
              <a:t>Dostarczanie danych do doskonalenia i automatyzacji procesów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Robotic Process Automation (RPA)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RPA automatyzuje powtarzalne czynności wykonywane w systemach informatycznych</a:t>
            </a:r>
          </a:p>
          <a:p>
            <a:r>
              <a:t>Robot programowy może wykonywać zadania według określonych reguł</a:t>
            </a:r>
          </a:p>
          <a:p>
            <a:r>
              <a:t>Technologia jest szczególnie użyteczna w procesach o dużej powtarzalności</a:t>
            </a:r>
          </a:p>
          <a:p>
            <a:r>
              <a:t>Pozwala ograniczać udział człowieka w rutynowych operacjach administracyjnych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RPA w procesach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Przenoszenie danych pomiędzy systemami i aplikacjami</a:t>
            </a:r>
          </a:p>
          <a:p>
            <a:r>
              <a:t>Automatyczne wprowadzanie i weryfikowanie informacji</a:t>
            </a:r>
          </a:p>
          <a:p>
            <a:r>
              <a:t>Obsługa powtarzalnych dokumentów i komunikatów</a:t>
            </a:r>
          </a:p>
          <a:p>
            <a:r>
              <a:t>Generowanie standardowych raportów i zestawień</a:t>
            </a:r>
          </a:p>
          <a:p>
            <a:r>
              <a:t>Uruchamianie kolejnych czynności po spełnieniu określonych warunków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Decision Automation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Polega na automatycznym podejmowaniu wybranych decyzji przez system</a:t>
            </a:r>
          </a:p>
          <a:p>
            <a:r>
              <a:t>Wykorzystuje reguły biznesowe, dane, modele lub algorytmy</a:t>
            </a:r>
          </a:p>
          <a:p>
            <a:r>
              <a:t>Najlepiej sprawdza się w decyzjach powtarzalnych i dobrze ustrukturyzowanych</a:t>
            </a:r>
          </a:p>
          <a:p>
            <a:r>
              <a:t>Może skracać czas reakcji i zapewniać spójność stosowanych kryteriów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 RPA do automatyzacji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RPA automatyzuje przede wszystkim wykonanie określonych czynności</a:t>
            </a:r>
          </a:p>
          <a:p>
            <a:r>
              <a:t>Decision Automation automatyzuje wybór działania na podstawie danych i reguł</a:t>
            </a:r>
          </a:p>
          <a:p>
            <a:r>
              <a:t>Połączenie obu podejść umożliwia automatyzację większej części procesu</a:t>
            </a:r>
          </a:p>
          <a:p>
            <a:r>
              <a:t>DSS może dostarczać modeli, analiz lub reguł wykorzystywanych w automatycznej decyzji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Orkiestracja procesów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Koordynuje działania realizowane przez ludzi, aplikacje i systemy</a:t>
            </a:r>
          </a:p>
          <a:p>
            <a:r>
              <a:t>Określa kolejność i zależności pomiędzy elementami procesu</a:t>
            </a:r>
          </a:p>
          <a:p>
            <a:r>
              <a:t>Zapewnia uruchamianie właściwych działań po wystąpieniu określonych zdarzeń</a:t>
            </a:r>
          </a:p>
          <a:p>
            <a:r>
              <a:t>Pozwala zarządzać złożonym procesem obejmującym wiele systemów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Integracja aplikacji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Zapewnia wymianę danych i komunikatów pomiędzy różnymi systemami</a:t>
            </a:r>
          </a:p>
          <a:p>
            <a:r>
              <a:t>Ogranicza konieczność ręcznego przenoszenia informacji</a:t>
            </a:r>
          </a:p>
          <a:p>
            <a:r>
              <a:t>Pozwala utrzymywać spójność danych wykorzystywanych w procesie</a:t>
            </a:r>
          </a:p>
          <a:p>
            <a:r>
              <a:t>Stanowi warunek automatyzacji procesów przebiegających przez wiele aplikacji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Orkiestracja i integracja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Połączenie systemów ERP, WMS, TMS i innych aplikacji wspierających proces</a:t>
            </a:r>
          </a:p>
          <a:p>
            <a:r>
              <a:t>Automatyczne przekazywanie danych pomiędzy kolejnymi etapami realizacji</a:t>
            </a:r>
          </a:p>
          <a:p>
            <a:r>
              <a:t>Koordynowanie zadań wykonywanych przez systemy i użytkowników</a:t>
            </a:r>
          </a:p>
          <a:p>
            <a:r>
              <a:t>Zapewnienie ciągłości przepływu informacji potrzebnych do podejmowania decyzji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Zarządzanie wyjątkami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Wyjątek to sytuacja, której nie można prawidłowo obsłużyć według standardowego przebiegu procesu</a:t>
            </a:r>
          </a:p>
          <a:p>
            <a:r>
              <a:t>System powinien rozpoznawać zdarzenia wymagające odmiennego sposobu postępowania</a:t>
            </a:r>
          </a:p>
          <a:p>
            <a:r>
              <a:t>Wybrane wyjątki mogą być obsługiwane automatycznie według zdefiniowanych reguł</a:t>
            </a:r>
          </a:p>
          <a:p>
            <a:r>
              <a:t>Sytuacje nietypowe mogą wymagać przekazania decyzji człowiekowi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automatyzacja obsługi zlecenia logistycznego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Workflow określa kolejne etapy realizacji zlecenia</a:t>
            </a:r>
          </a:p>
          <a:p>
            <a:r>
              <a:t>RPA pobiera i przenosi dane pomiędzy aplikacjami</a:t>
            </a:r>
          </a:p>
          <a:p>
            <a:r>
              <a:t>Reguły Decision Automation oceniają standardowe warunki realizacji</a:t>
            </a:r>
          </a:p>
          <a:p>
            <a:r>
              <a:t>Orkiestracja uruchamia właściwe zadania w kolejnych systemach</a:t>
            </a:r>
          </a:p>
          <a:p>
            <a:r>
              <a:t>Nietypowy przypadek zostaje rozpoznany jako wyjątek i przekazany do decyzji pracownika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708"/>
            <a:ext cx="10985205" cy="4351338"/>
          </a:xfrm>
        </p:spPr>
        <p:txBody>
          <a:bodyPr>
            <a:normAutofit fontScale="925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/>
              <a:t>Workflow </a:t>
            </a:r>
            <a:r>
              <a:rPr dirty="0" err="1"/>
              <a:t>i</a:t>
            </a:r>
            <a:r>
              <a:rPr dirty="0"/>
              <a:t> BPM </a:t>
            </a:r>
            <a:r>
              <a:rPr dirty="0" err="1"/>
              <a:t>porządkują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wspierają</a:t>
            </a:r>
            <a:r>
              <a:rPr dirty="0"/>
              <a:t> </a:t>
            </a:r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przebiegiem</a:t>
            </a:r>
            <a:r>
              <a:rPr dirty="0"/>
              <a:t> </a:t>
            </a:r>
            <a:r>
              <a:rPr dirty="0" err="1"/>
              <a:t>procesów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/>
              <a:t>Process Mining </a:t>
            </a:r>
            <a:r>
              <a:rPr dirty="0" err="1"/>
              <a:t>pozwala</a:t>
            </a:r>
            <a:r>
              <a:rPr dirty="0"/>
              <a:t> </a:t>
            </a:r>
            <a:r>
              <a:rPr dirty="0" err="1"/>
              <a:t>analizować</a:t>
            </a:r>
            <a:r>
              <a:rPr dirty="0"/>
              <a:t> </a:t>
            </a:r>
            <a:r>
              <a:rPr dirty="0" err="1"/>
              <a:t>rzeczywisty</a:t>
            </a:r>
            <a:r>
              <a:rPr dirty="0"/>
              <a:t> </a:t>
            </a:r>
            <a:r>
              <a:rPr dirty="0" err="1"/>
              <a:t>przebieg</a:t>
            </a:r>
            <a:r>
              <a:rPr dirty="0"/>
              <a:t> </a:t>
            </a:r>
            <a:r>
              <a:rPr dirty="0" err="1"/>
              <a:t>procesów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podstawie</a:t>
            </a:r>
            <a:r>
              <a:rPr dirty="0"/>
              <a:t> </a:t>
            </a:r>
            <a:r>
              <a:rPr dirty="0" err="1"/>
              <a:t>danych</a:t>
            </a:r>
            <a:endParaRPr dirty="0"/>
          </a:p>
          <a:p>
            <a:r>
              <a:rPr dirty="0"/>
              <a:t>RPA </a:t>
            </a:r>
            <a:r>
              <a:rPr dirty="0" err="1"/>
              <a:t>automatyzuje</a:t>
            </a:r>
            <a:r>
              <a:rPr dirty="0"/>
              <a:t> </a:t>
            </a:r>
            <a:r>
              <a:rPr dirty="0" err="1"/>
              <a:t>powtarzalne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wykonywane</a:t>
            </a:r>
            <a:r>
              <a:rPr dirty="0"/>
              <a:t> w </a:t>
            </a:r>
            <a:r>
              <a:rPr dirty="0" err="1"/>
              <a:t>systemach</a:t>
            </a:r>
            <a:endParaRPr dirty="0"/>
          </a:p>
          <a:p>
            <a:r>
              <a:rPr dirty="0"/>
              <a:t>Decision Automation </a:t>
            </a:r>
            <a:r>
              <a:rPr dirty="0" err="1"/>
              <a:t>umożliwia</a:t>
            </a:r>
            <a:r>
              <a:rPr dirty="0"/>
              <a:t> </a:t>
            </a:r>
            <a:r>
              <a:rPr dirty="0" err="1"/>
              <a:t>automatyczne</a:t>
            </a:r>
            <a:r>
              <a:rPr dirty="0"/>
              <a:t> </a:t>
            </a:r>
            <a:r>
              <a:rPr dirty="0" err="1"/>
              <a:t>podejmowanie</a:t>
            </a:r>
            <a:r>
              <a:rPr dirty="0"/>
              <a:t> </a:t>
            </a:r>
            <a:r>
              <a:rPr dirty="0" err="1"/>
              <a:t>wybranych</a:t>
            </a:r>
            <a:r>
              <a:rPr dirty="0"/>
              <a:t> </a:t>
            </a:r>
            <a:r>
              <a:rPr dirty="0" err="1"/>
              <a:t>decyzji</a:t>
            </a:r>
            <a:endParaRPr dirty="0"/>
          </a:p>
          <a:p>
            <a:r>
              <a:rPr dirty="0" err="1"/>
              <a:t>Orkiestracja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integracja</a:t>
            </a:r>
            <a:r>
              <a:rPr dirty="0"/>
              <a:t> </a:t>
            </a:r>
            <a:r>
              <a:rPr dirty="0" err="1"/>
              <a:t>aplikacji</a:t>
            </a:r>
            <a:r>
              <a:rPr dirty="0"/>
              <a:t> </a:t>
            </a:r>
            <a:r>
              <a:rPr dirty="0" err="1"/>
              <a:t>zapewniają</a:t>
            </a:r>
            <a:r>
              <a:rPr dirty="0"/>
              <a:t> </a:t>
            </a:r>
            <a:r>
              <a:rPr dirty="0" err="1"/>
              <a:t>spójny</a:t>
            </a:r>
            <a:r>
              <a:rPr dirty="0"/>
              <a:t> </a:t>
            </a:r>
            <a:r>
              <a:rPr dirty="0" err="1"/>
              <a:t>przepływ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, </a:t>
            </a:r>
            <a:r>
              <a:rPr dirty="0" err="1"/>
              <a:t>zadań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informacji</a:t>
            </a:r>
            <a:endParaRPr dirty="0"/>
          </a:p>
          <a:p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wyjątkami</a:t>
            </a:r>
            <a:r>
              <a:rPr dirty="0"/>
              <a:t> </a:t>
            </a:r>
            <a:r>
              <a:rPr dirty="0" err="1"/>
              <a:t>pozwala</a:t>
            </a:r>
            <a:r>
              <a:rPr dirty="0"/>
              <a:t> </a:t>
            </a:r>
            <a:r>
              <a:rPr dirty="0" err="1"/>
              <a:t>właściwie</a:t>
            </a:r>
            <a:r>
              <a:rPr dirty="0"/>
              <a:t> </a:t>
            </a:r>
            <a:r>
              <a:rPr dirty="0" err="1"/>
              <a:t>reagować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sytuacje</a:t>
            </a:r>
            <a:r>
              <a:rPr dirty="0"/>
              <a:t> </a:t>
            </a:r>
            <a:r>
              <a:rPr dirty="0" err="1"/>
              <a:t>niestandardowe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Które decyzje logistyczne można bezpiecznie zautomatyzować, a które powinny pozostać pod kontrolą człowieka?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Czy Process Mining powinien poprzedzać wdrażanie RPA i automatyzację procesów logistycznych?</a:t>
            </a:r>
          </a:p>
          <a:p>
            <a:r>
              <a:t>Jak zaprojektować zautomatyzowany proces, aby sprawnie obsługiwał sytuacje nietypowe i wyjątki?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31BC2EF5-A79A-2377-8694-82F7D41AC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Tekst informuje o udostępnieniu materiału na licencji Creative Commons Uznanie autorstwa CC BY 4.0 z linkiem do szczegółów licencji. Wspomina o opracowaniu materiału w ramach projektu GreenTechEducation - SGGW dla gospodarki przyszłości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, ułożone w poziomy pasek. Elementy graficzne i tekstowe reprezentują instytucje wspierające projekt lub inicjatywę edukacyjną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4725</TotalTime>
  <Words>708</Words>
  <Application>Microsoft Office PowerPoint</Application>
  <PresentationFormat>Panoramiczny</PresentationFormat>
  <Paragraphs>104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Workflow</vt:lpstr>
      <vt:lpstr>Business Process Management (BPM)</vt:lpstr>
      <vt:lpstr>Workflow i BPM w logistyce</vt:lpstr>
      <vt:lpstr>Process Mining</vt:lpstr>
      <vt:lpstr>Process Mining w logistyce</vt:lpstr>
      <vt:lpstr>Robotic Process Automation (RPA)</vt:lpstr>
      <vt:lpstr>RPA w procesach logistycznych</vt:lpstr>
      <vt:lpstr>Decision Automation</vt:lpstr>
      <vt:lpstr>Od RPA do automatyzacji decyzji</vt:lpstr>
      <vt:lpstr>Orkiestracja procesów</vt:lpstr>
      <vt:lpstr>Integracja aplikacji</vt:lpstr>
      <vt:lpstr>Orkiestracja i integracja w logistyce</vt:lpstr>
      <vt:lpstr>Zarządzanie wyjątkami</vt:lpstr>
      <vt:lpstr>Case: automatyzacja obsługi zlecenia logistycznego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2026-07-25T09:42:48Z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