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79" r:id="rId5"/>
    <p:sldId id="280" r:id="rId6"/>
    <p:sldId id="262" r:id="rId7"/>
    <p:sldId id="260" r:id="rId8"/>
    <p:sldId id="261" r:id="rId9"/>
    <p:sldId id="263" r:id="rId10"/>
    <p:sldId id="264" r:id="rId11"/>
    <p:sldId id="278" r:id="rId12"/>
    <p:sldId id="265" r:id="rId13"/>
    <p:sldId id="277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81" r:id="rId22"/>
    <p:sldId id="284" r:id="rId23"/>
    <p:sldId id="282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FD82AE-3876-4B47-8529-E5203DE105AE}" v="35" dt="2026-07-25T09:44:24.1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0" autoAdjust="0"/>
    <p:restoredTop sz="86405" autoAdjust="0"/>
  </p:normalViewPr>
  <p:slideViewPr>
    <p:cSldViewPr snapToGrid="0" showGuides="1">
      <p:cViewPr varScale="1">
        <p:scale>
          <a:sx n="59" d="100"/>
          <a:sy n="59" d="100"/>
        </p:scale>
        <p:origin x="72" y="470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14539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M M" userId="990111fa234a5934" providerId="LiveId" clId="{3E0F50D3-5A6C-4E1C-B1A2-5C15DBBF044B}"/>
    <pc:docChg chg="undo custSel addSld delSld modSld">
      <pc:chgData name="KM M" userId="990111fa234a5934" providerId="LiveId" clId="{3E0F50D3-5A6C-4E1C-B1A2-5C15DBBF044B}" dt="2026-07-25T09:44:24.109" v="147" actId="13244"/>
      <pc:docMkLst>
        <pc:docMk/>
      </pc:docMkLst>
      <pc:sldChg chg="modSp mod">
        <pc:chgData name="KM M" userId="990111fa234a5934" providerId="LiveId" clId="{3E0F50D3-5A6C-4E1C-B1A2-5C15DBBF044B}" dt="2026-07-22T18:41:25.314" v="110" actId="12"/>
        <pc:sldMkLst>
          <pc:docMk/>
          <pc:sldMk cId="3209448822" sldId="262"/>
        </pc:sldMkLst>
        <pc:spChg chg="mod">
          <ac:chgData name="KM M" userId="990111fa234a5934" providerId="LiveId" clId="{3E0F50D3-5A6C-4E1C-B1A2-5C15DBBF044B}" dt="2026-07-22T18:41:25.314" v="110" actId="12"/>
          <ac:spMkLst>
            <pc:docMk/>
            <pc:sldMk cId="3209448822" sldId="262"/>
            <ac:spMk id="3" creationId="{7084719E-AA4C-F51F-48EB-50F874E36FDE}"/>
          </ac:spMkLst>
        </pc:spChg>
      </pc:sldChg>
      <pc:sldChg chg="modSp mod">
        <pc:chgData name="KM M" userId="990111fa234a5934" providerId="LiveId" clId="{3E0F50D3-5A6C-4E1C-B1A2-5C15DBBF044B}" dt="2026-07-22T14:15:16.328" v="16" actId="20577"/>
        <pc:sldMkLst>
          <pc:docMk/>
          <pc:sldMk cId="2311737795" sldId="275"/>
        </pc:sldMkLst>
        <pc:spChg chg="mod">
          <ac:chgData name="KM M" userId="990111fa234a5934" providerId="LiveId" clId="{3E0F50D3-5A6C-4E1C-B1A2-5C15DBBF044B}" dt="2026-07-22T14:15:16.328" v="16" actId="20577"/>
          <ac:spMkLst>
            <pc:docMk/>
            <pc:sldMk cId="2311737795" sldId="275"/>
            <ac:spMk id="2" creationId="{E9946DBB-90C6-EF12-10CD-C94D0481485E}"/>
          </ac:spMkLst>
        </pc:spChg>
      </pc:sldChg>
      <pc:sldChg chg="modSp">
        <pc:chgData name="KM M" userId="990111fa234a5934" providerId="LiveId" clId="{3E0F50D3-5A6C-4E1C-B1A2-5C15DBBF044B}" dt="2026-07-25T09:44:14.377" v="145" actId="13244"/>
        <pc:sldMkLst>
          <pc:docMk/>
          <pc:sldMk cId="2101510444" sldId="279"/>
        </pc:sldMkLst>
        <pc:spChg chg="mod">
          <ac:chgData name="KM M" userId="990111fa234a5934" providerId="LiveId" clId="{3E0F50D3-5A6C-4E1C-B1A2-5C15DBBF044B}" dt="2026-07-25T09:44:13.188" v="144" actId="13244"/>
          <ac:spMkLst>
            <pc:docMk/>
            <pc:sldMk cId="2101510444" sldId="279"/>
            <ac:spMk id="2" creationId="{00000000-0000-0000-0000-000000000000}"/>
          </ac:spMkLst>
        </pc:spChg>
        <pc:spChg chg="mod">
          <ac:chgData name="KM M" userId="990111fa234a5934" providerId="LiveId" clId="{3E0F50D3-5A6C-4E1C-B1A2-5C15DBBF044B}" dt="2026-07-25T09:44:14.377" v="145" actId="13244"/>
          <ac:spMkLst>
            <pc:docMk/>
            <pc:sldMk cId="2101510444" sldId="279"/>
            <ac:spMk id="4" creationId="{00000000-0000-0000-0000-000000000000}"/>
          </ac:spMkLst>
        </pc:spChg>
        <pc:grpChg chg="mod">
          <ac:chgData name="KM M" userId="990111fa234a5934" providerId="LiveId" clId="{3E0F50D3-5A6C-4E1C-B1A2-5C15DBBF044B}" dt="2026-07-25T09:43:37.511" v="129" actId="962"/>
          <ac:grpSpMkLst>
            <pc:docMk/>
            <pc:sldMk cId="2101510444" sldId="279"/>
            <ac:grpSpMk id="12" creationId="{040C5185-EE9F-4004-B36B-5DC219184BC5}"/>
          </ac:grpSpMkLst>
        </pc:grpChg>
        <pc:picChg chg="mod">
          <ac:chgData name="KM M" userId="990111fa234a5934" providerId="LiveId" clId="{3E0F50D3-5A6C-4E1C-B1A2-5C15DBBF044B}" dt="2026-07-25T09:43:48.070" v="133" actId="962"/>
          <ac:picMkLst>
            <pc:docMk/>
            <pc:sldMk cId="2101510444" sldId="279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22:31.049" v="108" actId="1076"/>
        <pc:sldMkLst>
          <pc:docMk/>
          <pc:sldMk cId="302047053" sldId="281"/>
        </pc:sldMkLst>
        <pc:spChg chg="mod">
          <ac:chgData name="KM M" userId="990111fa234a5934" providerId="LiveId" clId="{3E0F50D3-5A6C-4E1C-B1A2-5C15DBBF044B}" dt="2026-07-22T18:22:31.049" v="108" actId="1076"/>
          <ac:spMkLst>
            <pc:docMk/>
            <pc:sldMk cId="302047053" sldId="281"/>
            <ac:spMk id="3" creationId="{127F2460-BFB4-6DA7-1DEF-42DF826A98B3}"/>
          </ac:spMkLst>
        </pc:spChg>
      </pc:sldChg>
      <pc:sldChg chg="addSp modSp add mod">
        <pc:chgData name="KM M" userId="990111fa234a5934" providerId="LiveId" clId="{3E0F50D3-5A6C-4E1C-B1A2-5C15DBBF044B}" dt="2026-07-25T09:44:24.109" v="147" actId="13244"/>
        <pc:sldMkLst>
          <pc:docMk/>
          <pc:sldMk cId="3883964071" sldId="282"/>
        </pc:sldMkLst>
        <pc:spChg chg="add mod">
          <ac:chgData name="KM M" userId="990111fa234a5934" providerId="LiveId" clId="{3E0F50D3-5A6C-4E1C-B1A2-5C15DBBF044B}" dt="2026-07-25T09:44:21.964" v="146" actId="13244"/>
          <ac:spMkLst>
            <pc:docMk/>
            <pc:sldMk cId="3883964071" sldId="282"/>
            <ac:spMk id="6" creationId="{134F0E4E-DB93-403C-9242-DAFF0834181C}"/>
          </ac:spMkLst>
        </pc:spChg>
        <pc:picChg chg="mod">
          <ac:chgData name="KM M" userId="990111fa234a5934" providerId="LiveId" clId="{3E0F50D3-5A6C-4E1C-B1A2-5C15DBBF044B}" dt="2026-07-25T09:44:06.309" v="143" actId="962"/>
          <ac:picMkLst>
            <pc:docMk/>
            <pc:sldMk cId="3883964071" sldId="282"/>
            <ac:picMk id="2" creationId="{00000000-0000-0000-0000-000000000000}"/>
          </ac:picMkLst>
        </pc:picChg>
        <pc:picChg chg="mod">
          <ac:chgData name="KM M" userId="990111fa234a5934" providerId="LiveId" clId="{3E0F50D3-5A6C-4E1C-B1A2-5C15DBBF044B}" dt="2026-07-25T09:43:57.619" v="138" actId="962"/>
          <ac:picMkLst>
            <pc:docMk/>
            <pc:sldMk cId="3883964071" sldId="282"/>
            <ac:picMk id="4" creationId="{65C93C00-4E94-41BD-A3B3-EDC3C6DBCE57}"/>
          </ac:picMkLst>
        </pc:picChg>
        <pc:picChg chg="mod">
          <ac:chgData name="KM M" userId="990111fa234a5934" providerId="LiveId" clId="{3E0F50D3-5A6C-4E1C-B1A2-5C15DBBF044B}" dt="2026-07-25T09:43:58.060" v="139" actId="962"/>
          <ac:picMkLst>
            <pc:docMk/>
            <pc:sldMk cId="3883964071" sldId="282"/>
            <ac:picMk id="5" creationId="{1360999B-B904-4568-B3C5-06EFB8940D54}"/>
          </ac:picMkLst>
        </pc:picChg>
        <pc:picChg chg="mod">
          <ac:chgData name="KM M" userId="990111fa234a5934" providerId="LiveId" clId="{3E0F50D3-5A6C-4E1C-B1A2-5C15DBBF044B}" dt="2026-07-25T09:44:24.109" v="147" actId="13244"/>
          <ac:picMkLst>
            <pc:docMk/>
            <pc:sldMk cId="3883964071" sldId="282"/>
            <ac:picMk id="25" creationId="{AE5352E8-B38D-4112-8709-9A63013499A7}"/>
          </ac:picMkLst>
        </pc:picChg>
      </pc:sldChg>
      <pc:sldChg chg="modSp add mod">
        <pc:chgData name="KM M" userId="990111fa234a5934" providerId="LiveId" clId="{3E0F50D3-5A6C-4E1C-B1A2-5C15DBBF044B}" dt="2026-07-22T18:41:51.064" v="111" actId="1076"/>
        <pc:sldMkLst>
          <pc:docMk/>
          <pc:sldMk cId="2265957553" sldId="284"/>
        </pc:sldMkLst>
        <pc:spChg chg="mod">
          <ac:chgData name="KM M" userId="990111fa234a5934" providerId="LiveId" clId="{3E0F50D3-5A6C-4E1C-B1A2-5C15DBBF044B}" dt="2026-07-22T18:41:51.064" v="111" actId="1076"/>
          <ac:spMkLst>
            <pc:docMk/>
            <pc:sldMk cId="2265957553" sldId="284"/>
            <ac:spMk id="3" creationId="{127F2460-BFB4-6DA7-1DEF-42DF826A98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B8EF1493-C228-414D-BBEE-F0F3A63AC1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86745AAD-6F4E-488F-AE30-9F949B439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7E9447E5-ABC7-4ED6-8007-FA68B8CD5A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6066000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25.07.2026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 dirty="0"/>
          </a:p>
        </p:txBody>
      </p:sp>
      <p:pic>
        <p:nvPicPr>
          <p:cNvPr id="25" name="Obraz 24" descr="Logo Funduszy Europejskich, Rzeczypospolitej Polskiej, Unii Europejskiej oraz Szkoły Głównej Gospodarstwa Wiejskiego w Warszawie ułożone w poziomy pasek. Elementy graficzne reprezentują instytucje wspierające projekt lub inicjatywę edukacyjną.&#10;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1510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8298"/>
            <a:ext cx="9144000" cy="2387600"/>
          </a:xfrm>
        </p:spPr>
        <p:txBody>
          <a:bodyPr>
            <a:noAutofit/>
          </a:bodyPr>
          <a:lstStyle/>
          <a:p>
            <a:r>
              <a:t>Systemy wspomagania decyzji w logistyce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973"/>
            <a:ext cx="9144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t>Wykład 12</a:t>
            </a:r>
          </a:p>
          <a:p>
            <a:r>
              <a:t>Praktyczne zastosowania systemów wspomagania decyzji w magazynowaniu i transporcie</a:t>
            </a:r>
          </a:p>
        </p:txBody>
      </p:sp>
    </p:spTree>
    <p:extLst>
      <p:ext uri="{BB962C8B-B14F-4D97-AF65-F5344CB8AC3E}">
        <p14:creationId xmlns:p14="http://schemas.microsoft.com/office/powerpoint/2010/main" val="2594325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05AF09-79B2-941D-198F-5D0A25A0997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Zakres wykładu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84719E-AA4C-F51F-48EB-50F874E36F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WMS w </a:t>
            </a:r>
            <a:r>
              <a:rPr dirty="0" err="1"/>
              <a:t>magazynowaniu</a:t>
            </a:r>
            <a:endParaRPr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Systemy</a:t>
            </a:r>
            <a:r>
              <a:rPr dirty="0"/>
              <a:t> TMS w </a:t>
            </a:r>
            <a:r>
              <a:rPr dirty="0" err="1"/>
              <a:t>transporcie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Robotyzacja</a:t>
            </a:r>
            <a:r>
              <a:rPr dirty="0"/>
              <a:t> </a:t>
            </a:r>
            <a:r>
              <a:rPr dirty="0" err="1"/>
              <a:t>magazynów</a:t>
            </a:r>
            <a:r>
              <a:rPr dirty="0"/>
              <a:t> – AGV </a:t>
            </a:r>
            <a:r>
              <a:rPr dirty="0" err="1"/>
              <a:t>i</a:t>
            </a:r>
            <a:r>
              <a:rPr dirty="0"/>
              <a:t> AMR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UAV (</a:t>
            </a:r>
            <a:r>
              <a:rPr dirty="0" err="1"/>
              <a:t>drony</a:t>
            </a:r>
            <a:r>
              <a:rPr dirty="0"/>
              <a:t> </a:t>
            </a:r>
            <a:r>
              <a:rPr dirty="0" err="1"/>
              <a:t>latające</a:t>
            </a:r>
            <a:r>
              <a:rPr dirty="0"/>
              <a:t>) w </a:t>
            </a:r>
            <a:r>
              <a:rPr dirty="0" err="1"/>
              <a:t>logistyce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 err="1"/>
              <a:t>Inteligentne</a:t>
            </a:r>
            <a:r>
              <a:rPr dirty="0"/>
              <a:t> </a:t>
            </a:r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transportowe</a:t>
            </a:r>
            <a:endParaRPr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dirty="0"/>
              <a:t>Monitoring </a:t>
            </a:r>
            <a:r>
              <a:rPr dirty="0" err="1"/>
              <a:t>procesów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optymalizacja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 </a:t>
            </a:r>
            <a:r>
              <a:rPr dirty="0" err="1"/>
              <a:t>operacyjnych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09448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A60220-34D2-4400-A618-7B4DE81C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WMS w magazynowaniu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625BF78-FCE6-4868-9D9A-71759B098D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WMS wspiera zarządzanie operacjami realizowanymi w magazynie</a:t>
            </a:r>
          </a:p>
          <a:p>
            <a:r>
              <a:t>Zapewnia dostęp do informacji o zapasach, lokalizacjach i zadaniach magazynowych</a:t>
            </a:r>
          </a:p>
          <a:p>
            <a:r>
              <a:t>Koordynuje przepływ jednostek logistycznych oraz realizację operacji</a:t>
            </a:r>
          </a:p>
          <a:p>
            <a:r>
              <a:t>Dostarcza danych potrzebnych do podejmowania decyzji operacyjnych</a:t>
            </a:r>
          </a:p>
        </p:txBody>
      </p:sp>
    </p:spTree>
    <p:extLst>
      <p:ext uri="{BB962C8B-B14F-4D97-AF65-F5344CB8AC3E}">
        <p14:creationId xmlns:p14="http://schemas.microsoft.com/office/powerpoint/2010/main" val="1439420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EA1B0C-3DB8-43A0-BC5E-418BF4F59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WMS jako narzędzie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6992DC-BE22-49BD-80BF-EDA02F816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Wybór lokalizacji składowania towarów</a:t>
            </a:r>
          </a:p>
          <a:p>
            <a:r>
              <a:t>Ustalanie kolejności realizacji zadań magazynowych</a:t>
            </a:r>
          </a:p>
          <a:p>
            <a:r>
              <a:t>Wspomaganie kompletacji i uzupełniania zapasów</a:t>
            </a:r>
          </a:p>
          <a:p>
            <a:r>
              <a:t>Kontrola wykorzystania przestrzeni i zasobów</a:t>
            </a:r>
          </a:p>
          <a:p>
            <a:r>
              <a:t>Monitorowanie realizacji procesów w czasie rzeczywistym</a:t>
            </a:r>
          </a:p>
        </p:txBody>
      </p:sp>
    </p:spTree>
    <p:extLst>
      <p:ext uri="{BB962C8B-B14F-4D97-AF65-F5344CB8AC3E}">
        <p14:creationId xmlns:p14="http://schemas.microsoft.com/office/powerpoint/2010/main" val="2881893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9A1F07-0C2C-EAAF-F724-88FD30157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DBBF82-3364-BC0E-206E-6F339671A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Systemy TMS w transporcie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51E29DE-6481-01AA-2100-68A489DDF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TMS wspiera planowanie, organizowanie i monitorowanie procesów transportowych</a:t>
            </a:r>
          </a:p>
          <a:p>
            <a:r>
              <a:t>Integruje dane dotyczące zleceń, przewoźników, pojazdów i tras</a:t>
            </a:r>
          </a:p>
          <a:p>
            <a:r>
              <a:t>Ułatwia kontrolę realizacji przewozów oraz kosztów transportu</a:t>
            </a:r>
          </a:p>
          <a:p>
            <a:r>
              <a:t>Dostarcza informacji wspierających decyzje transportowe</a:t>
            </a:r>
          </a:p>
        </p:txBody>
      </p:sp>
    </p:spTree>
    <p:extLst>
      <p:ext uri="{BB962C8B-B14F-4D97-AF65-F5344CB8AC3E}">
        <p14:creationId xmlns:p14="http://schemas.microsoft.com/office/powerpoint/2010/main" val="569727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07AA8-25EC-B067-DA4A-892FB3FF0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096211C-623E-CB68-F2CC-9B43FB47A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TMS jako narzędzie wspomagania decyzji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30E4B0-4710-EE20-02F5-42CC9DDC1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Planowanie tras i kolejności realizacji dostaw</a:t>
            </a:r>
          </a:p>
          <a:p>
            <a:r>
              <a:t>Dobór przewoźnika lub środka transportu</a:t>
            </a:r>
          </a:p>
          <a:p>
            <a:r>
              <a:t>Konsolidacja zleceń transportowych</a:t>
            </a:r>
          </a:p>
          <a:p>
            <a:r>
              <a:t>Monitorowanie terminowości realizacji przewozów</a:t>
            </a:r>
          </a:p>
          <a:p>
            <a:r>
              <a:t>Reagowanie na zmiany i zakłócenia w procesie transportowym</a:t>
            </a:r>
          </a:p>
        </p:txBody>
      </p:sp>
    </p:spTree>
    <p:extLst>
      <p:ext uri="{BB962C8B-B14F-4D97-AF65-F5344CB8AC3E}">
        <p14:creationId xmlns:p14="http://schemas.microsoft.com/office/powerpoint/2010/main" val="518923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87094D-5CF8-8371-2734-F1F185BA4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Robotyzacja procesów magazynowych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C534CC7-998B-5548-B331-90DF2EDE14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Robotyzacja ogranicza udział pracy ręcznej w wybranych operacjach</a:t>
            </a:r>
          </a:p>
          <a:p>
            <a:r>
              <a:t>Może obejmować transport wewnętrzny, kompletację i przemieszczanie ładunków</a:t>
            </a:r>
          </a:p>
          <a:p>
            <a:r>
              <a:t>Systemy robotyczne współpracują z WMS i innymi rozwiązaniami informatycznymi</a:t>
            </a:r>
          </a:p>
          <a:p>
            <a:r>
              <a:t>Ich wykorzystanie zmienia sposób planowania i sterowania procesami magazynowymi</a:t>
            </a:r>
          </a:p>
        </p:txBody>
      </p:sp>
    </p:spTree>
    <p:extLst>
      <p:ext uri="{BB962C8B-B14F-4D97-AF65-F5344CB8AC3E}">
        <p14:creationId xmlns:p14="http://schemas.microsoft.com/office/powerpoint/2010/main" val="984333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A10EDA-ABA2-A15A-9969-A740FF8E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38F06-D565-D6AC-5533-C9325E50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AGV i AMR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BE06832-CB39-8619-6A89-34CE2AB2CB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AGV realizują transport według wyznaczonych tras lub infrastruktury prowadzącej</a:t>
            </a:r>
          </a:p>
          <a:p>
            <a:r>
              <a:t>AMR wykorzystują czujniki i systemy nawigacji do bardziej autonomicznego przemieszczania</a:t>
            </a:r>
          </a:p>
          <a:p>
            <a:r>
              <a:t>Oba rozwiązania wspierają automatyzację transportu wewnętrznego</a:t>
            </a:r>
          </a:p>
          <a:p>
            <a:r>
              <a:t>Wybór rozwiązania zależy od charakteru procesu, środowiska pracy i wymaganej elastyczności</a:t>
            </a:r>
          </a:p>
        </p:txBody>
      </p:sp>
    </p:spTree>
    <p:extLst>
      <p:ext uri="{BB962C8B-B14F-4D97-AF65-F5344CB8AC3E}">
        <p14:creationId xmlns:p14="http://schemas.microsoft.com/office/powerpoint/2010/main" val="169882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1C598-897D-E588-1D6D-5352AB78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AGV i AMR – wsparcie decyzji operacyjnych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3D609F-7C5A-152D-D1D0-9C458E5DA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Dynamiczne przydzielanie zadań transportowych</a:t>
            </a:r>
          </a:p>
          <a:p>
            <a:r>
              <a:t>Dobór kolejności realizacji zleceń</a:t>
            </a:r>
          </a:p>
          <a:p>
            <a:r>
              <a:t>Planowanie wykorzystania floty robotów</a:t>
            </a:r>
          </a:p>
          <a:p>
            <a:r>
              <a:t>Reagowanie na zmiany obciążenia i dostępności tras</a:t>
            </a:r>
          </a:p>
          <a:p>
            <a:r>
              <a:t>Monitorowanie wykonania zadań oraz stanu urządzeń</a:t>
            </a:r>
          </a:p>
        </p:txBody>
      </p:sp>
    </p:spTree>
    <p:extLst>
      <p:ext uri="{BB962C8B-B14F-4D97-AF65-F5344CB8AC3E}">
        <p14:creationId xmlns:p14="http://schemas.microsoft.com/office/powerpoint/2010/main" val="39528598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9FB95-AF3A-D317-1EE3-587AF66EA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3A2A6E-47E8-8D89-893E-FC26D9C32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UAV w logistyce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D144D0-4DCB-4480-C81F-EBED7FD781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UAV mogą wykonywać wybrane zadania obserwacyjne, kontrolne i transportowe</a:t>
            </a:r>
          </a:p>
          <a:p>
            <a:r>
              <a:t>Pozwalają pozyskiwać dane bez bezpośredniego udziału pracownika</a:t>
            </a:r>
          </a:p>
          <a:p>
            <a:r>
              <a:t>Mogą współpracować z systemami identyfikacji i monitorowania</a:t>
            </a:r>
          </a:p>
          <a:p>
            <a:r>
              <a:t>Ich zastosowanie zależy od warunków technicznych, organizacyjnych i regulacyjnych</a:t>
            </a:r>
          </a:p>
        </p:txBody>
      </p:sp>
    </p:spTree>
    <p:extLst>
      <p:ext uri="{BB962C8B-B14F-4D97-AF65-F5344CB8AC3E}">
        <p14:creationId xmlns:p14="http://schemas.microsoft.com/office/powerpoint/2010/main" val="2239566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AD7C4-39E9-46C9-6E2E-BE06C61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A64FD7-626E-9F7A-72BD-797B48877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Przykłady zastosowania UAV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7DA7DE5-0BFD-2C9B-E0C4-C97CF02E9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Inwentaryzacja zapasów i odczyt oznaczeń w magazynach</a:t>
            </a:r>
          </a:p>
          <a:p>
            <a:r>
              <a:t>Monitorowanie infrastruktury i obszarów logistycznych</a:t>
            </a:r>
          </a:p>
          <a:p>
            <a:r>
              <a:t>Kontrola placów składowych i terminali</a:t>
            </a:r>
          </a:p>
          <a:p>
            <a:r>
              <a:t>Wsparcie wybranych zadań transportowych</a:t>
            </a:r>
          </a:p>
          <a:p>
            <a:r>
              <a:t>Pozyskiwanie danych do oceny sytuacji i podejmowania decyzji</a:t>
            </a:r>
          </a:p>
        </p:txBody>
      </p:sp>
    </p:spTree>
    <p:extLst>
      <p:ext uri="{BB962C8B-B14F-4D97-AF65-F5344CB8AC3E}">
        <p14:creationId xmlns:p14="http://schemas.microsoft.com/office/powerpoint/2010/main" val="1180673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FE7F8-88AD-4E69-AB87-331D0B8E6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5B20B0-FFC1-174C-3904-C83C03A34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Inteligentne systemy transportowe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B339B1-E811-14D4-0895-874C1959CF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ITS wykorzystują technologie informacyjne i komunikacyjne w zarządzaniu transportem</a:t>
            </a:r>
          </a:p>
          <a:p>
            <a:r>
              <a:t>Pozyskują i przetwarzają dane o ruchu, infrastrukturze i pojazdach</a:t>
            </a:r>
          </a:p>
          <a:p>
            <a:r>
              <a:t>Umożliwiają bieżącą ocenę sytuacji transportowej</a:t>
            </a:r>
          </a:p>
          <a:p>
            <a:r>
              <a:t>Wspierają zarządzanie ruchem oraz decyzje dotyczące realizacji przewozów</a:t>
            </a:r>
          </a:p>
        </p:txBody>
      </p:sp>
    </p:spTree>
    <p:extLst>
      <p:ext uri="{BB962C8B-B14F-4D97-AF65-F5344CB8AC3E}">
        <p14:creationId xmlns:p14="http://schemas.microsoft.com/office/powerpoint/2010/main" val="4271390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B691F-082F-F390-CAD8-66F535C3A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F45685C-D39B-7044-7E5C-9F7F5BDD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ITS a decyzje logistyczne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FCD1F08-2761-9FAA-DC70-972F87BE6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Wybór trasy na podstawie aktualnej sytuacji drogowej</a:t>
            </a:r>
          </a:p>
          <a:p>
            <a:r>
              <a:t>Reakcja na zatory, wypadki i inne zakłócenia</a:t>
            </a:r>
          </a:p>
          <a:p>
            <a:r>
              <a:t>Szacowanie czasu przejazdu i czasu dostawy</a:t>
            </a:r>
          </a:p>
          <a:p>
            <a:r>
              <a:t>Aktualizacja planów transportowych na podstawie nowych informacji</a:t>
            </a:r>
          </a:p>
          <a:p>
            <a:r>
              <a:t>Zwiększanie bezpieczeństwa i płynności realizacji przewozów</a:t>
            </a:r>
          </a:p>
        </p:txBody>
      </p:sp>
    </p:spTree>
    <p:extLst>
      <p:ext uri="{BB962C8B-B14F-4D97-AF65-F5344CB8AC3E}">
        <p14:creationId xmlns:p14="http://schemas.microsoft.com/office/powerpoint/2010/main" val="20463603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CC71-F0B3-7C1D-E01E-FCDE90E23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DB82C3C-A2B9-93E2-48F6-B8B54A8C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Monitoring procesów logistycznych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12A2E4-C6FA-2EAB-9444-28519FCEF6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Dane mogą pochodzić z WMS, TMS, urządzeń IoT, robotów i systemów transportowych</a:t>
            </a:r>
          </a:p>
          <a:p>
            <a:r>
              <a:t>Monitoring umożliwia obserwowanie stanu procesów magazynowych i transportowych</a:t>
            </a:r>
          </a:p>
          <a:p>
            <a:r>
              <a:t>Pozwala identyfikować odchylenia od planu i sytuacje wymagające reakcji</a:t>
            </a:r>
          </a:p>
          <a:p>
            <a:r>
              <a:t>Aktualna informacja skraca czas pomiędzy wystąpieniem zdarzenia a podjęciem decyzji</a:t>
            </a:r>
          </a:p>
        </p:txBody>
      </p:sp>
    </p:spTree>
    <p:extLst>
      <p:ext uri="{BB962C8B-B14F-4D97-AF65-F5344CB8AC3E}">
        <p14:creationId xmlns:p14="http://schemas.microsoft.com/office/powerpoint/2010/main" val="3576117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8E9E35-83EA-4C3C-7E5D-E0DEA9D3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Optymalizacja decyzji operacyjnych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4FF3CE-B55C-0F55-6AC2-5273FF7B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Wykorzystuje aktualne dane o procesach, zasobach i ograniczeniach</a:t>
            </a:r>
          </a:p>
          <a:p>
            <a:r>
              <a:t>Pozwala porównywać możliwe warianty realizacji działań</a:t>
            </a:r>
          </a:p>
          <a:p>
            <a:r>
              <a:t>Może dotyczyć tras, harmonogramów, przydziału zasobów i kolejności zadań</a:t>
            </a:r>
          </a:p>
          <a:p>
            <a:r>
              <a:t>Wspiera wybór rozwiązania zgodnego z przyjętymi kryteriami operacyjnymi</a:t>
            </a:r>
          </a:p>
        </p:txBody>
      </p:sp>
    </p:spTree>
    <p:extLst>
      <p:ext uri="{BB962C8B-B14F-4D97-AF65-F5344CB8AC3E}">
        <p14:creationId xmlns:p14="http://schemas.microsoft.com/office/powerpoint/2010/main" val="34868465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Case: zintegrowane wspomaganie magazynu i transportu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WMS przekazuje informację o gotowości zamówienia do wysyłki</a:t>
            </a:r>
          </a:p>
          <a:p>
            <a:r>
              <a:t>Roboty realizują zadania transportu wewnętrznego zgodnie z bieżącym planem</a:t>
            </a:r>
          </a:p>
          <a:p>
            <a:r>
              <a:t>TMS przygotowuje wariant realizacji transportu i monitoruje przewóz</a:t>
            </a:r>
          </a:p>
          <a:p>
            <a:r>
              <a:t>Dane z ITS pozwalają uwzględnić aktualne warunki na trasie</a:t>
            </a:r>
          </a:p>
          <a:p>
            <a:r>
              <a:t>Zmiana sytuacji uruchamia aktualizację planu i decyzji operacyjnych</a:t>
            </a:r>
          </a:p>
        </p:txBody>
      </p:sp>
    </p:spTree>
    <p:extLst>
      <p:ext uri="{BB962C8B-B14F-4D97-AF65-F5344CB8AC3E}">
        <p14:creationId xmlns:p14="http://schemas.microsoft.com/office/powerpoint/2010/main" val="2311737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Podsumowanie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1708"/>
            <a:ext cx="10985205" cy="4351338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t>WMS wspiera decyzje dotyczące przepływu, składowania i kompletacji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t>TMS wspomaga planowanie, organizację i monitorowanie transportu</a:t>
            </a:r>
          </a:p>
          <a:p>
            <a:r>
              <a:t>AGV i AMR umożliwiają automatyzację przepływu materiałów w magazynie</a:t>
            </a:r>
          </a:p>
          <a:p>
            <a:r>
              <a:t>UAV rozszerzają możliwości monitorowania, inwentaryzacji i realizacji wybranych zadań</a:t>
            </a:r>
          </a:p>
          <a:p>
            <a:r>
              <a:t>ITS dostarczają informacji wspierających decyzje transportowe</a:t>
            </a:r>
          </a:p>
          <a:p>
            <a:r>
              <a:t>Monitoring i integracja danych umożliwiają bieżącą optymalizację decyzji operacyjnych</a:t>
            </a:r>
          </a:p>
        </p:txBody>
      </p:sp>
    </p:spTree>
    <p:extLst>
      <p:ext uri="{BB962C8B-B14F-4D97-AF65-F5344CB8AC3E}">
        <p14:creationId xmlns:p14="http://schemas.microsoft.com/office/powerpoint/2010/main" val="3020470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9946DBB-90C6-EF12-10CD-C94D04814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Pytania do ewentualnej dyskusji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27F2460-BFB4-6DA7-1DEF-42DF826A98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9811"/>
            <a:ext cx="10515600" cy="4351338"/>
          </a:xfrm>
        </p:spPr>
        <p:txBody>
          <a:bodyPr/>
          <a:lstStyle/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decyzje</a:t>
            </a:r>
            <a:r>
              <a:rPr dirty="0"/>
              <a:t> w </a:t>
            </a:r>
            <a:r>
              <a:rPr dirty="0" err="1"/>
              <a:t>magazynie</a:t>
            </a:r>
            <a:r>
              <a:rPr dirty="0"/>
              <a:t> </a:t>
            </a:r>
            <a:r>
              <a:rPr dirty="0" err="1"/>
              <a:t>powinny</a:t>
            </a:r>
            <a:r>
              <a:rPr dirty="0"/>
              <a:t> </a:t>
            </a:r>
            <a:r>
              <a:rPr dirty="0" err="1"/>
              <a:t>być</a:t>
            </a:r>
            <a:r>
              <a:rPr dirty="0"/>
              <a:t> </a:t>
            </a:r>
            <a:r>
              <a:rPr dirty="0" err="1"/>
              <a:t>podejmowane</a:t>
            </a:r>
            <a:r>
              <a:rPr dirty="0"/>
              <a:t> </a:t>
            </a:r>
            <a:r>
              <a:rPr dirty="0" err="1"/>
              <a:t>automatycznie</a:t>
            </a:r>
            <a:r>
              <a:rPr dirty="0"/>
              <a:t> </a:t>
            </a:r>
            <a:r>
              <a:rPr dirty="0" err="1"/>
              <a:t>przez</a:t>
            </a:r>
            <a:r>
              <a:rPr dirty="0"/>
              <a:t> WMS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systemy</a:t>
            </a:r>
            <a:r>
              <a:rPr dirty="0"/>
              <a:t> </a:t>
            </a:r>
            <a:r>
              <a:rPr dirty="0" err="1"/>
              <a:t>robotyczne</a:t>
            </a:r>
            <a:r>
              <a:rPr dirty="0"/>
              <a:t>, a </a:t>
            </a:r>
            <a:r>
              <a:rPr dirty="0" err="1"/>
              <a:t>które</a:t>
            </a:r>
            <a:r>
              <a:rPr dirty="0"/>
              <a:t> </a:t>
            </a:r>
            <a:r>
              <a:rPr dirty="0" err="1"/>
              <a:t>pozostawione</a:t>
            </a:r>
            <a:r>
              <a:rPr dirty="0"/>
              <a:t> </a:t>
            </a:r>
            <a:r>
              <a:rPr dirty="0" err="1"/>
              <a:t>człowiekowi</a:t>
            </a:r>
            <a:r>
              <a:rPr dirty="0"/>
              <a:t>?</a:t>
            </a:r>
            <a:endParaRPr lang="pl-PL" altLang="pl-PL" sz="105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rozwój</a:t>
            </a:r>
            <a:r>
              <a:rPr dirty="0"/>
              <a:t> AGV, AMR </a:t>
            </a:r>
            <a:r>
              <a:rPr dirty="0" err="1"/>
              <a:t>i</a:t>
            </a:r>
            <a:r>
              <a:rPr dirty="0"/>
              <a:t> UAV </a:t>
            </a:r>
            <a:r>
              <a:rPr dirty="0" err="1"/>
              <a:t>zmieni</a:t>
            </a:r>
            <a:r>
              <a:rPr dirty="0"/>
              <a:t> </a:t>
            </a:r>
            <a:r>
              <a:rPr dirty="0" err="1"/>
              <a:t>przede</a:t>
            </a:r>
            <a:r>
              <a:rPr dirty="0"/>
              <a:t> </a:t>
            </a:r>
            <a:r>
              <a:rPr dirty="0" err="1"/>
              <a:t>wszystkim</a:t>
            </a:r>
            <a:r>
              <a:rPr dirty="0"/>
              <a:t>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wykonywania</a:t>
            </a:r>
            <a:r>
              <a:rPr dirty="0"/>
              <a:t> </a:t>
            </a:r>
            <a:r>
              <a:rPr dirty="0" err="1"/>
              <a:t>operacji</a:t>
            </a:r>
            <a:r>
              <a:rPr dirty="0"/>
              <a:t> </a:t>
            </a:r>
            <a:r>
              <a:rPr dirty="0" err="1"/>
              <a:t>logistycznych</a:t>
            </a:r>
            <a:r>
              <a:rPr dirty="0"/>
              <a:t>, </a:t>
            </a:r>
            <a:r>
              <a:rPr dirty="0" err="1"/>
              <a:t>czy</a:t>
            </a:r>
            <a:r>
              <a:rPr dirty="0"/>
              <a:t> </a:t>
            </a:r>
            <a:r>
              <a:rPr dirty="0" err="1"/>
              <a:t>także</a:t>
            </a:r>
            <a:r>
              <a:rPr dirty="0"/>
              <a:t> </a:t>
            </a:r>
            <a:r>
              <a:rPr dirty="0" err="1"/>
              <a:t>sposób</a:t>
            </a:r>
            <a:r>
              <a:rPr dirty="0"/>
              <a:t> </a:t>
            </a:r>
            <a:r>
              <a:rPr dirty="0" err="1"/>
              <a:t>podejmowania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?</a:t>
            </a:r>
          </a:p>
          <a:p>
            <a:r>
              <a:rPr dirty="0"/>
              <a:t>Jakie </a:t>
            </a:r>
            <a:r>
              <a:rPr dirty="0" err="1"/>
              <a:t>korzyści</a:t>
            </a:r>
            <a:r>
              <a:rPr dirty="0"/>
              <a:t> </a:t>
            </a:r>
            <a:r>
              <a:rPr dirty="0" err="1"/>
              <a:t>daje</a:t>
            </a:r>
            <a:r>
              <a:rPr dirty="0"/>
              <a:t> </a:t>
            </a:r>
            <a:r>
              <a:rPr dirty="0" err="1"/>
              <a:t>połączenie</a:t>
            </a:r>
            <a:r>
              <a:rPr dirty="0"/>
              <a:t> </a:t>
            </a:r>
            <a:r>
              <a:rPr dirty="0" err="1"/>
              <a:t>danych</a:t>
            </a:r>
            <a:r>
              <a:rPr dirty="0"/>
              <a:t> z WMS, TMS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inteligentnych</a:t>
            </a:r>
            <a:r>
              <a:rPr dirty="0"/>
              <a:t> </a:t>
            </a:r>
            <a:r>
              <a:rPr dirty="0" err="1"/>
              <a:t>systemów</a:t>
            </a:r>
            <a:r>
              <a:rPr dirty="0"/>
              <a:t> </a:t>
            </a:r>
            <a:r>
              <a:rPr dirty="0" err="1"/>
              <a:t>transportowych</a:t>
            </a:r>
            <a:r>
              <a:rPr dirty="0"/>
              <a:t> w </a:t>
            </a:r>
            <a:r>
              <a:rPr dirty="0" err="1"/>
              <a:t>jednym</a:t>
            </a:r>
            <a:r>
              <a:rPr dirty="0"/>
              <a:t> </a:t>
            </a:r>
            <a:r>
              <a:rPr dirty="0" err="1"/>
              <a:t>środowisku</a:t>
            </a:r>
            <a:r>
              <a:rPr dirty="0"/>
              <a:t> </a:t>
            </a:r>
            <a:r>
              <a:rPr dirty="0" err="1"/>
              <a:t>wspomagania</a:t>
            </a:r>
            <a:r>
              <a:rPr dirty="0"/>
              <a:t> </a:t>
            </a:r>
            <a:r>
              <a:rPr dirty="0" err="1"/>
              <a:t>decyzji</a:t>
            </a:r>
            <a:r>
              <a:rPr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65957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134F0E4E-DB93-403C-9242-DAFF083418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Slajd końcowy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83AC4559-8F83-49C7-8135-A8E3FFC39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5804" y="3786352"/>
            <a:ext cx="8444246" cy="55399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altLang="pl-PL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dr Konrad Michalski </a:t>
            </a:r>
            <a:endParaRPr kumimoji="0" lang="pl-PL" altLang="pl-PL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altLang="pl-P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 descr="Tekst informuje o udostępnieniu materiału na licencji Creative Commons Uznanie autorstwa CC BY 4.0 z linkiem do szczegółów licencji. Zawiera także informacje o projekcie GreenTechEducation realizowanym przez SGGW w ramach programu FERS.&#10;&#10;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 descr="Logo i napisy przedstawiające instytucje związane z Funduszami Europejskimi, Rzeczpospolitą Polską oraz Unię Europejską. Elementy graficzne obejmują symbole i flagi reprezentujące współfinansowanie projektów przez UE oraz polskie instytucje państwowe.&#10;">
            <a:extLst>
              <a:ext uri="{FF2B5EF4-FFF2-40B4-BE49-F238E27FC236}">
                <a16:creationId xmlns:a16="http://schemas.microsoft.com/office/drawing/2014/main" id="{AE5352E8-B38D-4112-8709-9A63013499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396407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elements/1.1/"/>
    <ds:schemaRef ds:uri="51674ba1-e637-49a1-9acf-be75e179f9ea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1674ba1-e637-49a1-9acf-be75e179f9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4714</TotalTime>
  <Words>724</Words>
  <Application>Microsoft Office PowerPoint</Application>
  <PresentationFormat>Panoramiczny</PresentationFormat>
  <Paragraphs>106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Verdana</vt:lpstr>
      <vt:lpstr>Wingdings</vt:lpstr>
      <vt:lpstr>Motyw pakietu Office</vt:lpstr>
      <vt:lpstr>GreenTechEducation - - SGGW dla gospodarki przyszłości</vt:lpstr>
      <vt:lpstr>Systemy wspomagania decyzji w logistyce</vt:lpstr>
      <vt:lpstr>Zakres wykładu</vt:lpstr>
      <vt:lpstr>Systemy WMS w magazynowaniu</vt:lpstr>
      <vt:lpstr>WMS jako narzędzie wspomagania decyzji</vt:lpstr>
      <vt:lpstr>Systemy TMS w transporcie</vt:lpstr>
      <vt:lpstr>TMS jako narzędzie wspomagania decyzji</vt:lpstr>
      <vt:lpstr>Robotyzacja procesów magazynowych</vt:lpstr>
      <vt:lpstr>AGV i AMR</vt:lpstr>
      <vt:lpstr>AGV i AMR – wsparcie decyzji operacyjnych</vt:lpstr>
      <vt:lpstr>UAV w logistyce</vt:lpstr>
      <vt:lpstr>Przykłady zastosowania UAV</vt:lpstr>
      <vt:lpstr>Inteligentne systemy transportowe</vt:lpstr>
      <vt:lpstr>ITS a decyzje logistyczne</vt:lpstr>
      <vt:lpstr>Monitoring procesów logistycznych</vt:lpstr>
      <vt:lpstr>Optymalizacja decyzji operacyjnych</vt:lpstr>
      <vt:lpstr>Case: zintegrowane wspomaganie magazynu i transportu</vt:lpstr>
      <vt:lpstr>Podsumowanie</vt:lpstr>
      <vt:lpstr>Pytania do ewentualnej dyskusji</vt:lpstr>
      <vt:lpstr>Slajd końcowy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subject>Gospodarka cyfrowa oraz gospodarka oparta na wiedzy</dc:subject>
  <dc:creator>Arkadiusz Gromada</dc:creator>
  <cp:lastModifiedBy>KM M</cp:lastModifiedBy>
  <cp:revision>67</cp:revision>
  <cp:lastPrinted>2024-05-21T11:11:19Z</cp:lastPrinted>
  <dcterms:created xsi:type="dcterms:W3CDTF">2024-02-02T12:47:31Z</dcterms:created>
  <dcterms:modified xsi:type="dcterms:W3CDTF">2026-07-25T09:44:25Z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