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sldIdLst>
    <p:sldId id="279" r:id="rId5"/>
    <p:sldId id="280" r:id="rId6"/>
    <p:sldId id="262" r:id="rId7"/>
    <p:sldId id="260" r:id="rId8"/>
    <p:sldId id="261" r:id="rId9"/>
    <p:sldId id="263" r:id="rId10"/>
    <p:sldId id="264" r:id="rId11"/>
    <p:sldId id="278" r:id="rId12"/>
    <p:sldId id="265" r:id="rId13"/>
    <p:sldId id="277" r:id="rId14"/>
    <p:sldId id="266" r:id="rId15"/>
    <p:sldId id="267" r:id="rId16"/>
    <p:sldId id="268" r:id="rId17"/>
    <p:sldId id="269" r:id="rId18"/>
    <p:sldId id="270" r:id="rId19"/>
    <p:sldId id="275" r:id="rId20"/>
    <p:sldId id="281" r:id="rId21"/>
    <p:sldId id="284" r:id="rId22"/>
    <p:sldId id="286" r:id="rId23"/>
    <p:sldId id="282" r:id="rId2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A3CEAD-B18A-4DBE-A64D-CBF3924ADC0D}" v="23" dt="2026-07-25T09:46:27.4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95" autoAdjust="0"/>
    <p:restoredTop sz="86405" autoAdjust="0"/>
  </p:normalViewPr>
  <p:slideViewPr>
    <p:cSldViewPr snapToGrid="0" showGuides="1">
      <p:cViewPr varScale="1">
        <p:scale>
          <a:sx n="59" d="100"/>
          <a:sy n="59" d="100"/>
        </p:scale>
        <p:origin x="72" y="470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-13901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M M" userId="990111fa234a5934" providerId="LiveId" clId="{3E0F50D3-5A6C-4E1C-B1A2-5C15DBBF044B}"/>
    <pc:docChg chg="undo custSel addSld delSld modSld">
      <pc:chgData name="KM M" userId="990111fa234a5934" providerId="LiveId" clId="{3E0F50D3-5A6C-4E1C-B1A2-5C15DBBF044B}" dt="2026-07-25T09:46:27.409" v="149" actId="13244"/>
      <pc:docMkLst>
        <pc:docMk/>
      </pc:docMkLst>
      <pc:sldChg chg="modSp mod">
        <pc:chgData name="KM M" userId="990111fa234a5934" providerId="LiveId" clId="{3E0F50D3-5A6C-4E1C-B1A2-5C15DBBF044B}" dt="2026-07-22T18:44:53.343" v="112" actId="12"/>
        <pc:sldMkLst>
          <pc:docMk/>
          <pc:sldMk cId="3209448822" sldId="262"/>
        </pc:sldMkLst>
        <pc:spChg chg="mod">
          <ac:chgData name="KM M" userId="990111fa234a5934" providerId="LiveId" clId="{3E0F50D3-5A6C-4E1C-B1A2-5C15DBBF044B}" dt="2026-07-22T18:44:53.343" v="112" actId="12"/>
          <ac:spMkLst>
            <pc:docMk/>
            <pc:sldMk cId="3209448822" sldId="262"/>
            <ac:spMk id="3" creationId="{7084719E-AA4C-F51F-48EB-50F874E36FDE}"/>
          </ac:spMkLst>
        </pc:spChg>
      </pc:sldChg>
      <pc:sldChg chg="modSp mod">
        <pc:chgData name="KM M" userId="990111fa234a5934" providerId="LiveId" clId="{3E0F50D3-5A6C-4E1C-B1A2-5C15DBBF044B}" dt="2026-07-22T14:15:16.328" v="16" actId="20577"/>
        <pc:sldMkLst>
          <pc:docMk/>
          <pc:sldMk cId="2311737795" sldId="275"/>
        </pc:sldMkLst>
        <pc:spChg chg="mod">
          <ac:chgData name="KM M" userId="990111fa234a5934" providerId="LiveId" clId="{3E0F50D3-5A6C-4E1C-B1A2-5C15DBBF044B}" dt="2026-07-22T14:15:16.328" v="16" actId="20577"/>
          <ac:spMkLst>
            <pc:docMk/>
            <pc:sldMk cId="2311737795" sldId="275"/>
            <ac:spMk id="2" creationId="{E9946DBB-90C6-EF12-10CD-C94D0481485E}"/>
          </ac:spMkLst>
        </pc:spChg>
      </pc:sldChg>
      <pc:sldChg chg="modSp">
        <pc:chgData name="KM M" userId="990111fa234a5934" providerId="LiveId" clId="{3E0F50D3-5A6C-4E1C-B1A2-5C15DBBF044B}" dt="2026-07-25T09:46:13.245" v="147" actId="13244"/>
        <pc:sldMkLst>
          <pc:docMk/>
          <pc:sldMk cId="2101510444" sldId="279"/>
        </pc:sldMkLst>
        <pc:spChg chg="mod">
          <ac:chgData name="KM M" userId="990111fa234a5934" providerId="LiveId" clId="{3E0F50D3-5A6C-4E1C-B1A2-5C15DBBF044B}" dt="2026-07-25T09:46:09.891" v="146" actId="13244"/>
          <ac:spMkLst>
            <pc:docMk/>
            <pc:sldMk cId="2101510444" sldId="279"/>
            <ac:spMk id="2" creationId="{00000000-0000-0000-0000-000000000000}"/>
          </ac:spMkLst>
        </pc:spChg>
        <pc:spChg chg="mod">
          <ac:chgData name="KM M" userId="990111fa234a5934" providerId="LiveId" clId="{3E0F50D3-5A6C-4E1C-B1A2-5C15DBBF044B}" dt="2026-07-25T09:46:13.245" v="147" actId="13244"/>
          <ac:spMkLst>
            <pc:docMk/>
            <pc:sldMk cId="2101510444" sldId="279"/>
            <ac:spMk id="4" creationId="{00000000-0000-0000-0000-000000000000}"/>
          </ac:spMkLst>
        </pc:spChg>
        <pc:grpChg chg="mod">
          <ac:chgData name="KM M" userId="990111fa234a5934" providerId="LiveId" clId="{3E0F50D3-5A6C-4E1C-B1A2-5C15DBBF044B}" dt="2026-07-25T09:45:13.858" v="128" actId="962"/>
          <ac:grpSpMkLst>
            <pc:docMk/>
            <pc:sldMk cId="2101510444" sldId="279"/>
            <ac:grpSpMk id="12" creationId="{040C5185-EE9F-4004-B36B-5DC219184BC5}"/>
          </ac:grpSpMkLst>
        </pc:grpChg>
        <pc:picChg chg="mod">
          <ac:chgData name="KM M" userId="990111fa234a5934" providerId="LiveId" clId="{3E0F50D3-5A6C-4E1C-B1A2-5C15DBBF044B}" dt="2026-07-25T09:46:09.014" v="145" actId="962"/>
          <ac:picMkLst>
            <pc:docMk/>
            <pc:sldMk cId="2101510444" sldId="279"/>
            <ac:picMk id="25" creationId="{AE5352E8-B38D-4112-8709-9A63013499A7}"/>
          </ac:picMkLst>
        </pc:picChg>
      </pc:sldChg>
      <pc:sldChg chg="modSp add mod">
        <pc:chgData name="KM M" userId="990111fa234a5934" providerId="LiveId" clId="{3E0F50D3-5A6C-4E1C-B1A2-5C15DBBF044B}" dt="2026-07-22T18:45:32.992" v="115" actId="27636"/>
        <pc:sldMkLst>
          <pc:docMk/>
          <pc:sldMk cId="302047053" sldId="281"/>
        </pc:sldMkLst>
        <pc:spChg chg="mod">
          <ac:chgData name="KM M" userId="990111fa234a5934" providerId="LiveId" clId="{3E0F50D3-5A6C-4E1C-B1A2-5C15DBBF044B}" dt="2026-07-22T18:45:32.992" v="115" actId="27636"/>
          <ac:spMkLst>
            <pc:docMk/>
            <pc:sldMk cId="302047053" sldId="281"/>
            <ac:spMk id="3" creationId="{127F2460-BFB4-6DA7-1DEF-42DF826A98B3}"/>
          </ac:spMkLst>
        </pc:spChg>
      </pc:sldChg>
      <pc:sldChg chg="addSp modSp add mod">
        <pc:chgData name="KM M" userId="990111fa234a5934" providerId="LiveId" clId="{3E0F50D3-5A6C-4E1C-B1A2-5C15DBBF044B}" dt="2026-07-25T09:46:27.409" v="149" actId="13244"/>
        <pc:sldMkLst>
          <pc:docMk/>
          <pc:sldMk cId="3883964071" sldId="282"/>
        </pc:sldMkLst>
        <pc:spChg chg="add mod">
          <ac:chgData name="KM M" userId="990111fa234a5934" providerId="LiveId" clId="{3E0F50D3-5A6C-4E1C-B1A2-5C15DBBF044B}" dt="2026-07-25T09:46:25.841" v="148" actId="13244"/>
          <ac:spMkLst>
            <pc:docMk/>
            <pc:sldMk cId="3883964071" sldId="282"/>
            <ac:spMk id="6" creationId="{11D3932D-7D86-AC19-CE48-2C5F41ABA7DA}"/>
          </ac:spMkLst>
        </pc:spChg>
        <pc:picChg chg="mod">
          <ac:chgData name="KM M" userId="990111fa234a5934" providerId="LiveId" clId="{3E0F50D3-5A6C-4E1C-B1A2-5C15DBBF044B}" dt="2026-07-25T09:45:54.677" v="142" actId="962"/>
          <ac:picMkLst>
            <pc:docMk/>
            <pc:sldMk cId="3883964071" sldId="282"/>
            <ac:picMk id="2" creationId="{00000000-0000-0000-0000-000000000000}"/>
          </ac:picMkLst>
        </pc:picChg>
        <pc:picChg chg="mod">
          <ac:chgData name="KM M" userId="990111fa234a5934" providerId="LiveId" clId="{3E0F50D3-5A6C-4E1C-B1A2-5C15DBBF044B}" dt="2026-07-25T09:45:46.787" v="137" actId="962"/>
          <ac:picMkLst>
            <pc:docMk/>
            <pc:sldMk cId="3883964071" sldId="282"/>
            <ac:picMk id="4" creationId="{65C93C00-4E94-41BD-A3B3-EDC3C6DBCE57}"/>
          </ac:picMkLst>
        </pc:picChg>
        <pc:picChg chg="mod">
          <ac:chgData name="KM M" userId="990111fa234a5934" providerId="LiveId" clId="{3E0F50D3-5A6C-4E1C-B1A2-5C15DBBF044B}" dt="2026-07-25T09:45:47.163" v="138" actId="962"/>
          <ac:picMkLst>
            <pc:docMk/>
            <pc:sldMk cId="3883964071" sldId="282"/>
            <ac:picMk id="5" creationId="{1360999B-B904-4568-B3C5-06EFB8940D54}"/>
          </ac:picMkLst>
        </pc:picChg>
        <pc:picChg chg="mod">
          <ac:chgData name="KM M" userId="990111fa234a5934" providerId="LiveId" clId="{3E0F50D3-5A6C-4E1C-B1A2-5C15DBBF044B}" dt="2026-07-25T09:46:27.409" v="149" actId="13244"/>
          <ac:picMkLst>
            <pc:docMk/>
            <pc:sldMk cId="3883964071" sldId="282"/>
            <ac:picMk id="25" creationId="{AE5352E8-B38D-4112-8709-9A63013499A7}"/>
          </ac:picMkLst>
        </pc:picChg>
      </pc:sldChg>
      <pc:sldChg chg="modSp add mod">
        <pc:chgData name="KM M" userId="990111fa234a5934" providerId="LiveId" clId="{3E0F50D3-5A6C-4E1C-B1A2-5C15DBBF044B}" dt="2026-07-22T18:48:17.368" v="125" actId="20577"/>
        <pc:sldMkLst>
          <pc:docMk/>
          <pc:sldMk cId="2265957553" sldId="284"/>
        </pc:sldMkLst>
        <pc:spChg chg="mod">
          <ac:chgData name="KM M" userId="990111fa234a5934" providerId="LiveId" clId="{3E0F50D3-5A6C-4E1C-B1A2-5C15DBBF044B}" dt="2026-07-22T18:48:17.368" v="125" actId="20577"/>
          <ac:spMkLst>
            <pc:docMk/>
            <pc:sldMk cId="2265957553" sldId="284"/>
            <ac:spMk id="3" creationId="{127F2460-BFB4-6DA7-1DEF-42DF826A98B3}"/>
          </ac:spMkLst>
        </pc:spChg>
      </pc:sldChg>
      <pc:sldChg chg="modSp add">
        <pc:chgData name="KM M" userId="990111fa234a5934" providerId="LiveId" clId="{3E0F50D3-5A6C-4E1C-B1A2-5C15DBBF044B}" dt="2026-07-22T18:46:28.197" v="120"/>
        <pc:sldMkLst>
          <pc:docMk/>
          <pc:sldMk cId="1334481624" sldId="286"/>
        </pc:sldMkLst>
        <pc:spChg chg="mod">
          <ac:chgData name="KM M" userId="990111fa234a5934" providerId="LiveId" clId="{3E0F50D3-5A6C-4E1C-B1A2-5C15DBBF044B}" dt="2026-07-22T18:46:28.197" v="120"/>
          <ac:spMkLst>
            <pc:docMk/>
            <pc:sldMk cId="1334481624" sldId="286"/>
            <ac:spMk id="3" creationId="{127F2460-BFB4-6DA7-1DEF-42DF826A98B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07977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B8EF1493-C228-414D-BBEE-F0F3A63AC1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86745AAD-6F4E-488F-AE30-9F949B4399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66000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E9447E5-ABC7-4ED6-8007-FA68B8CD5A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66000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611014"/>
            <a:ext cx="9144000" cy="1004765"/>
          </a:xfrm>
        </p:spPr>
        <p:txBody>
          <a:bodyPr>
            <a:normAutofit fontScale="90000"/>
          </a:bodyPr>
          <a:lstStyle/>
          <a:p>
            <a:r>
              <a:rPr lang="pl-PL" sz="3600" b="1" dirty="0" err="1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GreenTechEducation</a:t>
            </a: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 -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SGGW dla gospodarki przyszłości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28615"/>
            <a:ext cx="9144000" cy="1389185"/>
          </a:xfrm>
        </p:spPr>
        <p:txBody>
          <a:bodyPr>
            <a:normAutofit fontScale="25000" lnSpcReduction="20000"/>
          </a:bodyPr>
          <a:lstStyle/>
          <a:p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endParaRPr lang="pl-PL" sz="1200" dirty="0"/>
          </a:p>
        </p:txBody>
      </p:sp>
      <p:pic>
        <p:nvPicPr>
          <p:cNvPr id="25" name="Obraz 24" descr="Logo Funduszy Europejskich, Rzeczypospolitej Polskiej, Unii Europejskiej oraz Szkoły Głównej Gospodarstwa Wiejskiego w Warszawie ułożone w poziomie. Grafiki symbolizują współfinansowanie projektu edukacyjnego lub badawczego.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1510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05AF09-79B2-941D-198F-5D0A25A099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58298"/>
            <a:ext cx="9144000" cy="2387600"/>
          </a:xfrm>
        </p:spPr>
        <p:txBody>
          <a:bodyPr>
            <a:noAutofit/>
          </a:bodyPr>
          <a:lstStyle/>
          <a:p>
            <a:r>
              <a:t>Systemy wspomagania decyzji w logistyce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084719E-AA4C-F51F-48EB-50F874E36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37973"/>
            <a:ext cx="9144000" cy="1655762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t>Wykład 13</a:t>
            </a:r>
          </a:p>
          <a:p>
            <a:r>
              <a:t>Przegląd wybranych systemów wspomagania decyzji stosowanych w logistyce</a:t>
            </a:r>
          </a:p>
        </p:txBody>
      </p:sp>
    </p:spTree>
    <p:extLst>
      <p:ext uri="{BB962C8B-B14F-4D97-AF65-F5344CB8AC3E}">
        <p14:creationId xmlns:p14="http://schemas.microsoft.com/office/powerpoint/2010/main" val="2594325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05AF09-79B2-941D-198F-5D0A25A099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Zakres wykładu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084719E-AA4C-F51F-48EB-50F874E36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387599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Rozwiązania</a:t>
            </a:r>
            <a:r>
              <a:rPr dirty="0"/>
              <a:t> SAP: SAP S/4HANA, SAP IBP </a:t>
            </a:r>
            <a:r>
              <a:rPr dirty="0" err="1"/>
              <a:t>i</a:t>
            </a:r>
            <a:r>
              <a:rPr dirty="0"/>
              <a:t> SAP EWM</a:t>
            </a:r>
            <a:endParaRPr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/>
              <a:t>Oracle SCM </a:t>
            </a:r>
            <a:r>
              <a:rPr dirty="0" err="1"/>
              <a:t>i</a:t>
            </a:r>
            <a:r>
              <a:rPr dirty="0"/>
              <a:t> Oracle Transportation Management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/>
              <a:t>Microsoft Dynamics 365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/>
              <a:t>Blue Yonder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/>
              <a:t>Manhattan WMS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Przykłady</a:t>
            </a:r>
            <a:r>
              <a:rPr dirty="0"/>
              <a:t> </a:t>
            </a:r>
            <a:r>
              <a:rPr dirty="0" err="1"/>
              <a:t>zastosowań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wdrożeń</a:t>
            </a:r>
            <a:r>
              <a:rPr dirty="0"/>
              <a:t> </a:t>
            </a:r>
            <a:r>
              <a:rPr dirty="0" err="1"/>
              <a:t>systemów</a:t>
            </a:r>
            <a:r>
              <a:rPr dirty="0"/>
              <a:t> w </a:t>
            </a:r>
            <a:r>
              <a:rPr dirty="0" err="1"/>
              <a:t>logistyce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09448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A60220-34D2-4400-A618-7B4DE81C8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SAP – środowisko zintegrowanego zarządzania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625BF78-FCE6-4868-9D9A-71759B098D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Rozwiązania SAP wspierają zarządzanie procesami i zasobami przedsiębiorstwa</a:t>
            </a:r>
          </a:p>
          <a:p>
            <a:r>
              <a:t>Integrują dane pochodzące z różnych obszarów działalności</a:t>
            </a:r>
          </a:p>
          <a:p>
            <a:r>
              <a:t>Umożliwiają powiązanie procesów logistycznych z finansami, sprzedażą i produkcją</a:t>
            </a:r>
          </a:p>
          <a:p>
            <a:r>
              <a:t>Tworzą wspólne środowisko informacyjne wspierające podejmowanie decyzji</a:t>
            </a:r>
          </a:p>
        </p:txBody>
      </p:sp>
    </p:spTree>
    <p:extLst>
      <p:ext uri="{BB962C8B-B14F-4D97-AF65-F5344CB8AC3E}">
        <p14:creationId xmlns:p14="http://schemas.microsoft.com/office/powerpoint/2010/main" val="1439420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EA1B0C-3DB8-43A0-BC5E-418BF4F59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SAP S/4HANA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E6992DC-BE22-49BD-80BF-EDA02F816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Zintegrowany system klasy ERP wspierający zarządzanie przedsiębiorstwem</a:t>
            </a:r>
          </a:p>
          <a:p>
            <a:r>
              <a:t>Zapewnia dostęp do danych dotyczących m.in. zakupów, sprzedaży, produkcji i logistyki</a:t>
            </a:r>
          </a:p>
          <a:p>
            <a:r>
              <a:t>Wspiera analizę bieżącej sytuacji przedsiębiorstwa</a:t>
            </a:r>
          </a:p>
          <a:p>
            <a:r>
              <a:t>Stanowi źródło danych dla planowania i podejmowania decyzji operacyjnych oraz zarządczych</a:t>
            </a:r>
          </a:p>
        </p:txBody>
      </p:sp>
    </p:spTree>
    <p:extLst>
      <p:ext uri="{BB962C8B-B14F-4D97-AF65-F5344CB8AC3E}">
        <p14:creationId xmlns:p14="http://schemas.microsoft.com/office/powerpoint/2010/main" val="2881893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A1F07-0C2C-EAAF-F724-88FD30157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DBBF82-3364-BC0E-206E-6F339671A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SAP IBP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51E29DE-6481-01AA-2100-68A489DDF9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SAP Integrated Business Planning wspiera zintegrowane planowanie łańcucha dostaw</a:t>
            </a:r>
          </a:p>
          <a:p>
            <a:r>
              <a:t>Łączy informacje dotyczące popytu, podaży, zapasów i zdolności operacyjnych</a:t>
            </a:r>
          </a:p>
          <a:p>
            <a:r>
              <a:t>Umożliwia analizę wariantów i scenariuszy planistycznych</a:t>
            </a:r>
          </a:p>
          <a:p>
            <a:r>
              <a:t>Wspiera koordynację decyzji w różnych obszarach łańcucha dostaw</a:t>
            </a:r>
          </a:p>
        </p:txBody>
      </p:sp>
    </p:spTree>
    <p:extLst>
      <p:ext uri="{BB962C8B-B14F-4D97-AF65-F5344CB8AC3E}">
        <p14:creationId xmlns:p14="http://schemas.microsoft.com/office/powerpoint/2010/main" val="569727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07AA8-25EC-B067-DA4A-892FB3FF0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96211C-623E-CB68-F2CC-9B43FB47A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SAP EWM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230E4B0-4710-EE20-02F5-42CC9DDC1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SAP Extended Warehouse Management wspiera zarządzanie procesami magazynowymi</a:t>
            </a:r>
          </a:p>
          <a:p>
            <a:r>
              <a:t>Obejmuje m.in. przyjęcia, składowanie, kompletację i wydania</a:t>
            </a:r>
          </a:p>
          <a:p>
            <a:r>
              <a:t>Pozwala koordynować zadania, zasoby oraz przepływy wewnątrz magazynu</a:t>
            </a:r>
          </a:p>
          <a:p>
            <a:r>
              <a:t>Dostarcza informacji potrzebnych do monitorowania i doskonalenia operacji</a:t>
            </a:r>
          </a:p>
        </p:txBody>
      </p:sp>
    </p:spTree>
    <p:extLst>
      <p:ext uri="{BB962C8B-B14F-4D97-AF65-F5344CB8AC3E}">
        <p14:creationId xmlns:p14="http://schemas.microsoft.com/office/powerpoint/2010/main" val="518923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87094D-5CF8-8371-2734-F1F185BA4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Oracle SCM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534CC7-998B-5548-B331-90DF2EDE14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Oracle SCM obejmuje rozwiązania wspierające zarządzanie łańcuchem dostaw</a:t>
            </a:r>
          </a:p>
          <a:p>
            <a:r>
              <a:t>Wspomaga planowanie, realizację i monitorowanie procesów logistycznych</a:t>
            </a:r>
          </a:p>
          <a:p>
            <a:r>
              <a:t>Integruje dane wykorzystywane w zarządzaniu przepływem produktów i informacji</a:t>
            </a:r>
          </a:p>
          <a:p>
            <a:r>
              <a:t>Ułatwia podejmowanie decyzji w środowisku złożonego łańcucha dostaw</a:t>
            </a:r>
          </a:p>
        </p:txBody>
      </p:sp>
    </p:spTree>
    <p:extLst>
      <p:ext uri="{BB962C8B-B14F-4D97-AF65-F5344CB8AC3E}">
        <p14:creationId xmlns:p14="http://schemas.microsoft.com/office/powerpoint/2010/main" val="984333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10EDA-ABA2-A15A-9969-A740FF8ED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238F06-D565-D6AC-5533-C9325E509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Oracle Transportation Management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BE06832-CB39-8619-6A89-34CE2AB2CB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Wspiera planowanie i organizowanie procesów transportowych</a:t>
            </a:r>
          </a:p>
          <a:p>
            <a:r>
              <a:t>Umożliwia analizę zleceń, tras, przewoźników i kosztów transportu</a:t>
            </a:r>
          </a:p>
          <a:p>
            <a:r>
              <a:t>Pozwala monitorować realizację przewozów</a:t>
            </a:r>
          </a:p>
          <a:p>
            <a:r>
              <a:t>Dostarcza informacji wspierających wybór wariantów realizacji transportu</a:t>
            </a:r>
          </a:p>
        </p:txBody>
      </p:sp>
    </p:spTree>
    <p:extLst>
      <p:ext uri="{BB962C8B-B14F-4D97-AF65-F5344CB8AC3E}">
        <p14:creationId xmlns:p14="http://schemas.microsoft.com/office/powerpoint/2010/main" val="169882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41C598-897D-E588-1D6D-5352AB788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Microsoft Dynamics 365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3D609F-7C5A-152D-D1D0-9C458E5DAC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Środowisko aplikacji wspierających zarządzanie procesami biznesowymi</a:t>
            </a:r>
          </a:p>
          <a:p>
            <a:r>
              <a:t>Pozwala integrować dane dotyczące różnych obszarów działalności przedsiębiorstwa</a:t>
            </a:r>
          </a:p>
          <a:p>
            <a:r>
              <a:t>Może wspierać zarządzanie sprzedażą, zaopatrzeniem, zapasami i operacjami</a:t>
            </a:r>
          </a:p>
          <a:p>
            <a:r>
              <a:t>Zapewnia dostęp do informacji wykorzystywanych w decyzjach logistycznych</a:t>
            </a:r>
          </a:p>
        </p:txBody>
      </p:sp>
    </p:spTree>
    <p:extLst>
      <p:ext uri="{BB962C8B-B14F-4D97-AF65-F5344CB8AC3E}">
        <p14:creationId xmlns:p14="http://schemas.microsoft.com/office/powerpoint/2010/main" val="3952859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9FB95-AF3A-D317-1EE3-587AF66EA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3A2A6E-47E8-8D89-893E-FC26D9C32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Dynamics 365 a wspomaganie decyzji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8D144D0-4DCB-4480-C81F-EBED7FD78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Integracja danych biznesowych i logistycznych</a:t>
            </a:r>
          </a:p>
          <a:p>
            <a:r>
              <a:t>Monitorowanie realizacji procesów i dostępności zasobów</a:t>
            </a:r>
          </a:p>
          <a:p>
            <a:r>
              <a:t>Wykorzystanie raportowania i analiz do oceny sytuacji</a:t>
            </a:r>
          </a:p>
          <a:p>
            <a:r>
              <a:t>Wsparcie koordynacji działań pomiędzy obszarami przedsiębiorstwa</a:t>
            </a:r>
          </a:p>
          <a:p>
            <a:r>
              <a:t>Tworzenie wspólnego środowiska informacyjnego dla użytkowników</a:t>
            </a:r>
          </a:p>
        </p:txBody>
      </p:sp>
    </p:spTree>
    <p:extLst>
      <p:ext uri="{BB962C8B-B14F-4D97-AF65-F5344CB8AC3E}">
        <p14:creationId xmlns:p14="http://schemas.microsoft.com/office/powerpoint/2010/main" val="2239566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AD7C4-39E9-46C9-6E2E-BE06C6101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A64FD7-626E-9F7A-72BD-797B48877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Blue Yonder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7DA7DE5-0BFD-2C9B-E0C4-C97CF02E9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Rozwiązania Blue Yonder wspierają planowanie i zarządzanie łańcuchem dostaw</a:t>
            </a:r>
          </a:p>
          <a:p>
            <a:r>
              <a:t>Obejmują m.in. prognozowanie, planowanie podaży i zarządzanie realizacją procesów</a:t>
            </a:r>
          </a:p>
          <a:p>
            <a:r>
              <a:t>Wykorzystują dane i zaawansowane metody analityczne</a:t>
            </a:r>
          </a:p>
          <a:p>
            <a:r>
              <a:t>Wspierają ocenę sytuacji oraz wybór działań w warunkach zmienności</a:t>
            </a:r>
          </a:p>
        </p:txBody>
      </p:sp>
    </p:spTree>
    <p:extLst>
      <p:ext uri="{BB962C8B-B14F-4D97-AF65-F5344CB8AC3E}">
        <p14:creationId xmlns:p14="http://schemas.microsoft.com/office/powerpoint/2010/main" val="1180673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FE7F8-88AD-4E69-AB87-331D0B8E6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5B20B0-FFC1-174C-3904-C83C03A34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Blue Yonder – wsparcie planowania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3B339B1-E811-14D4-0895-874C1959CF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Prognozowanie popytu</a:t>
            </a:r>
          </a:p>
          <a:p>
            <a:r>
              <a:t>Planowanie zapasów i dostępności produktów</a:t>
            </a:r>
          </a:p>
          <a:p>
            <a:r>
              <a:t>Bilansowanie popytu i podaży</a:t>
            </a:r>
          </a:p>
          <a:p>
            <a:r>
              <a:t>Analiza scenariuszy i potencjalnych zakłóceń</a:t>
            </a:r>
          </a:p>
          <a:p>
            <a:r>
              <a:t>Wsparcie koordynacji decyzji w łańcuchu dostaw</a:t>
            </a:r>
          </a:p>
        </p:txBody>
      </p:sp>
    </p:spTree>
    <p:extLst>
      <p:ext uri="{BB962C8B-B14F-4D97-AF65-F5344CB8AC3E}">
        <p14:creationId xmlns:p14="http://schemas.microsoft.com/office/powerpoint/2010/main" val="4271390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B691F-082F-F390-CAD8-66F535C3A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45685C-D39B-7044-7E5C-9F7F5BDDE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Manhattan WMS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FCD1F08-2761-9FAA-DC70-972F87BE6B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System wspierający zarządzanie operacjami magazynowymi</a:t>
            </a:r>
          </a:p>
          <a:p>
            <a:r>
              <a:t>Umożliwia koordynację przepływu towarów, zadań i zasobów</a:t>
            </a:r>
          </a:p>
          <a:p>
            <a:r>
              <a:t>Wspiera procesy przyjęcia, składowania, kompletacji i wysyłki</a:t>
            </a:r>
          </a:p>
          <a:p>
            <a:r>
              <a:t>Pozwala monitorować realizację operacji i wykorzystanie zasobów magazynu</a:t>
            </a:r>
          </a:p>
        </p:txBody>
      </p:sp>
    </p:spTree>
    <p:extLst>
      <p:ext uri="{BB962C8B-B14F-4D97-AF65-F5344CB8AC3E}">
        <p14:creationId xmlns:p14="http://schemas.microsoft.com/office/powerpoint/2010/main" val="20463603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CCC71-F0B3-7C1D-E01E-FCDE90E23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B82C3C-A2B9-93E2-48F6-B8B54A8C5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Manhattan WMS – wspomaganie procesów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F12A2E4-C6FA-2EAB-9444-28519FCEF6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Zarządzanie lokalizacjami i zapasami</a:t>
            </a:r>
          </a:p>
          <a:p>
            <a:r>
              <a:t>Planowanie i przydzielanie zadań magazynowych</a:t>
            </a:r>
          </a:p>
          <a:p>
            <a:r>
              <a:t>Koordynowanie pracy ludzi i urządzeń</a:t>
            </a:r>
          </a:p>
          <a:p>
            <a:r>
              <a:t>Monitorowanie wydajności procesów</a:t>
            </a:r>
          </a:p>
          <a:p>
            <a:r>
              <a:t>Dostarczanie danych do podejmowania decyzji operacyjnych</a:t>
            </a:r>
          </a:p>
        </p:txBody>
      </p:sp>
    </p:spTree>
    <p:extLst>
      <p:ext uri="{BB962C8B-B14F-4D97-AF65-F5344CB8AC3E}">
        <p14:creationId xmlns:p14="http://schemas.microsoft.com/office/powerpoint/2010/main" val="3576117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Przykłady zastosowań systemów w logistyce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Integracja danych z wielu obszarów przedsiębiorstwa</a:t>
            </a:r>
          </a:p>
          <a:p>
            <a:r>
              <a:t>Planowanie popytu, podaży i zapasów</a:t>
            </a:r>
          </a:p>
          <a:p>
            <a:r>
              <a:t>Sterowanie i monitorowanie procesów magazynowych</a:t>
            </a:r>
          </a:p>
          <a:p>
            <a:r>
              <a:t>Planowanie oraz kontrola transportu</a:t>
            </a:r>
          </a:p>
          <a:p>
            <a:r>
              <a:t>Analiza danych i wspomaganie decyzji w łańcuchu dostaw</a:t>
            </a:r>
          </a:p>
        </p:txBody>
      </p:sp>
    </p:spTree>
    <p:extLst>
      <p:ext uri="{BB962C8B-B14F-4D97-AF65-F5344CB8AC3E}">
        <p14:creationId xmlns:p14="http://schemas.microsoft.com/office/powerpoint/2010/main" val="23117377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Case: zintegrowane środowisko wspomagania decyzji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6257"/>
            <a:ext cx="10985205" cy="4351338"/>
          </a:xfrm>
        </p:spPr>
        <p:txBody>
          <a:bodyPr>
            <a:norm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dirty="0"/>
              <a:t>System ERP </a:t>
            </a:r>
            <a:r>
              <a:rPr dirty="0" err="1"/>
              <a:t>dostarcza</a:t>
            </a:r>
            <a:r>
              <a:rPr dirty="0"/>
              <a:t> </a:t>
            </a:r>
            <a:r>
              <a:rPr dirty="0" err="1"/>
              <a:t>wspólne</a:t>
            </a:r>
            <a:r>
              <a:rPr dirty="0"/>
              <a:t> </a:t>
            </a:r>
            <a:r>
              <a:rPr dirty="0" err="1"/>
              <a:t>dane</a:t>
            </a:r>
            <a:r>
              <a:rPr dirty="0"/>
              <a:t> o </a:t>
            </a:r>
            <a:r>
              <a:rPr dirty="0" err="1"/>
              <a:t>zamówieniach</a:t>
            </a:r>
            <a:r>
              <a:rPr dirty="0"/>
              <a:t>, </a:t>
            </a:r>
            <a:r>
              <a:rPr dirty="0" err="1"/>
              <a:t>zasobach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procesach</a:t>
            </a:r>
            <a:endParaRPr lang="pl-PL" altLang="pl-PL" sz="10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r>
              <a:rPr dirty="0" err="1"/>
              <a:t>Rozwiązanie</a:t>
            </a:r>
            <a:r>
              <a:rPr dirty="0"/>
              <a:t> </a:t>
            </a:r>
            <a:r>
              <a:rPr dirty="0" err="1"/>
              <a:t>planistyczne</a:t>
            </a:r>
            <a:r>
              <a:rPr dirty="0"/>
              <a:t> </a:t>
            </a:r>
            <a:r>
              <a:rPr dirty="0" err="1"/>
              <a:t>wspiera</a:t>
            </a:r>
            <a:r>
              <a:rPr dirty="0"/>
              <a:t> </a:t>
            </a:r>
            <a:r>
              <a:rPr dirty="0" err="1"/>
              <a:t>prognozowanie</a:t>
            </a:r>
            <a:r>
              <a:rPr dirty="0"/>
              <a:t>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bilansowanie</a:t>
            </a:r>
            <a:r>
              <a:rPr dirty="0"/>
              <a:t> </a:t>
            </a:r>
            <a:r>
              <a:rPr dirty="0" err="1"/>
              <a:t>popytu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podaży</a:t>
            </a:r>
            <a:endParaRPr dirty="0"/>
          </a:p>
          <a:p>
            <a:r>
              <a:rPr dirty="0"/>
              <a:t>WMS </a:t>
            </a:r>
            <a:r>
              <a:rPr dirty="0" err="1"/>
              <a:t>koordynuje</a:t>
            </a:r>
            <a:r>
              <a:rPr dirty="0"/>
              <a:t> </a:t>
            </a:r>
            <a:r>
              <a:rPr dirty="0" err="1"/>
              <a:t>wykonanie</a:t>
            </a:r>
            <a:r>
              <a:rPr dirty="0"/>
              <a:t> </a:t>
            </a:r>
            <a:r>
              <a:rPr dirty="0" err="1"/>
              <a:t>operacji</a:t>
            </a:r>
            <a:r>
              <a:rPr dirty="0"/>
              <a:t> </a:t>
            </a:r>
            <a:r>
              <a:rPr dirty="0" err="1"/>
              <a:t>magazynowych</a:t>
            </a:r>
            <a:endParaRPr dirty="0"/>
          </a:p>
          <a:p>
            <a:r>
              <a:rPr dirty="0"/>
              <a:t>TMS </a:t>
            </a:r>
            <a:r>
              <a:rPr dirty="0" err="1"/>
              <a:t>wspiera</a:t>
            </a:r>
            <a:r>
              <a:rPr dirty="0"/>
              <a:t> </a:t>
            </a:r>
            <a:r>
              <a:rPr dirty="0" err="1"/>
              <a:t>organizację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monitorowanie</a:t>
            </a:r>
            <a:r>
              <a:rPr dirty="0"/>
              <a:t> </a:t>
            </a:r>
            <a:r>
              <a:rPr dirty="0" err="1"/>
              <a:t>transportu</a:t>
            </a:r>
            <a:endParaRPr dirty="0"/>
          </a:p>
          <a:p>
            <a:r>
              <a:rPr dirty="0" err="1"/>
              <a:t>Integracja</a:t>
            </a:r>
            <a:r>
              <a:rPr dirty="0"/>
              <a:t> </a:t>
            </a:r>
            <a:r>
              <a:rPr dirty="0" err="1"/>
              <a:t>informacji</a:t>
            </a:r>
            <a:r>
              <a:rPr dirty="0"/>
              <a:t> </a:t>
            </a:r>
            <a:r>
              <a:rPr dirty="0" err="1"/>
              <a:t>umożliwia</a:t>
            </a:r>
            <a:r>
              <a:rPr dirty="0"/>
              <a:t> </a:t>
            </a:r>
            <a:r>
              <a:rPr dirty="0" err="1"/>
              <a:t>podejmowanie</a:t>
            </a:r>
            <a:r>
              <a:rPr dirty="0"/>
              <a:t> </a:t>
            </a:r>
            <a:r>
              <a:rPr dirty="0" err="1"/>
              <a:t>spójnych</a:t>
            </a:r>
            <a:r>
              <a:rPr dirty="0"/>
              <a:t> </a:t>
            </a:r>
            <a:r>
              <a:rPr dirty="0" err="1"/>
              <a:t>decyzji</a:t>
            </a:r>
            <a:r>
              <a:rPr dirty="0"/>
              <a:t> w </a:t>
            </a:r>
            <a:r>
              <a:rPr dirty="0" err="1"/>
              <a:t>całym</a:t>
            </a:r>
            <a:r>
              <a:rPr dirty="0"/>
              <a:t> </a:t>
            </a:r>
            <a:r>
              <a:rPr dirty="0" err="1"/>
              <a:t>procesie</a:t>
            </a:r>
            <a:r>
              <a:rPr dirty="0"/>
              <a:t> </a:t>
            </a:r>
            <a:r>
              <a:rPr dirty="0" err="1"/>
              <a:t>logistycznym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20470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Podsumowanie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9811"/>
            <a:ext cx="10515600" cy="4351338"/>
          </a:xfrm>
        </p:spPr>
        <p:txBody>
          <a:bodyPr>
            <a:normAutofit lnSpcReduction="10000"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dirty="0"/>
              <a:t>SAP, Oracle, Microsoft Dynamics 365, Blue Yonder, </a:t>
            </a:r>
            <a:r>
              <a:rPr lang="pl-PL" dirty="0"/>
              <a:t>czy </a:t>
            </a:r>
            <a:r>
              <a:rPr dirty="0"/>
              <a:t>Manhattan </a:t>
            </a:r>
            <a:r>
              <a:rPr dirty="0" err="1"/>
              <a:t>reprezentują</a:t>
            </a:r>
            <a:r>
              <a:rPr dirty="0"/>
              <a:t> </a:t>
            </a:r>
            <a:r>
              <a:rPr dirty="0" err="1"/>
              <a:t>różne</a:t>
            </a:r>
            <a:r>
              <a:rPr dirty="0"/>
              <a:t> </a:t>
            </a:r>
            <a:r>
              <a:rPr dirty="0" err="1"/>
              <a:t>grupy</a:t>
            </a:r>
            <a:r>
              <a:rPr dirty="0"/>
              <a:t> </a:t>
            </a:r>
            <a:r>
              <a:rPr dirty="0" err="1"/>
              <a:t>rozwiązań</a:t>
            </a:r>
            <a:r>
              <a:rPr dirty="0"/>
              <a:t> </a:t>
            </a:r>
            <a:r>
              <a:rPr dirty="0" err="1"/>
              <a:t>informatycznych</a:t>
            </a:r>
            <a:endParaRPr lang="pl-PL" altLang="pl-PL" sz="10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r>
              <a:rPr dirty="0" err="1"/>
              <a:t>Systemy</a:t>
            </a:r>
            <a:r>
              <a:rPr dirty="0"/>
              <a:t> </a:t>
            </a:r>
            <a:r>
              <a:rPr dirty="0" err="1"/>
              <a:t>mogą</a:t>
            </a:r>
            <a:r>
              <a:rPr dirty="0"/>
              <a:t> </a:t>
            </a:r>
            <a:r>
              <a:rPr dirty="0" err="1"/>
              <a:t>wspierać</a:t>
            </a:r>
            <a:r>
              <a:rPr dirty="0"/>
              <a:t> </a:t>
            </a:r>
            <a:r>
              <a:rPr dirty="0" err="1"/>
              <a:t>zarządzanie</a:t>
            </a:r>
            <a:r>
              <a:rPr dirty="0"/>
              <a:t> </a:t>
            </a:r>
            <a:r>
              <a:rPr dirty="0" err="1"/>
              <a:t>przedsiębiorstwem</a:t>
            </a:r>
            <a:r>
              <a:rPr dirty="0"/>
              <a:t>, </a:t>
            </a:r>
            <a:r>
              <a:rPr dirty="0" err="1"/>
              <a:t>planowanie</a:t>
            </a:r>
            <a:r>
              <a:rPr dirty="0"/>
              <a:t> </a:t>
            </a:r>
            <a:r>
              <a:rPr dirty="0" err="1"/>
              <a:t>łańcucha</a:t>
            </a:r>
            <a:r>
              <a:rPr dirty="0"/>
              <a:t> </a:t>
            </a:r>
            <a:r>
              <a:rPr dirty="0" err="1"/>
              <a:t>dostaw</a:t>
            </a:r>
            <a:r>
              <a:rPr dirty="0"/>
              <a:t>, </a:t>
            </a:r>
            <a:r>
              <a:rPr dirty="0" err="1"/>
              <a:t>magazynowanie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transport</a:t>
            </a:r>
          </a:p>
          <a:p>
            <a:r>
              <a:rPr dirty="0" err="1"/>
              <a:t>Zakres</a:t>
            </a:r>
            <a:r>
              <a:rPr dirty="0"/>
              <a:t> </a:t>
            </a:r>
            <a:r>
              <a:rPr dirty="0" err="1"/>
              <a:t>wspomagania</a:t>
            </a:r>
            <a:r>
              <a:rPr dirty="0"/>
              <a:t> </a:t>
            </a:r>
            <a:r>
              <a:rPr dirty="0" err="1"/>
              <a:t>decyzji</a:t>
            </a:r>
            <a:r>
              <a:rPr dirty="0"/>
              <a:t> </a:t>
            </a:r>
            <a:r>
              <a:rPr dirty="0" err="1"/>
              <a:t>zależy</a:t>
            </a:r>
            <a:r>
              <a:rPr dirty="0"/>
              <a:t> od </a:t>
            </a:r>
            <a:r>
              <a:rPr dirty="0" err="1"/>
              <a:t>funkcjonalności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sposobu</a:t>
            </a:r>
            <a:r>
              <a:rPr dirty="0"/>
              <a:t> </a:t>
            </a:r>
            <a:r>
              <a:rPr dirty="0" err="1"/>
              <a:t>wdrożenia</a:t>
            </a:r>
            <a:r>
              <a:rPr dirty="0"/>
              <a:t> </a:t>
            </a:r>
            <a:r>
              <a:rPr dirty="0" err="1"/>
              <a:t>rozwiązania</a:t>
            </a:r>
            <a:endParaRPr dirty="0"/>
          </a:p>
          <a:p>
            <a:r>
              <a:rPr dirty="0" err="1"/>
              <a:t>Kluczowe</a:t>
            </a:r>
            <a:r>
              <a:rPr dirty="0"/>
              <a:t> </a:t>
            </a:r>
            <a:r>
              <a:rPr dirty="0" err="1"/>
              <a:t>znaczenie</a:t>
            </a:r>
            <a:r>
              <a:rPr dirty="0"/>
              <a:t> ma </a:t>
            </a:r>
            <a:r>
              <a:rPr dirty="0" err="1"/>
              <a:t>integracja</a:t>
            </a:r>
            <a:r>
              <a:rPr dirty="0"/>
              <a:t> </a:t>
            </a:r>
            <a:r>
              <a:rPr dirty="0" err="1"/>
              <a:t>danych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procesów</a:t>
            </a:r>
            <a:r>
              <a:rPr dirty="0"/>
              <a:t> </a:t>
            </a:r>
            <a:r>
              <a:rPr dirty="0" err="1"/>
              <a:t>pomiędzy</a:t>
            </a:r>
            <a:r>
              <a:rPr dirty="0"/>
              <a:t> </a:t>
            </a:r>
            <a:r>
              <a:rPr dirty="0" err="1"/>
              <a:t>systemami</a:t>
            </a:r>
            <a:endParaRPr dirty="0"/>
          </a:p>
          <a:p>
            <a:r>
              <a:rPr dirty="0"/>
              <a:t>System </a:t>
            </a:r>
            <a:r>
              <a:rPr dirty="0" err="1"/>
              <a:t>informatyczny</a:t>
            </a:r>
            <a:r>
              <a:rPr dirty="0"/>
              <a:t> </a:t>
            </a:r>
            <a:r>
              <a:rPr dirty="0" err="1"/>
              <a:t>dostarcza</a:t>
            </a:r>
            <a:r>
              <a:rPr dirty="0"/>
              <a:t> </a:t>
            </a:r>
            <a:r>
              <a:rPr dirty="0" err="1"/>
              <a:t>informacji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rekomendacji</a:t>
            </a:r>
            <a:r>
              <a:rPr dirty="0"/>
              <a:t>, ale </a:t>
            </a:r>
            <a:r>
              <a:rPr dirty="0" err="1"/>
              <a:t>jego</a:t>
            </a:r>
            <a:r>
              <a:rPr dirty="0"/>
              <a:t> </a:t>
            </a:r>
            <a:r>
              <a:rPr dirty="0" err="1"/>
              <a:t>wartość</a:t>
            </a:r>
            <a:r>
              <a:rPr dirty="0"/>
              <a:t> </a:t>
            </a:r>
            <a:r>
              <a:rPr dirty="0" err="1"/>
              <a:t>zależy</a:t>
            </a:r>
            <a:r>
              <a:rPr dirty="0"/>
              <a:t> od </a:t>
            </a:r>
            <a:r>
              <a:rPr dirty="0" err="1"/>
              <a:t>jakości</a:t>
            </a:r>
            <a:r>
              <a:rPr dirty="0"/>
              <a:t> </a:t>
            </a:r>
            <a:r>
              <a:rPr dirty="0" err="1"/>
              <a:t>danych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organizacji</a:t>
            </a:r>
            <a:r>
              <a:rPr dirty="0"/>
              <a:t> </a:t>
            </a:r>
            <a:r>
              <a:rPr dirty="0" err="1"/>
              <a:t>procesu</a:t>
            </a:r>
            <a:r>
              <a:rPr dirty="0"/>
              <a:t> </a:t>
            </a:r>
            <a:r>
              <a:rPr dirty="0" err="1"/>
              <a:t>decyzyjnego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659575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Pytania do ewentualnej dyskusji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9811"/>
            <a:ext cx="10515600" cy="4351338"/>
          </a:xfrm>
        </p:spPr>
        <p:txBody>
          <a:bodyPr/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Czy przedsiębiorstwo powinno dążyć do korzystania z jednego zintegrowanego środowiska informatycznego, czy łączyć wyspecjalizowane systemy różnych dostawców?</a:t>
            </a:r>
            <a:endParaRPr lang="pl-PL" altLang="pl-PL" sz="10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r>
              <a:rPr lang="pl-PL" dirty="0"/>
              <a:t>Które kryteria powinny mieć największe znaczenie przy wyborze systemu wspomagającego decyzje logistyczne?</a:t>
            </a:r>
          </a:p>
          <a:p>
            <a:r>
              <a:rPr lang="pl-PL" dirty="0"/>
              <a:t>Czy zaawansowane funkcje analityczne systemu są ważniejsze niż jego zdolność do integracji danych i procesów?</a:t>
            </a:r>
          </a:p>
        </p:txBody>
      </p:sp>
    </p:spTree>
    <p:extLst>
      <p:ext uri="{BB962C8B-B14F-4D97-AF65-F5344CB8AC3E}">
        <p14:creationId xmlns:p14="http://schemas.microsoft.com/office/powerpoint/2010/main" val="13344816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11D3932D-7D86-AC19-CE48-2C5F41ABA7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2387600"/>
            <a:ext cx="914400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dirty="0"/>
              <a:t>Slajd końcowy</a:t>
            </a: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83AC4559-8F83-49C7-8135-A8E3FFC39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5804" y="3786352"/>
            <a:ext cx="8444246" cy="55399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Autor utworu: dr Konrad Michalski </a:t>
            </a:r>
            <a:endParaRPr kumimoji="0" lang="pl-PL" altLang="pl-P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95" y="4340351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172" y="4340350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az 1" descr="Diagram przedstawia strukturę i zasady licencji Creative Commons Uznanie autorstwa CC BY 4.0, wraz z linkiem do pełnej treści licencji. Zawiera informacje o projekcie GreenTechEducation realizowanym przez SGGW w kontekście gospodarki przyszłości.&#10;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5804" y="4787405"/>
            <a:ext cx="5416062" cy="1048258"/>
          </a:xfrm>
          <a:prstGeom prst="rect">
            <a:avLst/>
          </a:prstGeom>
        </p:spPr>
      </p:pic>
      <p:pic>
        <p:nvPicPr>
          <p:cNvPr id="25" name="Obraz 24" descr="Logo Funduszy Europejskich, Rzeczypospolitej Polskiej, Unii Europejskiej oraz Szkoły Głównej Gospodarstwa Wiejskiego w Warszawie ułożone w poziomie. Grafiki symbolizują współfinansowanie projektów edukacyjnych i rozwojowych.&#10;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396407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fbe430c388abe1d48ad925f0c9fa709b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d97095d76de6756cd2dba7889f93f341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64932D8-5549-407D-86CE-BAD670C8380F}">
  <ds:schemaRefs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elements/1.1/"/>
    <ds:schemaRef ds:uri="51674ba1-e637-49a1-9acf-be75e179f9ea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19793CC2-EF4C-4E2F-910C-DFF27FCB57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8A2F61-0993-4C49-B5A8-BBB80CD2D4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674ba1-e637-49a1-9acf-be75e179f9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4717</TotalTime>
  <Words>715</Words>
  <Application>Microsoft Office PowerPoint</Application>
  <PresentationFormat>Panoramiczny</PresentationFormat>
  <Paragraphs>105</Paragraphs>
  <Slides>20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Verdana</vt:lpstr>
      <vt:lpstr>Wingdings</vt:lpstr>
      <vt:lpstr>Motyw pakietu Office</vt:lpstr>
      <vt:lpstr>GreenTechEducation - - SGGW dla gospodarki przyszłości</vt:lpstr>
      <vt:lpstr>Systemy wspomagania decyzji w logistyce</vt:lpstr>
      <vt:lpstr>Zakres wykładu</vt:lpstr>
      <vt:lpstr>SAP – środowisko zintegrowanego zarządzania</vt:lpstr>
      <vt:lpstr>SAP S/4HANA</vt:lpstr>
      <vt:lpstr>SAP IBP</vt:lpstr>
      <vt:lpstr>SAP EWM</vt:lpstr>
      <vt:lpstr>Oracle SCM</vt:lpstr>
      <vt:lpstr>Oracle Transportation Management</vt:lpstr>
      <vt:lpstr>Microsoft Dynamics 365</vt:lpstr>
      <vt:lpstr>Dynamics 365 a wspomaganie decyzji</vt:lpstr>
      <vt:lpstr>Blue Yonder</vt:lpstr>
      <vt:lpstr>Blue Yonder – wsparcie planowania</vt:lpstr>
      <vt:lpstr>Manhattan WMS</vt:lpstr>
      <vt:lpstr>Manhattan WMS – wspomaganie procesów</vt:lpstr>
      <vt:lpstr>Przykłady zastosowań systemów w logistyce</vt:lpstr>
      <vt:lpstr>Case: zintegrowane środowisko wspomagania decyzji</vt:lpstr>
      <vt:lpstr>Podsumowanie</vt:lpstr>
      <vt:lpstr>Pytania do ewentualnej dyskusji</vt:lpstr>
      <vt:lpstr>Slajd końcowy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subject>Gospodarka cyfrowa oraz gospodarka oparta na wiedzy</dc:subject>
  <dc:creator>Arkadiusz Gromada</dc:creator>
  <cp:lastModifiedBy>KM M</cp:lastModifiedBy>
  <cp:revision>67</cp:revision>
  <cp:lastPrinted>2024-05-21T11:11:19Z</cp:lastPrinted>
  <dcterms:created xsi:type="dcterms:W3CDTF">2024-02-02T12:47:31Z</dcterms:created>
  <dcterms:modified xsi:type="dcterms:W3CDTF">2026-07-25T09:46:27Z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