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5" r:id="rId20"/>
    <p:sldId id="281" r:id="rId21"/>
    <p:sldId id="284" r:id="rId22"/>
    <p:sldId id="286" r:id="rId23"/>
    <p:sldId id="288" r:id="rId24"/>
    <p:sldId id="282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FD0516-287A-46FB-B8DE-B5D4FAA4D563}" v="3" dt="2026-07-25T09:47:49.0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2157" autoAdjust="0"/>
  </p:normalViewPr>
  <p:slideViewPr>
    <p:cSldViewPr snapToGrid="0" showGuides="1">
      <p:cViewPr varScale="1">
        <p:scale>
          <a:sx n="72" d="100"/>
          <a:sy n="72" d="100"/>
        </p:scale>
        <p:origin x="235" y="9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60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48:11.847" v="190" actId="13244"/>
      <pc:docMkLst>
        <pc:docMk/>
      </pc:docMkLst>
      <pc:sldChg chg="modSp mod">
        <pc:chgData name="KM M" userId="990111fa234a5934" providerId="LiveId" clId="{3E0F50D3-5A6C-4E1C-B1A2-5C15DBBF044B}" dt="2026-07-22T18:50:40.280" v="127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50:40.280" v="127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48:03.855" v="188" actId="13244"/>
        <pc:sldMkLst>
          <pc:docMk/>
          <pc:sldMk cId="2101510444" sldId="279"/>
        </pc:sldMkLst>
        <pc:spChg chg="ord">
          <ac:chgData name="KM M" userId="990111fa234a5934" providerId="LiveId" clId="{3E0F50D3-5A6C-4E1C-B1A2-5C15DBBF044B}" dt="2026-07-25T09:48:02.774" v="187" actId="13244"/>
          <ac:spMkLst>
            <pc:docMk/>
            <pc:sldMk cId="2101510444" sldId="279"/>
            <ac:spMk id="2" creationId="{00000000-0000-0000-0000-000000000000}"/>
          </ac:spMkLst>
        </pc:spChg>
        <pc:spChg chg="ord">
          <ac:chgData name="KM M" userId="990111fa234a5934" providerId="LiveId" clId="{3E0F50D3-5A6C-4E1C-B1A2-5C15DBBF044B}" dt="2026-07-25T09:48:03.855" v="188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47:33.789" v="172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47:41.006" v="176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45:32.992" v="115" actId="2763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45:32.992" v="115" actId="27636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48:11.847" v="190" actId="13244"/>
        <pc:sldMkLst>
          <pc:docMk/>
          <pc:sldMk cId="3883964071" sldId="282"/>
        </pc:sldMkLst>
        <pc:spChg chg="add mod ord">
          <ac:chgData name="KM M" userId="990111fa234a5934" providerId="LiveId" clId="{3E0F50D3-5A6C-4E1C-B1A2-5C15DBBF044B}" dt="2026-07-25T09:48:09.919" v="189" actId="13244"/>
          <ac:spMkLst>
            <pc:docMk/>
            <pc:sldMk cId="3883964071" sldId="282"/>
            <ac:spMk id="6" creationId="{455F291C-D97E-BA38-B845-FAC530154540}"/>
          </ac:spMkLst>
        </pc:spChg>
        <pc:picChg chg="mod">
          <ac:chgData name="KM M" userId="990111fa234a5934" providerId="LiveId" clId="{3E0F50D3-5A6C-4E1C-B1A2-5C15DBBF044B}" dt="2026-07-25T09:47:56.276" v="186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47:48.684" v="181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47:49.006" v="182" actId="962"/>
          <ac:picMkLst>
            <pc:docMk/>
            <pc:sldMk cId="3883964071" sldId="282"/>
            <ac:picMk id="5" creationId="{1360999B-B904-4568-B3C5-06EFB8940D54}"/>
          </ac:picMkLst>
        </pc:picChg>
        <pc:picChg chg="mod ord">
          <ac:chgData name="KM M" userId="990111fa234a5934" providerId="LiveId" clId="{3E0F50D3-5A6C-4E1C-B1A2-5C15DBBF044B}" dt="2026-07-25T09:48:11.847" v="190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52:31.599" v="133" actId="27636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8:52:31.599" v="133" actId="27636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8:53:35.118" v="169" actId="1076"/>
        <pc:sldMkLst>
          <pc:docMk/>
          <pc:sldMk cId="1334481624" sldId="286"/>
        </pc:sldMkLst>
        <pc:spChg chg="mod">
          <ac:chgData name="KM M" userId="990111fa234a5934" providerId="LiveId" clId="{3E0F50D3-5A6C-4E1C-B1A2-5C15DBBF044B}" dt="2026-07-22T18:53:35.118" v="169" actId="1076"/>
          <ac:spMkLst>
            <pc:docMk/>
            <pc:sldMk cId="1334481624" sldId="286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8:53:25.022" v="168" actId="20577"/>
        <pc:sldMkLst>
          <pc:docMk/>
          <pc:sldMk cId="1379650755" sldId="288"/>
        </pc:sldMkLst>
        <pc:spChg chg="mod">
          <ac:chgData name="KM M" userId="990111fa234a5934" providerId="LiveId" clId="{3E0F50D3-5A6C-4E1C-B1A2-5C15DBBF044B}" dt="2026-07-22T18:53:25.022" v="168" actId="20577"/>
          <ac:spMkLst>
            <pc:docMk/>
            <pc:sldMk cId="1379650755" sldId="288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1258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 ułożone w poziomie na białym tle. Elementy graficzne zawierają symbole flag i herbów oraz teksty identyfikujące instytucje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14</a:t>
            </a:r>
          </a:p>
          <a:p>
            <a:r>
              <a:t>Bezpieczeństwo informacji i etyka systemów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Cyberbezpieczeństwo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danych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Zarządzanie</a:t>
            </a:r>
            <a:r>
              <a:rPr dirty="0"/>
              <a:t> </a:t>
            </a:r>
            <a:r>
              <a:rPr dirty="0" err="1"/>
              <a:t>dostępem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RODO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Bezpieczeństwo</a:t>
            </a:r>
            <a:r>
              <a:rPr dirty="0"/>
              <a:t> </a:t>
            </a:r>
            <a:r>
              <a:rPr dirty="0" err="1"/>
              <a:t>chmury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Zagrożenia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ataki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systemy</a:t>
            </a:r>
            <a:r>
              <a:rPr dirty="0"/>
              <a:t> </a:t>
            </a:r>
            <a:r>
              <a:rPr dirty="0" err="1"/>
              <a:t>logistyczne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Explainable AI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etyka</a:t>
            </a:r>
            <a:r>
              <a:rPr dirty="0"/>
              <a:t> </a:t>
            </a:r>
            <a:r>
              <a:rPr dirty="0" err="1"/>
              <a:t>sztucznej</a:t>
            </a:r>
            <a:r>
              <a:rPr dirty="0"/>
              <a:t> </a:t>
            </a:r>
            <a:r>
              <a:rPr dirty="0" err="1"/>
              <a:t>inteligencji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Odpowiedzialność</a:t>
            </a:r>
            <a:r>
              <a:rPr dirty="0"/>
              <a:t> za </a:t>
            </a:r>
            <a:r>
              <a:rPr dirty="0" err="1"/>
              <a:t>decyzje</a:t>
            </a:r>
            <a:r>
              <a:rPr dirty="0"/>
              <a:t> </a:t>
            </a:r>
            <a:r>
              <a:rPr dirty="0" err="1"/>
              <a:t>algorytmiczne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Cyberbezpieczeństwo systemów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Cyberbezpieczeństwo obejmuje ochronę systemów, sieci, danych i usług cyfrowych</a:t>
            </a:r>
          </a:p>
          <a:p>
            <a:r>
              <a:t>Systemy DSS wykorzystują dane istotne dla procesów operacyjnych i zarządczych</a:t>
            </a:r>
          </a:p>
          <a:p>
            <a:r>
              <a:t>Naruszenie bezpieczeństwa może wpływać na jakość informacji i podejmowanych decyzji</a:t>
            </a:r>
          </a:p>
          <a:p>
            <a:r>
              <a:t>Bezpieczeństwo powinno obejmować cały cykl pozyskiwania, przetwarzania i udostępniania danych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Ochrona danych i informacji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Poufność – dostęp do informacji wyłącznie dla uprawnionych użytkowników</a:t>
            </a:r>
          </a:p>
          <a:p>
            <a:r>
              <a:t>Integralność – ochrona danych przed nieuprawnioną lub przypadkową zmianą</a:t>
            </a:r>
          </a:p>
          <a:p>
            <a:r>
              <a:t>Dostępność – zapewnienie dostępu do danych i systemów wtedy, gdy są potrzebne</a:t>
            </a:r>
          </a:p>
          <a:p>
            <a:r>
              <a:t>Wiarygodność informacji stanowi warunek prawidłowego działania systemów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Zarządzanie dostępem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Identyfikacja użytkowników korzystających z systemu</a:t>
            </a:r>
          </a:p>
          <a:p>
            <a:r>
              <a:t>Uwierzytelnianie potwierdzające tożsamość użytkownika</a:t>
            </a:r>
          </a:p>
          <a:p>
            <a:r>
              <a:t>Autoryzacja określająca zakres dostępnych danych i funkcji</a:t>
            </a:r>
          </a:p>
          <a:p>
            <a:r>
              <a:t>Nadawanie uprawnień zgodnie z rolą i zakresem obowiązków</a:t>
            </a:r>
          </a:p>
          <a:p>
            <a:r>
              <a:t>Regularna kontrola oraz aktualizacja praw dostępu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RODO a systemy informatyczne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RODO określa zasady przetwarzania danych osobowych</a:t>
            </a:r>
          </a:p>
          <a:p>
            <a:r>
              <a:t>Organizacja powinna znać cel i podstawę przetwarzania danych</a:t>
            </a:r>
          </a:p>
          <a:p>
            <a:r>
              <a:t>Zakres gromadzonych danych powinien odpowiadać rzeczywistym potrzebom</a:t>
            </a:r>
          </a:p>
          <a:p>
            <a:r>
              <a:t>Systemy informatyczne powinny wspierać ochronę danych na każdym etapie ich przetwarzania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RODO w procesach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Procesy logistyczne mogą wykorzystywać dane klientów, pracowników, kierowców i kontrahentów</a:t>
            </a:r>
          </a:p>
          <a:p>
            <a:r>
              <a:t>Dane lokalizacyjne i identyfikacyjne mogą mieć charakter danych osobowych</a:t>
            </a:r>
          </a:p>
          <a:p>
            <a:r>
              <a:t>Integracja wielu systemów zwiększa liczbę miejsc przetwarzania informacji</a:t>
            </a:r>
          </a:p>
          <a:p>
            <a:r>
              <a:t>Projektowanie rozwiązań cyfrowych wymaga uwzględnienia zasad ochrony danych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Bezpieczeństwo chmury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Usługi chmurowe przetwarzają dane poza tradycyjną lokalną infrastrukturą organizacji</a:t>
            </a:r>
          </a:p>
          <a:p>
            <a:r>
              <a:t>Bezpieczeństwo obejmuje dane, aplikacje, konta użytkowników i komunikację sieciową</a:t>
            </a:r>
          </a:p>
          <a:p>
            <a:r>
              <a:t>Istotne znaczenie ma właściwa konfiguracja usług i zarządzanie uprawnieniami</a:t>
            </a:r>
          </a:p>
          <a:p>
            <a:r>
              <a:t>Odpowiedzialność za bezpieczeństwo jest dzielona pomiędzy dostawcę i użytkownika usługi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Podstawowe mechanizmy ochrony w chmurze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Kontrola tożsamości i dostępu użytkowników</a:t>
            </a:r>
          </a:p>
          <a:p>
            <a:r>
              <a:t>Szyfrowanie danych podczas przesyłania i przechowywania</a:t>
            </a:r>
          </a:p>
          <a:p>
            <a:r>
              <a:t>Kopie zapasowe i mechanizmy odtwarzania danych</a:t>
            </a:r>
          </a:p>
          <a:p>
            <a:r>
              <a:t>Monitorowanie zdarzeń oraz prób nieautoryzowanego dostępu</a:t>
            </a:r>
          </a:p>
          <a:p>
            <a:r>
              <a:t>Aktualizowanie konfiguracji i zabezpieczeń środowiska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Zagrożenia dla systemów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Nieautoryzowany dostęp do systemów i danych</a:t>
            </a:r>
          </a:p>
          <a:p>
            <a:r>
              <a:t>Złośliwe oprogramowanie i ransomware</a:t>
            </a:r>
          </a:p>
          <a:p>
            <a:r>
              <a:t>Phishing oraz przejęcie danych uwierzytelniających</a:t>
            </a:r>
          </a:p>
          <a:p>
            <a:r>
              <a:t>Ataki na dostępność systemów i usług</a:t>
            </a:r>
          </a:p>
          <a:p>
            <a:r>
              <a:t>Manipulowanie danymi wykorzystywanymi w procesach logistycznych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Wpływ cyberataków na logistykę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Zakłócenie działania systemów WMS, TMS, ERP lub platform integracyjnych</a:t>
            </a:r>
          </a:p>
          <a:p>
            <a:r>
              <a:t>Brak dostępu do danych potrzebnych do planowania i realizacji procesów</a:t>
            </a:r>
          </a:p>
          <a:p>
            <a:r>
              <a:t>Błędne informacje prowadzące do niewłaściwych decyzji</a:t>
            </a:r>
          </a:p>
          <a:p>
            <a:r>
              <a:t>Opóźnienia w dostawach i zatrzymanie wybranych operacji</a:t>
            </a:r>
          </a:p>
          <a:p>
            <a:r>
              <a:t>Ryzyko strat finansowych, organizacyjnych i reputacyjnych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cyberatak na środowisko logistyczne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Atak ogranicza dostęp do systemu zarządzania transportem</a:t>
            </a:r>
          </a:p>
          <a:p>
            <a:r>
              <a:t>Dyspozytorzy tracą dostęp do aktualnych danych o zleceniach i trasach</a:t>
            </a:r>
          </a:p>
          <a:p>
            <a:r>
              <a:t>Automatyczna wymiana informacji z innymi systemami zostaje przerwana</a:t>
            </a:r>
          </a:p>
          <a:p>
            <a:r>
              <a:t>Organizacja uruchamia procedury awaryjne i odtwarza kluczowe dane</a:t>
            </a:r>
          </a:p>
          <a:p>
            <a:r>
              <a:t>Zdarzenie pokazuje znaczenie ciągłości działania dla procesów decyzyjnych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Explainable AI – wyjaśnialna sztuczna inteligencja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Explainable AI (XAI) dąży do zwiększenia zrozumiałości działania modeli AI</a:t>
            </a:r>
          </a:p>
          <a:p>
            <a:r>
              <a:t>Użytkownik powinien móc ocenić, dlaczego system wygenerował określoną rekomendację</a:t>
            </a:r>
          </a:p>
          <a:p>
            <a:r>
              <a:t>Wyjaśnialność zwiększa możliwość kontroli i weryfikacji wyników</a:t>
            </a:r>
          </a:p>
          <a:p>
            <a:r>
              <a:t>Ma szczególne znaczenie w decyzjach o dużych konsekwencjach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Przejrzystość systemów AI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Użytkownik powinien znać rolę AI w procesie decyzyjnym</a:t>
            </a:r>
          </a:p>
          <a:p>
            <a:r>
              <a:t>Istotne jest rozumienie ograniczeń danych i modelu</a:t>
            </a:r>
          </a:p>
          <a:p>
            <a:r>
              <a:t>Rekomendacja algorytmu nie powinna być traktowana automatycznie jako decyzja prawidłowa</a:t>
            </a:r>
          </a:p>
          <a:p>
            <a:r>
              <a:t>Przejrzystość ułatwia wykrywanie błędów oraz ocenę ryzyka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Etyka sztucznej inteligencji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Systemy AI mogą odtwarzać błędy i uprzedzenia obecne w danych</a:t>
            </a:r>
          </a:p>
          <a:p>
            <a:r>
              <a:t>Automatyzacja decyzji może wpływać na ludzi, organizacje i uczestników łańcucha dostaw</a:t>
            </a:r>
          </a:p>
          <a:p>
            <a:r>
              <a:t>Należy uwzględniać sprawiedliwość, przejrzystość i możliwość kontroli</a:t>
            </a:r>
          </a:p>
          <a:p>
            <a:r>
              <a:t>Efektywność rozwiązania nie powinna być jedynym kryterium jego oceny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Odpowiedzialność za decyzje algorytmiczne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257"/>
            <a:ext cx="10985205" cy="435133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Algorytm może generować rekomendację lub automatycznie wykonywać określone działanie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Organizacja pozostaje odpowiedzialna za sposób wykorzystania systemu</a:t>
            </a:r>
          </a:p>
          <a:p>
            <a:r>
              <a:t>Zakres odpowiedzialności powinien być określony przed wdrożeniem automatyzacji</a:t>
            </a:r>
          </a:p>
          <a:p>
            <a:r>
              <a:t>Decydent powinien mieć możliwość zakwestionowania lub zmiany rekomendacji systemu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Nadzór człowieka nad procesem decyzyjnym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811"/>
            <a:ext cx="10515600" cy="435133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Człowiek powinien kontrolować decyzje o wysokim poziomie ryzyka lub znaczących konsekwencjach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Nadzór obejmuje ocenę danych, rekomendacji oraz kontekstu sytuacyjnego</a:t>
            </a:r>
          </a:p>
          <a:p>
            <a:r>
              <a:t>System powinien umożliwiać przejęcie decyzji w sytuacjach nietypowych</a:t>
            </a:r>
          </a:p>
          <a:p>
            <a:r>
              <a:t>Właściwy podział ról pomiędzy człowiekiem i algorytmem zwiększa bezpieczeństwo decyzji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383"/>
            <a:ext cx="10995837" cy="4638970"/>
          </a:xfrm>
        </p:spPr>
        <p:txBody>
          <a:bodyPr>
            <a:normAutofit fontScale="92500"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 err="1"/>
              <a:t>Bezpieczeństwo</a:t>
            </a:r>
            <a:r>
              <a:rPr dirty="0"/>
              <a:t> </a:t>
            </a:r>
            <a:r>
              <a:rPr dirty="0" err="1"/>
              <a:t>informacji</a:t>
            </a:r>
            <a:r>
              <a:rPr dirty="0"/>
              <a:t> jest </a:t>
            </a:r>
            <a:r>
              <a:rPr dirty="0" err="1"/>
              <a:t>warunkiem</a:t>
            </a:r>
            <a:r>
              <a:rPr dirty="0"/>
              <a:t> </a:t>
            </a:r>
            <a:r>
              <a:rPr dirty="0" err="1"/>
              <a:t>wiarygodnego</a:t>
            </a:r>
            <a:r>
              <a:rPr dirty="0"/>
              <a:t> </a:t>
            </a:r>
            <a:r>
              <a:rPr dirty="0" err="1"/>
              <a:t>działania</a:t>
            </a:r>
            <a:r>
              <a:rPr dirty="0"/>
              <a:t> </a:t>
            </a:r>
            <a:r>
              <a:rPr dirty="0" err="1"/>
              <a:t>systemów</a:t>
            </a:r>
            <a:r>
              <a:rPr dirty="0"/>
              <a:t> DSS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dirty="0" err="1"/>
              <a:t>Zarządzanie</a:t>
            </a:r>
            <a:r>
              <a:rPr dirty="0"/>
              <a:t> </a:t>
            </a:r>
            <a:r>
              <a:rPr dirty="0" err="1"/>
              <a:t>dostępem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ograniczają</a:t>
            </a:r>
            <a:r>
              <a:rPr dirty="0"/>
              <a:t> </a:t>
            </a:r>
            <a:r>
              <a:rPr dirty="0" err="1"/>
              <a:t>ryzyko</a:t>
            </a:r>
            <a:r>
              <a:rPr dirty="0"/>
              <a:t> </a:t>
            </a:r>
            <a:r>
              <a:rPr dirty="0" err="1"/>
              <a:t>nieuprawnionego</a:t>
            </a:r>
            <a:r>
              <a:rPr dirty="0"/>
              <a:t> </a:t>
            </a:r>
            <a:r>
              <a:rPr dirty="0" err="1"/>
              <a:t>wykorzystania</a:t>
            </a:r>
            <a:r>
              <a:rPr dirty="0"/>
              <a:t> </a:t>
            </a:r>
            <a:r>
              <a:rPr dirty="0" err="1"/>
              <a:t>informacji</a:t>
            </a:r>
            <a:endParaRPr dirty="0"/>
          </a:p>
          <a:p>
            <a:r>
              <a:rPr dirty="0"/>
              <a:t>RODO </a:t>
            </a:r>
            <a:r>
              <a:rPr dirty="0" err="1"/>
              <a:t>wpływa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sposób</a:t>
            </a:r>
            <a:r>
              <a:rPr dirty="0"/>
              <a:t> </a:t>
            </a:r>
            <a:r>
              <a:rPr dirty="0" err="1"/>
              <a:t>projektowania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wykorzystywania</a:t>
            </a:r>
            <a:r>
              <a:rPr dirty="0"/>
              <a:t> </a:t>
            </a:r>
            <a:r>
              <a:rPr dirty="0" err="1"/>
              <a:t>systemów</a:t>
            </a:r>
            <a:r>
              <a:rPr dirty="0"/>
              <a:t> </a:t>
            </a:r>
            <a:r>
              <a:rPr dirty="0" err="1"/>
              <a:t>przetwarzających</a:t>
            </a:r>
            <a:r>
              <a:rPr dirty="0"/>
              <a:t> </a:t>
            </a:r>
            <a:r>
              <a:rPr dirty="0" err="1"/>
              <a:t>dane</a:t>
            </a:r>
            <a:r>
              <a:rPr dirty="0"/>
              <a:t> </a:t>
            </a:r>
            <a:r>
              <a:rPr dirty="0" err="1"/>
              <a:t>osobowe</a:t>
            </a:r>
            <a:endParaRPr dirty="0"/>
          </a:p>
          <a:p>
            <a:r>
              <a:rPr dirty="0" err="1"/>
              <a:t>Systemy</a:t>
            </a:r>
            <a:r>
              <a:rPr dirty="0"/>
              <a:t> </a:t>
            </a:r>
            <a:r>
              <a:rPr dirty="0" err="1"/>
              <a:t>logistyczne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usługi</a:t>
            </a:r>
            <a:r>
              <a:rPr dirty="0"/>
              <a:t> </a:t>
            </a:r>
            <a:r>
              <a:rPr dirty="0" err="1"/>
              <a:t>chmurowe</a:t>
            </a:r>
            <a:r>
              <a:rPr dirty="0"/>
              <a:t> </a:t>
            </a:r>
            <a:r>
              <a:rPr dirty="0" err="1"/>
              <a:t>wymagają</a:t>
            </a:r>
            <a:r>
              <a:rPr dirty="0"/>
              <a:t> </a:t>
            </a:r>
            <a:r>
              <a:rPr dirty="0" err="1"/>
              <a:t>ochrony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zagrożeniami</a:t>
            </a:r>
            <a:r>
              <a:rPr dirty="0"/>
              <a:t> </a:t>
            </a:r>
            <a:r>
              <a:rPr dirty="0" err="1"/>
              <a:t>cybernetycznymi</a:t>
            </a:r>
            <a:endParaRPr dirty="0"/>
          </a:p>
          <a:p>
            <a:r>
              <a:rPr dirty="0"/>
              <a:t>Explainable AI </a:t>
            </a:r>
            <a:r>
              <a:rPr dirty="0" err="1"/>
              <a:t>zwiększa</a:t>
            </a:r>
            <a:r>
              <a:rPr dirty="0"/>
              <a:t> </a:t>
            </a:r>
            <a:r>
              <a:rPr dirty="0" err="1"/>
              <a:t>przejrzystość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możliwość</a:t>
            </a:r>
            <a:r>
              <a:rPr dirty="0"/>
              <a:t> </a:t>
            </a:r>
            <a:r>
              <a:rPr dirty="0" err="1"/>
              <a:t>kontroli</a:t>
            </a:r>
            <a:r>
              <a:rPr dirty="0"/>
              <a:t> </a:t>
            </a:r>
            <a:r>
              <a:rPr dirty="0" err="1"/>
              <a:t>rekomendacji</a:t>
            </a:r>
            <a:r>
              <a:rPr dirty="0"/>
              <a:t> </a:t>
            </a:r>
            <a:r>
              <a:rPr dirty="0" err="1"/>
              <a:t>algorytmicznych</a:t>
            </a:r>
            <a:endParaRPr dirty="0"/>
          </a:p>
          <a:p>
            <a:r>
              <a:rPr dirty="0" err="1"/>
              <a:t>Odpowiedzialne</a:t>
            </a:r>
            <a:r>
              <a:rPr dirty="0"/>
              <a:t> </a:t>
            </a:r>
            <a:r>
              <a:rPr dirty="0" err="1"/>
              <a:t>wykorzystanie</a:t>
            </a:r>
            <a:r>
              <a:rPr dirty="0"/>
              <a:t> AI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etyki</a:t>
            </a:r>
            <a:r>
              <a:rPr dirty="0"/>
              <a:t>, </a:t>
            </a:r>
            <a:r>
              <a:rPr dirty="0" err="1"/>
              <a:t>nadzoru</a:t>
            </a:r>
            <a:r>
              <a:rPr dirty="0"/>
              <a:t> </a:t>
            </a:r>
            <a:r>
              <a:rPr dirty="0" err="1"/>
              <a:t>człowieka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jasno</a:t>
            </a:r>
            <a:r>
              <a:rPr dirty="0"/>
              <a:t> </a:t>
            </a:r>
            <a:r>
              <a:rPr dirty="0" err="1"/>
              <a:t>określonej</a:t>
            </a:r>
            <a:r>
              <a:rPr dirty="0"/>
              <a:t> </a:t>
            </a:r>
            <a:r>
              <a:rPr dirty="0" err="1"/>
              <a:t>odpowiedzialności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4481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811"/>
            <a:ext cx="10515600" cy="4351338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Jak pogodzić potrzebę szerokiego dostępu do danych w systemach wspomagania decyzji z koniecznością zapewnienia ich bezpieczeństwa i ochrony?</a:t>
            </a:r>
          </a:p>
          <a:p>
            <a:r>
              <a:t>Czy użytkownik powinien zaakceptować rekomendację systemu AI, jeżeli nie potrafi wyjaśnić, na jakiej podstawie została ona wygenerowana?</a:t>
            </a:r>
          </a:p>
          <a:p>
            <a:r>
              <a:t>Kto powinien ponosić odpowiedzialność za błędną decyzję logistyczną podjętą na podstawie rekomendacji systemu AI: użytkownik, organizacja czy dostawca rozwiązania?</a:t>
            </a:r>
          </a:p>
        </p:txBody>
      </p:sp>
    </p:spTree>
    <p:extLst>
      <p:ext uri="{BB962C8B-B14F-4D97-AF65-F5344CB8AC3E}">
        <p14:creationId xmlns:p14="http://schemas.microsoft.com/office/powerpoint/2010/main" val="1379650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455F291C-D97E-BA38-B845-FAC530154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Diagram przedstawia liczbę użytkowników internetu w Polsce w latach 2010-2020, pokazując stały wzrost od około 50% do ponad 80%. Oś pozioma oznacza lata, oś pionowa procent użytkowników, z wyraźnie zaznaczonymi punktami danych i linią trendu w kolorze niebieskim.&#10;&#10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czterech instytucji: Fundusze Europejskie, Rzeczpospolita Polska, Unia Europejska oraz Szkoła Główna Gospodarstwa Wiejskiego w Warszawie. Każde logo ma charakterystyczne kolory i symbole reprezentujące odpowiednie organizacje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4720</TotalTime>
  <Words>811</Words>
  <Application>Microsoft Office PowerPoint</Application>
  <PresentationFormat>Panoramiczny</PresentationFormat>
  <Paragraphs>111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Cyberbezpieczeństwo systemów wspomagania decyzji</vt:lpstr>
      <vt:lpstr>Ochrona danych i informacji</vt:lpstr>
      <vt:lpstr>Zarządzanie dostępem</vt:lpstr>
      <vt:lpstr>RODO a systemy informatyczne</vt:lpstr>
      <vt:lpstr>RODO w procesach logistycznych</vt:lpstr>
      <vt:lpstr>Bezpieczeństwo chmury</vt:lpstr>
      <vt:lpstr>Podstawowe mechanizmy ochrony w chmurze</vt:lpstr>
      <vt:lpstr>Zagrożenia dla systemów logistycznych</vt:lpstr>
      <vt:lpstr>Wpływ cyberataków na logistykę</vt:lpstr>
      <vt:lpstr>Case: cyberatak na środowisko logistyczne</vt:lpstr>
      <vt:lpstr>Explainable AI – wyjaśnialna sztuczna inteligencja</vt:lpstr>
      <vt:lpstr>Przejrzystość systemów AI</vt:lpstr>
      <vt:lpstr>Etyka sztucznej inteligencji</vt:lpstr>
      <vt:lpstr>Odpowiedzialność za decyzje algorytmiczne</vt:lpstr>
      <vt:lpstr>Nadzór człowieka nad procesem decyzyjnym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67</cp:revision>
  <cp:lastPrinted>2024-05-21T11:11:19Z</cp:lastPrinted>
  <dcterms:created xsi:type="dcterms:W3CDTF">2024-02-02T12:47:31Z</dcterms:created>
  <dcterms:modified xsi:type="dcterms:W3CDTF">2026-07-25T09:48:13Z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