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5" r:id="rId20"/>
    <p:sldId id="281" r:id="rId21"/>
    <p:sldId id="284" r:id="rId22"/>
    <p:sldId id="286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BF76C-3B54-4B18-BDAB-748F5B6B00DD}" v="16" dt="2026-07-25T09:49:39.3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36" autoAdjust="0"/>
    <p:restoredTop sz="92157" autoAdjust="0"/>
  </p:normalViewPr>
  <p:slideViewPr>
    <p:cSldViewPr snapToGrid="0" showGuides="1">
      <p:cViewPr varScale="1">
        <p:scale>
          <a:sx n="57" d="100"/>
          <a:sy n="57" d="100"/>
        </p:scale>
        <p:origin x="62" y="754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81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50:02.421" v="209" actId="13244"/>
      <pc:docMkLst>
        <pc:docMk/>
      </pc:docMkLst>
      <pc:sldChg chg="modSp mod">
        <pc:chgData name="KM M" userId="990111fa234a5934" providerId="LiveId" clId="{3E0F50D3-5A6C-4E1C-B1A2-5C15DBBF044B}" dt="2026-07-22T18:59:13.319" v="170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59:13.319" v="170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49:54.646" v="207" actId="13244"/>
        <pc:sldMkLst>
          <pc:docMk/>
          <pc:sldMk cId="2101510444" sldId="279"/>
        </pc:sldMkLst>
        <pc:spChg chg="ord">
          <ac:chgData name="KM M" userId="990111fa234a5934" providerId="LiveId" clId="{3E0F50D3-5A6C-4E1C-B1A2-5C15DBBF044B}" dt="2026-07-25T09:49:53.593" v="206" actId="13244"/>
          <ac:spMkLst>
            <pc:docMk/>
            <pc:sldMk cId="2101510444" sldId="279"/>
            <ac:spMk id="2" creationId="{00000000-0000-0000-0000-000000000000}"/>
          </ac:spMkLst>
        </pc:spChg>
        <pc:spChg chg="ord">
          <ac:chgData name="KM M" userId="990111fa234a5934" providerId="LiveId" clId="{3E0F50D3-5A6C-4E1C-B1A2-5C15DBBF044B}" dt="2026-07-25T09:49:54.646" v="207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49:19.457" v="191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49:26.127" v="195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45:32.992" v="115" actId="2763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45:32.992" v="115" actId="2763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50:02.421" v="209" actId="13244"/>
        <pc:sldMkLst>
          <pc:docMk/>
          <pc:sldMk cId="3883964071" sldId="282"/>
        </pc:sldMkLst>
        <pc:spChg chg="add mod ord">
          <ac:chgData name="KM M" userId="990111fa234a5934" providerId="LiveId" clId="{3E0F50D3-5A6C-4E1C-B1A2-5C15DBBF044B}" dt="2026-07-25T09:50:01.063" v="208" actId="13244"/>
          <ac:spMkLst>
            <pc:docMk/>
            <pc:sldMk cId="3883964071" sldId="282"/>
            <ac:spMk id="6" creationId="{F72FFCDA-00AA-85FB-FC92-5D7BCCA95839}"/>
          </ac:spMkLst>
        </pc:spChg>
        <pc:picChg chg="mod">
          <ac:chgData name="KM M" userId="990111fa234a5934" providerId="LiveId" clId="{3E0F50D3-5A6C-4E1C-B1A2-5C15DBBF044B}" dt="2026-07-25T09:49:46.939" v="205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49:38.512" v="200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49:39.367" v="201" actId="962"/>
          <ac:picMkLst>
            <pc:docMk/>
            <pc:sldMk cId="3883964071" sldId="282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50:02.421" v="209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59:39.422" v="175" actId="27636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8:59:39.422" v="175" actId="27636"/>
          <ac:spMkLst>
            <pc:docMk/>
            <pc:sldMk cId="2265957553" sldId="284"/>
            <ac:spMk id="3" creationId="{127F2460-BFB4-6DA7-1DEF-42DF826A98B3}"/>
          </ac:spMkLst>
        </pc:spChg>
      </pc:sldChg>
      <pc:sldChg chg="modSp add mod">
        <pc:chgData name="KM M" userId="990111fa234a5934" providerId="LiveId" clId="{3E0F50D3-5A6C-4E1C-B1A2-5C15DBBF044B}" dt="2026-07-22T18:53:35.118" v="169" actId="1076"/>
        <pc:sldMkLst>
          <pc:docMk/>
          <pc:sldMk cId="1334481624" sldId="286"/>
        </pc:sldMkLst>
        <pc:spChg chg="mod">
          <ac:chgData name="KM M" userId="990111fa234a5934" providerId="LiveId" clId="{3E0F50D3-5A6C-4E1C-B1A2-5C15DBBF044B}" dt="2026-07-22T18:53:35.118" v="169" actId="1076"/>
          <ac:spMkLst>
            <pc:docMk/>
            <pc:sldMk cId="1334481624" sldId="286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czterech instytucji: Fundusze Europejskie dla Rozwoju Społecznego, Rzeczpospolita Polska, Unia Europejska oraz Szkoła Główna Gospodarstwa Wiejskiego w Warszawie. Elementy graficzne zawierają symbole i flagi reprezentujące finansowanie i wsparcie projektów edukacyjnych i rozwojowych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15</a:t>
            </a:r>
          </a:p>
          <a:p>
            <a:r>
              <a:t>Kierunki rozwoju systemów wspomagania decyzji w logistyce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Sztuczna</a:t>
            </a:r>
            <a:r>
              <a:rPr dirty="0"/>
              <a:t> </a:t>
            </a:r>
            <a:r>
              <a:rPr dirty="0" err="1"/>
              <a:t>inteligencja</a:t>
            </a:r>
            <a:r>
              <a:rPr dirty="0"/>
              <a:t> </a:t>
            </a:r>
            <a:r>
              <a:rPr dirty="0" err="1"/>
              <a:t>jako</a:t>
            </a:r>
            <a:r>
              <a:rPr dirty="0"/>
              <a:t> </a:t>
            </a:r>
            <a:r>
              <a:rPr dirty="0" err="1"/>
              <a:t>kierunek</a:t>
            </a:r>
            <a:r>
              <a:rPr dirty="0"/>
              <a:t> </a:t>
            </a:r>
            <a:r>
              <a:rPr dirty="0" err="1"/>
              <a:t>rozwoju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</a:t>
            </a:r>
            <a:r>
              <a:rPr dirty="0" err="1"/>
              <a:t>wspomagania</a:t>
            </a:r>
            <a:r>
              <a:rPr dirty="0"/>
              <a:t> </a:t>
            </a:r>
            <a:r>
              <a:rPr dirty="0" err="1"/>
              <a:t>decyzji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Modelowanie</a:t>
            </a:r>
            <a:r>
              <a:rPr dirty="0"/>
              <a:t> </a:t>
            </a:r>
            <a:r>
              <a:rPr dirty="0" err="1"/>
              <a:t>symulacyjne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Digital Twin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Blockchain w </a:t>
            </a:r>
            <a:r>
              <a:rPr dirty="0" err="1"/>
              <a:t>logistyce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łańcuchach</a:t>
            </a:r>
            <a:r>
              <a:rPr dirty="0"/>
              <a:t> </a:t>
            </a:r>
            <a:r>
              <a:rPr dirty="0" err="1"/>
              <a:t>dostaw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Autonomous Supply Chain </a:t>
            </a:r>
            <a:r>
              <a:rPr dirty="0" err="1"/>
              <a:t>i</a:t>
            </a:r>
            <a:r>
              <a:rPr dirty="0"/>
              <a:t> Supply Chain Control Tower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Decision Intelligence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Hyperautomation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Sustainability Analytics</a:t>
            </a:r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AI jako kierunek rozwoju systemów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Rosnąca rola AI w analizie danych, prognozowaniu i planowaniu</a:t>
            </a:r>
          </a:p>
          <a:p>
            <a:r>
              <a:t>Automatyzacja wybranych etapów procesów decyzyjnych</a:t>
            </a:r>
          </a:p>
          <a:p>
            <a:r>
              <a:t>Łączenie modeli AI z danymi pozyskiwanymi w czasie rzeczywistym</a:t>
            </a:r>
          </a:p>
          <a:p>
            <a:r>
              <a:t>Przejście od analizy sytuacji do generowania rekomendacji i działań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Od wspomagania do inteligentnego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Tradycyjne DSS wykorzystują dane, modele i reguły decyzyjne</a:t>
            </a:r>
          </a:p>
          <a:p>
            <a:r>
              <a:t>AI zwiększa możliwości rozpoznawania wzorców i przewidywania zdarzeń</a:t>
            </a:r>
          </a:p>
          <a:p>
            <a:r>
              <a:t>Systemy mogą dynamicznie aktualizować rekomendacje wraz z napływem danych</a:t>
            </a:r>
          </a:p>
          <a:p>
            <a:r>
              <a:t>Rola człowieka przesuwa się w kierunku nadzoru, interpretacji i decyzji w sytuacjach złożonych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Modelowanie symulacyjne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Pozwala odwzorować funkcjonowanie rzeczywistego lub projektowanego systemu logistycznego</a:t>
            </a:r>
          </a:p>
          <a:p>
            <a:r>
              <a:t>Umożliwia prowadzenie eksperymentów bez ingerencji w rzeczywisty proces</a:t>
            </a:r>
          </a:p>
          <a:p>
            <a:r>
              <a:t>Wspiera porównywanie wariantów organizacji i wykorzystania zasobów</a:t>
            </a:r>
          </a:p>
          <a:p>
            <a:r>
              <a:t>Pozwala analizować skutki decyzji przed ich wdrożeniem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Digital Twin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Cyfrowy bliźniak odwzorowuje obiekt, proces lub system logistyczny</a:t>
            </a:r>
          </a:p>
          <a:p>
            <a:r>
              <a:t>Może być aktualizowany danymi pochodzącymi z rzeczywistego środowiska</a:t>
            </a:r>
          </a:p>
          <a:p>
            <a:r>
              <a:t>Łączy monitoring procesów z analizą i eksperymentowaniem</a:t>
            </a:r>
          </a:p>
          <a:p>
            <a:r>
              <a:t>Rozwija możliwości bieżącego testowania wariantów decyzyjnych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Blockchain w logistyce i łańcuchach dostaw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Technologia umożliwia współdzielenie zapisów pomiędzy uczestnikami sieci</a:t>
            </a:r>
          </a:p>
          <a:p>
            <a:r>
              <a:t>Może zwiększać przejrzystość i identyfikowalność przepływu produktów i informacji</a:t>
            </a:r>
          </a:p>
          <a:p>
            <a:r>
              <a:t>Ułatwia weryfikację historii zdarzeń oraz pochodzenia danych</a:t>
            </a:r>
          </a:p>
          <a:p>
            <a:r>
              <a:t>Może wspierać budowanie zaufania pomiędzy uczestnikami łańcucha dostaw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Blockchain – potencjalne zastosowania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Identyfikowalność pochodzenia produktów i materiałów</a:t>
            </a:r>
          </a:p>
          <a:p>
            <a:r>
              <a:t>Rejestrowanie zdarzeń zachodzących w łańcuchu dostaw</a:t>
            </a:r>
          </a:p>
          <a:p>
            <a:r>
              <a:t>Weryfikacja dokumentów i informacji przekazywanych pomiędzy partnerami</a:t>
            </a:r>
          </a:p>
          <a:p>
            <a:r>
              <a:t>Wsparcie transparentności procesów wymagających wielu niezależnych uczestników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Autonomous Supply Chain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Koncepcja łańcucha dostaw wykorzystującego zaawansowaną automatyzację i inteligentne systemy</a:t>
            </a:r>
          </a:p>
          <a:p>
            <a:r>
              <a:t>Systemy samodzielnie analizują dane i reagują na wybrane zdarzenia</a:t>
            </a:r>
          </a:p>
          <a:p>
            <a:r>
              <a:t>AI, IoT, analityka i automatyzacja umożliwiają dynamiczną koordynację procesów</a:t>
            </a:r>
          </a:p>
          <a:p>
            <a:r>
              <a:t>Człowiek koncentruje się na nadzorze oraz decyzjach strategicznych i niestandardowych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Supply Chain Control Tower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Integruje dane i informacje pochodzące z wielu obszarów łańcucha dostaw</a:t>
            </a:r>
          </a:p>
          <a:p>
            <a:r>
              <a:t>Zapewnia bieżący obraz sytuacji i realizacji procesów</a:t>
            </a:r>
          </a:p>
          <a:p>
            <a:r>
              <a:t>Umożliwia identyfikację zakłóceń, ryzyk i odchyleń</a:t>
            </a:r>
          </a:p>
          <a:p>
            <a:r>
              <a:t>Wspiera koordynację działań i podejmowanie decyzji w skali całego łańcucha dostaw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Control Tower jako środowisko decyzyjne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Łączy monitoring procesów z analityką i mechanizmami alertów</a:t>
            </a:r>
          </a:p>
          <a:p>
            <a:r>
              <a:t>Pozwala oceniać wpływ zdarzeń na kolejne ogniwa łańcucha dostaw</a:t>
            </a:r>
          </a:p>
          <a:p>
            <a:r>
              <a:t>Może wykorzystywać prognozy i rekomendacje generowane przez AI</a:t>
            </a:r>
          </a:p>
          <a:p>
            <a:r>
              <a:t>Wspiera przejście od reaktywnego do bardziej proaktywnego zarządzania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Decision Intelligence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Łączy dane, analitykę, modele, AI i wiedzę o procesie decyzyjnym</a:t>
            </a:r>
          </a:p>
          <a:p>
            <a:r>
              <a:t>Koncentruje się nie tylko na analizie danych, lecz także na jakości podejmowanych decyzji</a:t>
            </a:r>
          </a:p>
          <a:p>
            <a:r>
              <a:t>Pozwala projektować i doskonalić sposób podejmowania decyzji w organizacji</a:t>
            </a:r>
          </a:p>
          <a:p>
            <a:r>
              <a:t>Stanowi kierunek rozwoju bardziej zintegrowanych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Hyperautomation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Łączy różne technologie automatyzacji w jednym środowisku</a:t>
            </a:r>
          </a:p>
          <a:p>
            <a:r>
              <a:t>Może wykorzystywać RPA, AI, workflow, analitykę i integrację systemów</a:t>
            </a:r>
          </a:p>
          <a:p>
            <a:r>
              <a:t>Dąży do automatyzacji całych sekwencji procesów, a nie pojedynczych czynności</a:t>
            </a:r>
          </a:p>
          <a:p>
            <a:r>
              <a:t>Rozszerza automatyzację o analizę i podejmowanie wybranych decyzji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Decision Intelligence i Hyperautomation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Decision Intelligence koncentruje się na jakości i organizacji procesu decyzyjnego</a:t>
            </a:r>
          </a:p>
          <a:p>
            <a:r>
              <a:t>Hyperautomation koncentruje się na szerokiej automatyzacji procesów i działań</a:t>
            </a:r>
          </a:p>
          <a:p>
            <a:r>
              <a:t>Połączenie obu koncepcji umożliwia integrację analityki, AI i wykonania decyzji</a:t>
            </a:r>
          </a:p>
          <a:p>
            <a:r>
              <a:t>Rozwiązania te mogą prowadzić do coraz bardziej autonomicznych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Sustainability Analytics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Wykorzystuje dane i analitykę do wspierania decyzji uwzględniających cele zrównoważonego rozwoju</a:t>
            </a:r>
          </a:p>
          <a:p>
            <a:r>
              <a:t>Pozwala analizować wpływ procesów logistycznych na środowisko i wykorzystanie zasobów</a:t>
            </a:r>
          </a:p>
          <a:p>
            <a:r>
              <a:t>Może wspierać ocenę alternatywnych wariantów transportu, zapasów i organizacji procesów</a:t>
            </a:r>
          </a:p>
          <a:p>
            <a:r>
              <a:t>Rozszerza kryteria decyzyjne poza koszt, czas i poziom obsługi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cyfrowe środowisko przyszłego łańcucha dostaw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6257"/>
            <a:ext cx="10985205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IoT dostarcza aktualnych danych o procesach i zasobach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Digital Twin odwzorowuje przebieg procesów i umożliwia testowanie wariantów</a:t>
            </a:r>
          </a:p>
          <a:p>
            <a:r>
              <a:t>AI przewiduje zakłócenia oraz generuje rekomendacje</a:t>
            </a:r>
          </a:p>
          <a:p>
            <a:r>
              <a:t>Control Tower integruje informacje i zapewnia widoczność całego łańcucha</a:t>
            </a:r>
          </a:p>
          <a:p>
            <a:r>
              <a:t>Hyperautomation uruchamia wybrane działania, a Sustainability Analytics uwzględnia cele środowiskowe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59811"/>
            <a:ext cx="10846981" cy="4713398"/>
          </a:xfrm>
        </p:spPr>
        <p:txBody>
          <a:bodyPr>
            <a:normAutofit fontScale="92500"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/>
              <a:t>AI </a:t>
            </a:r>
            <a:r>
              <a:rPr dirty="0" err="1"/>
              <a:t>zwiększa</a:t>
            </a:r>
            <a:r>
              <a:rPr dirty="0"/>
              <a:t> </a:t>
            </a:r>
            <a:r>
              <a:rPr dirty="0" err="1"/>
              <a:t>możliwości</a:t>
            </a:r>
            <a:r>
              <a:rPr dirty="0"/>
              <a:t> </a:t>
            </a:r>
            <a:r>
              <a:rPr dirty="0" err="1"/>
              <a:t>analizy</a:t>
            </a:r>
            <a:r>
              <a:rPr dirty="0"/>
              <a:t>, </a:t>
            </a:r>
            <a:r>
              <a:rPr dirty="0" err="1"/>
              <a:t>prognozowania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automatyzacji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logistycznych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 err="1"/>
              <a:t>Modelowanie</a:t>
            </a:r>
            <a:r>
              <a:rPr dirty="0"/>
              <a:t> </a:t>
            </a:r>
            <a:r>
              <a:rPr dirty="0" err="1"/>
              <a:t>symulacyjne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Digital Twin </a:t>
            </a:r>
            <a:r>
              <a:rPr dirty="0" err="1"/>
              <a:t>umożliwiają</a:t>
            </a:r>
            <a:r>
              <a:rPr dirty="0"/>
              <a:t> </a:t>
            </a:r>
            <a:r>
              <a:rPr dirty="0" err="1"/>
              <a:t>testowanie</a:t>
            </a:r>
            <a:r>
              <a:rPr dirty="0"/>
              <a:t> </a:t>
            </a:r>
            <a:r>
              <a:rPr dirty="0" err="1"/>
              <a:t>wariantów</a:t>
            </a:r>
            <a:r>
              <a:rPr dirty="0"/>
              <a:t> </a:t>
            </a:r>
            <a:r>
              <a:rPr dirty="0" err="1"/>
              <a:t>przed</a:t>
            </a:r>
            <a:r>
              <a:rPr dirty="0"/>
              <a:t> </a:t>
            </a:r>
            <a:r>
              <a:rPr dirty="0" err="1"/>
              <a:t>wdrożeniem</a:t>
            </a:r>
            <a:endParaRPr dirty="0"/>
          </a:p>
          <a:p>
            <a:r>
              <a:rPr dirty="0"/>
              <a:t>Blockchain </a:t>
            </a:r>
            <a:r>
              <a:rPr dirty="0" err="1"/>
              <a:t>może</a:t>
            </a:r>
            <a:r>
              <a:rPr dirty="0"/>
              <a:t> </a:t>
            </a:r>
            <a:r>
              <a:rPr dirty="0" err="1"/>
              <a:t>wspierać</a:t>
            </a:r>
            <a:r>
              <a:rPr dirty="0"/>
              <a:t> </a:t>
            </a:r>
            <a:r>
              <a:rPr dirty="0" err="1"/>
              <a:t>przejrzystość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identyfikowalność</a:t>
            </a:r>
            <a:r>
              <a:rPr dirty="0"/>
              <a:t> </a:t>
            </a:r>
            <a:r>
              <a:rPr dirty="0" err="1"/>
              <a:t>informacji</a:t>
            </a:r>
            <a:r>
              <a:rPr dirty="0"/>
              <a:t> w </a:t>
            </a:r>
            <a:r>
              <a:rPr dirty="0" err="1"/>
              <a:t>łańcuchach</a:t>
            </a:r>
            <a:r>
              <a:rPr dirty="0"/>
              <a:t> </a:t>
            </a:r>
            <a:r>
              <a:rPr dirty="0" err="1"/>
              <a:t>dostaw</a:t>
            </a:r>
            <a:endParaRPr dirty="0"/>
          </a:p>
          <a:p>
            <a:r>
              <a:rPr dirty="0"/>
              <a:t>Autonomous Supply Chain </a:t>
            </a:r>
            <a:r>
              <a:rPr dirty="0" err="1"/>
              <a:t>i</a:t>
            </a:r>
            <a:r>
              <a:rPr dirty="0"/>
              <a:t> Control Tower </a:t>
            </a:r>
            <a:r>
              <a:rPr dirty="0" err="1"/>
              <a:t>rozwijają</a:t>
            </a:r>
            <a:r>
              <a:rPr dirty="0"/>
              <a:t> </a:t>
            </a:r>
            <a:r>
              <a:rPr dirty="0" err="1"/>
              <a:t>integrację</a:t>
            </a:r>
            <a:r>
              <a:rPr dirty="0"/>
              <a:t> </a:t>
            </a:r>
            <a:r>
              <a:rPr dirty="0" err="1"/>
              <a:t>oraz</a:t>
            </a:r>
            <a:r>
              <a:rPr dirty="0"/>
              <a:t> </a:t>
            </a:r>
            <a:r>
              <a:rPr dirty="0" err="1"/>
              <a:t>koordynację</a:t>
            </a:r>
            <a:r>
              <a:rPr dirty="0"/>
              <a:t> </a:t>
            </a:r>
            <a:r>
              <a:rPr dirty="0" err="1"/>
              <a:t>procesów</a:t>
            </a:r>
            <a:endParaRPr dirty="0"/>
          </a:p>
          <a:p>
            <a:r>
              <a:rPr dirty="0"/>
              <a:t>Decision Intelligence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Hyperautomation</a:t>
            </a:r>
            <a:r>
              <a:rPr dirty="0"/>
              <a:t> </a:t>
            </a:r>
            <a:r>
              <a:rPr dirty="0" err="1"/>
              <a:t>łączą</a:t>
            </a:r>
            <a:r>
              <a:rPr dirty="0"/>
              <a:t> </a:t>
            </a:r>
            <a:r>
              <a:rPr dirty="0" err="1"/>
              <a:t>analitykę</a:t>
            </a:r>
            <a:r>
              <a:rPr dirty="0"/>
              <a:t>, </a:t>
            </a:r>
            <a:r>
              <a:rPr dirty="0" err="1"/>
              <a:t>decyzje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automatyzację</a:t>
            </a:r>
            <a:endParaRPr dirty="0"/>
          </a:p>
          <a:p>
            <a:r>
              <a:rPr dirty="0"/>
              <a:t>Sustainability Analytics </a:t>
            </a:r>
            <a:r>
              <a:rPr dirty="0" err="1"/>
              <a:t>rozszerza</a:t>
            </a:r>
            <a:r>
              <a:rPr dirty="0"/>
              <a:t> </a:t>
            </a:r>
            <a:r>
              <a:rPr dirty="0" err="1"/>
              <a:t>proces</a:t>
            </a:r>
            <a:r>
              <a:rPr dirty="0"/>
              <a:t> </a:t>
            </a:r>
            <a:r>
              <a:rPr dirty="0" err="1"/>
              <a:t>decyzyjny</a:t>
            </a:r>
            <a:r>
              <a:rPr dirty="0"/>
              <a:t> o </a:t>
            </a:r>
            <a:r>
              <a:rPr dirty="0" err="1"/>
              <a:t>kryteria</a:t>
            </a:r>
            <a:r>
              <a:rPr dirty="0"/>
              <a:t> </a:t>
            </a:r>
            <a:r>
              <a:rPr dirty="0" err="1"/>
              <a:t>zrównoważonego</a:t>
            </a:r>
            <a:r>
              <a:rPr dirty="0"/>
              <a:t> </a:t>
            </a:r>
            <a:r>
              <a:rPr dirty="0" err="1"/>
              <a:t>rozwoju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5383"/>
            <a:ext cx="10995837" cy="463897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Czy rozwój sztucznej inteligencji i Hyperautomation może doprowadzić do powstania w pełni autonomicznych łańcuchów dostaw?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Która z omawianych technologii – AI, Digital Twin, Blockchain czy Control Tower – może w największym stopniu zmienić sposób podejmowania decyzji logistycznych?</a:t>
            </a:r>
          </a:p>
          <a:p>
            <a:r>
              <a:t>Jak zmieni się rola menedżera logistyki, gdy coraz większa część analiz, rekomendacji i decyzji będzie realizowana przez systemy cyfrowe?</a:t>
            </a:r>
          </a:p>
        </p:txBody>
      </p:sp>
    </p:spTree>
    <p:extLst>
      <p:ext uri="{BB962C8B-B14F-4D97-AF65-F5344CB8AC3E}">
        <p14:creationId xmlns:p14="http://schemas.microsoft.com/office/powerpoint/2010/main" val="1334481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F72FFCDA-00AA-85FB-FC92-5D7BCCA95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tekstowy informujący o licencji Creative Commons Uznanie autorstwa CC BY 4.0 z linkiem do szczegółów licencji. Zawiera również informacje o projekcie GreenTechEducation realizowanym przez SGGW w ramach programu FERS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ie. Elementy graficzne i tekstowe reprezentują instytucje wspierające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4720</TotalTime>
  <Words>781</Words>
  <Application>Microsoft Office PowerPoint</Application>
  <PresentationFormat>Panoramiczny</PresentationFormat>
  <Paragraphs>101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AI jako kierunek rozwoju systemów wspomagania decyzji</vt:lpstr>
      <vt:lpstr>Od wspomagania do inteligentnego wspomagania decyzji</vt:lpstr>
      <vt:lpstr>Modelowanie symulacyjne</vt:lpstr>
      <vt:lpstr>Digital Twin</vt:lpstr>
      <vt:lpstr>Blockchain w logistyce i łańcuchach dostaw</vt:lpstr>
      <vt:lpstr>Blockchain – potencjalne zastosowania</vt:lpstr>
      <vt:lpstr>Autonomous Supply Chain</vt:lpstr>
      <vt:lpstr>Supply Chain Control Tower</vt:lpstr>
      <vt:lpstr>Control Tower jako środowisko decyzyjne</vt:lpstr>
      <vt:lpstr>Decision Intelligence</vt:lpstr>
      <vt:lpstr>Hyperautomation</vt:lpstr>
      <vt:lpstr>Decision Intelligence i Hyperautomation</vt:lpstr>
      <vt:lpstr>Sustainability Analytics</vt:lpstr>
      <vt:lpstr>Case: cyfrowe środowisko przyszłego łańcucha dostaw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2026-07-25T09:50:05Z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