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4"/>
  </p:notesMasterIdLst>
  <p:sldIdLst>
    <p:sldId id="279" r:id="rId5"/>
    <p:sldId id="280" r:id="rId6"/>
    <p:sldId id="262" r:id="rId7"/>
    <p:sldId id="260" r:id="rId8"/>
    <p:sldId id="261" r:id="rId9"/>
    <p:sldId id="263" r:id="rId10"/>
    <p:sldId id="264" r:id="rId11"/>
    <p:sldId id="278" r:id="rId12"/>
    <p:sldId id="265" r:id="rId13"/>
    <p:sldId id="277" r:id="rId14"/>
    <p:sldId id="266" r:id="rId15"/>
    <p:sldId id="267" r:id="rId16"/>
    <p:sldId id="268" r:id="rId17"/>
    <p:sldId id="269" r:id="rId18"/>
    <p:sldId id="270" r:id="rId19"/>
    <p:sldId id="276" r:id="rId20"/>
    <p:sldId id="275" r:id="rId21"/>
    <p:sldId id="281" r:id="rId22"/>
    <p:sldId id="282" r:id="rId23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ciej Czubiński" initials="MC" lastIdx="0" clrIdx="0">
    <p:extLst>
      <p:ext uri="{19B8F6BF-5375-455C-9EA6-DF929625EA0E}">
        <p15:presenceInfo xmlns:p15="http://schemas.microsoft.com/office/powerpoint/2012/main" userId="S-1-5-21-1876378279-2925438744-434655709-1255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BB1E2"/>
    <a:srgbClr val="C5521C"/>
    <a:srgbClr val="4DB05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C5AB40F-835D-4BC9-A16F-095515B42294}" v="22" dt="2026-07-25T09:17:31.01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34610" autoAdjust="0"/>
    <p:restoredTop sz="86405" autoAdjust="0"/>
  </p:normalViewPr>
  <p:slideViewPr>
    <p:cSldViewPr snapToGrid="0" showGuides="1">
      <p:cViewPr varScale="1">
        <p:scale>
          <a:sx n="57" d="100"/>
          <a:sy n="57" d="100"/>
        </p:scale>
        <p:origin x="77" y="888"/>
      </p:cViewPr>
      <p:guideLst>
        <p:guide orient="horz" pos="2137"/>
        <p:guide pos="3840"/>
      </p:guideLst>
    </p:cSldViewPr>
  </p:slideViewPr>
  <p:outlineViewPr>
    <p:cViewPr>
      <p:scale>
        <a:sx n="33" d="100"/>
        <a:sy n="33" d="100"/>
      </p:scale>
      <p:origin x="0" y="-11626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viewProps" Target="viewProps.xml"/><Relationship Id="rId3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M M" userId="990111fa234a5934" providerId="LiveId" clId="{3E0F50D3-5A6C-4E1C-B1A2-5C15DBBF044B}"/>
    <pc:docChg chg="custSel addSld delSld modSld">
      <pc:chgData name="KM M" userId="990111fa234a5934" providerId="LiveId" clId="{3E0F50D3-5A6C-4E1C-B1A2-5C15DBBF044B}" dt="2026-07-25T09:17:31.012" v="64" actId="13244"/>
      <pc:docMkLst>
        <pc:docMk/>
      </pc:docMkLst>
      <pc:sldChg chg="modSp mod">
        <pc:chgData name="KM M" userId="990111fa234a5934" providerId="LiveId" clId="{3E0F50D3-5A6C-4E1C-B1A2-5C15DBBF044B}" dt="2026-07-22T17:25:42.726" v="22" actId="12"/>
        <pc:sldMkLst>
          <pc:docMk/>
          <pc:sldMk cId="3209448822" sldId="262"/>
        </pc:sldMkLst>
        <pc:spChg chg="mod">
          <ac:chgData name="KM M" userId="990111fa234a5934" providerId="LiveId" clId="{3E0F50D3-5A6C-4E1C-B1A2-5C15DBBF044B}" dt="2026-07-22T17:25:42.726" v="22" actId="12"/>
          <ac:spMkLst>
            <pc:docMk/>
            <pc:sldMk cId="3209448822" sldId="262"/>
            <ac:spMk id="3" creationId="{7084719E-AA4C-F51F-48EB-50F874E36FDE}"/>
          </ac:spMkLst>
        </pc:spChg>
      </pc:sldChg>
      <pc:sldChg chg="modSp mod">
        <pc:chgData name="KM M" userId="990111fa234a5934" providerId="LiveId" clId="{3E0F50D3-5A6C-4E1C-B1A2-5C15DBBF044B}" dt="2026-07-22T14:15:16.328" v="16" actId="20577"/>
        <pc:sldMkLst>
          <pc:docMk/>
          <pc:sldMk cId="2311737795" sldId="275"/>
        </pc:sldMkLst>
        <pc:spChg chg="mod">
          <ac:chgData name="KM M" userId="990111fa234a5934" providerId="LiveId" clId="{3E0F50D3-5A6C-4E1C-B1A2-5C15DBBF044B}" dt="2026-07-22T14:15:16.328" v="16" actId="20577"/>
          <ac:spMkLst>
            <pc:docMk/>
            <pc:sldMk cId="2311737795" sldId="275"/>
            <ac:spMk id="2" creationId="{E9946DBB-90C6-EF12-10CD-C94D0481485E}"/>
          </ac:spMkLst>
        </pc:spChg>
      </pc:sldChg>
      <pc:sldChg chg="modSp mod">
        <pc:chgData name="KM M" userId="990111fa234a5934" providerId="LiveId" clId="{3E0F50D3-5A6C-4E1C-B1A2-5C15DBBF044B}" dt="2026-07-25T09:10:26.186" v="45" actId="13244"/>
        <pc:sldMkLst>
          <pc:docMk/>
          <pc:sldMk cId="2101510444" sldId="279"/>
        </pc:sldMkLst>
        <pc:spChg chg="mod">
          <ac:chgData name="KM M" userId="990111fa234a5934" providerId="LiveId" clId="{3E0F50D3-5A6C-4E1C-B1A2-5C15DBBF044B}" dt="2026-07-25T09:10:24.438" v="44" actId="13244"/>
          <ac:spMkLst>
            <pc:docMk/>
            <pc:sldMk cId="2101510444" sldId="279"/>
            <ac:spMk id="2" creationId="{00000000-0000-0000-0000-000000000000}"/>
          </ac:spMkLst>
        </pc:spChg>
        <pc:spChg chg="mod">
          <ac:chgData name="KM M" userId="990111fa234a5934" providerId="LiveId" clId="{3E0F50D3-5A6C-4E1C-B1A2-5C15DBBF044B}" dt="2026-07-25T09:10:26.186" v="45" actId="13244"/>
          <ac:spMkLst>
            <pc:docMk/>
            <pc:sldMk cId="2101510444" sldId="279"/>
            <ac:spMk id="4" creationId="{00000000-0000-0000-0000-000000000000}"/>
          </ac:spMkLst>
        </pc:spChg>
        <pc:grpChg chg="mod">
          <ac:chgData name="KM M" userId="990111fa234a5934" providerId="LiveId" clId="{3E0F50D3-5A6C-4E1C-B1A2-5C15DBBF044B}" dt="2026-07-25T09:09:33.097" v="29" actId="962"/>
          <ac:grpSpMkLst>
            <pc:docMk/>
            <pc:sldMk cId="2101510444" sldId="279"/>
            <ac:grpSpMk id="12" creationId="{040C5185-EE9F-4004-B36B-5DC219184BC5}"/>
          </ac:grpSpMkLst>
        </pc:grpChg>
        <pc:picChg chg="mod">
          <ac:chgData name="KM M" userId="990111fa234a5934" providerId="LiveId" clId="{3E0F50D3-5A6C-4E1C-B1A2-5C15DBBF044B}" dt="2026-07-25T09:09:42.427" v="33" actId="962"/>
          <ac:picMkLst>
            <pc:docMk/>
            <pc:sldMk cId="2101510444" sldId="279"/>
            <ac:picMk id="25" creationId="{AE5352E8-B38D-4112-8709-9A63013499A7}"/>
          </ac:picMkLst>
        </pc:picChg>
      </pc:sldChg>
      <pc:sldChg chg="modSp add mod">
        <pc:chgData name="KM M" userId="990111fa234a5934" providerId="LiveId" clId="{3E0F50D3-5A6C-4E1C-B1A2-5C15DBBF044B}" dt="2026-07-22T17:26:47.137" v="26" actId="12"/>
        <pc:sldMkLst>
          <pc:docMk/>
          <pc:sldMk cId="302047053" sldId="281"/>
        </pc:sldMkLst>
        <pc:spChg chg="mod">
          <ac:chgData name="KM M" userId="990111fa234a5934" providerId="LiveId" clId="{3E0F50D3-5A6C-4E1C-B1A2-5C15DBBF044B}" dt="2026-07-22T17:26:47.137" v="26" actId="12"/>
          <ac:spMkLst>
            <pc:docMk/>
            <pc:sldMk cId="302047053" sldId="281"/>
            <ac:spMk id="3" creationId="{127F2460-BFB4-6DA7-1DEF-42DF826A98B3}"/>
          </ac:spMkLst>
        </pc:spChg>
      </pc:sldChg>
      <pc:sldChg chg="addSp modSp add mod">
        <pc:chgData name="KM M" userId="990111fa234a5934" providerId="LiveId" clId="{3E0F50D3-5A6C-4E1C-B1A2-5C15DBBF044B}" dt="2026-07-25T09:17:31.012" v="64" actId="13244"/>
        <pc:sldMkLst>
          <pc:docMk/>
          <pc:sldMk cId="3883964071" sldId="282"/>
        </pc:sldMkLst>
        <pc:spChg chg="mod">
          <ac:chgData name="KM M" userId="990111fa234a5934" providerId="LiveId" clId="{3E0F50D3-5A6C-4E1C-B1A2-5C15DBBF044B}" dt="2026-07-25T09:12:44.162" v="47" actId="13244"/>
          <ac:spMkLst>
            <pc:docMk/>
            <pc:sldMk cId="3883964071" sldId="282"/>
            <ac:spMk id="3" creationId="{83AC4559-8F83-49C7-8135-A8E3FFC39103}"/>
          </ac:spMkLst>
        </pc:spChg>
        <pc:spChg chg="add mod">
          <ac:chgData name="KM M" userId="990111fa234a5934" providerId="LiveId" clId="{3E0F50D3-5A6C-4E1C-B1A2-5C15DBBF044B}" dt="2026-07-25T09:17:31.012" v="64" actId="13244"/>
          <ac:spMkLst>
            <pc:docMk/>
            <pc:sldMk cId="3883964071" sldId="282"/>
            <ac:spMk id="6" creationId="{5D3AB2A4-A767-1916-2785-5A8EEEB9600F}"/>
          </ac:spMkLst>
        </pc:spChg>
        <pc:picChg chg="mod">
          <ac:chgData name="KM M" userId="990111fa234a5934" providerId="LiveId" clId="{3E0F50D3-5A6C-4E1C-B1A2-5C15DBBF044B}" dt="2026-07-25T09:12:51.401" v="48" actId="13244"/>
          <ac:picMkLst>
            <pc:docMk/>
            <pc:sldMk cId="3883964071" sldId="282"/>
            <ac:picMk id="2" creationId="{00000000-0000-0000-0000-000000000000}"/>
          </ac:picMkLst>
        </pc:picChg>
        <pc:picChg chg="mod">
          <ac:chgData name="KM M" userId="990111fa234a5934" providerId="LiveId" clId="{3E0F50D3-5A6C-4E1C-B1A2-5C15DBBF044B}" dt="2026-07-25T09:09:52.444" v="38" actId="962"/>
          <ac:picMkLst>
            <pc:docMk/>
            <pc:sldMk cId="3883964071" sldId="282"/>
            <ac:picMk id="4" creationId="{65C93C00-4E94-41BD-A3B3-EDC3C6DBCE57}"/>
          </ac:picMkLst>
        </pc:picChg>
        <pc:picChg chg="mod">
          <ac:chgData name="KM M" userId="990111fa234a5934" providerId="LiveId" clId="{3E0F50D3-5A6C-4E1C-B1A2-5C15DBBF044B}" dt="2026-07-25T09:09:53.591" v="39" actId="962"/>
          <ac:picMkLst>
            <pc:docMk/>
            <pc:sldMk cId="3883964071" sldId="282"/>
            <ac:picMk id="5" creationId="{1360999B-B904-4568-B3C5-06EFB8940D54}"/>
          </ac:picMkLst>
        </pc:picChg>
        <pc:picChg chg="mod">
          <ac:chgData name="KM M" userId="990111fa234a5934" providerId="LiveId" clId="{3E0F50D3-5A6C-4E1C-B1A2-5C15DBBF044B}" dt="2026-07-25T09:09:49.402" v="37" actId="962"/>
          <ac:picMkLst>
            <pc:docMk/>
            <pc:sldMk cId="3883964071" sldId="282"/>
            <ac:picMk id="25" creationId="{AE5352E8-B38D-4112-8709-9A63013499A7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19A1AD-003C-FF47-BBE8-2ECDE51BDC73}" type="datetimeFigureOut">
              <a:rPr lang="pl-PL" smtClean="0"/>
              <a:t>25.07.2026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1BAEBE-21FB-5E4A-B06E-563616F4358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88541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1BAEBE-21FB-5E4A-B06E-563616F4358D}" type="slidenum">
              <a:rPr lang="pl-PL" smtClean="0"/>
              <a:t>19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9541181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9C81EC0-296E-4CA3-95B0-B9F83DC48C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ABC56858-AACD-45B6-A955-FBA47DEB709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9A704E96-828A-4762-91B2-D4CA3A2CBF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25.07.2026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35DC8BAA-BB49-48D2-AF15-D1C99538AD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E215BF14-AE1E-4187-AE1F-DA04554550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B8EF1493-C228-414D-BBEE-F0F3A63AC11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875" y="5905037"/>
            <a:ext cx="11888250" cy="792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121599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F053E39-9620-4C1E-841F-89B740DDEC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E8E9FBE-F993-4393-B443-CEE6814CC4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7F330C8B-FA7C-4226-8419-3AD6BFD5CE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25.07.2026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F226F786-909D-44A8-974D-C0248B0507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E1AD5A2D-F598-4D9C-9C67-C9A5AF534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86745AAD-6F4E-488F-AE30-9F949B43990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875" y="6066000"/>
            <a:ext cx="11888250" cy="792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76678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3D53E99-CA44-4CF9-BF29-624D5581E2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1FF63B57-5E60-4B05-9EFB-02F10D099D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B70BF2C0-5704-4503-BC6E-348D756F4B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25.07.2026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9453328B-0252-4C19-BDEE-0BC28F736F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C71581BC-77A5-4139-B6BA-B31527B55B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320263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A1E162F-08C6-4CF7-BC6B-EE992B743D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50DD271-8561-44C5-9594-939931A75E3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A7C2611A-B135-47BE-B4A1-670185DBBA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3DA6C688-8E4D-466D-9EAA-3D7989CB29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25.07.2026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1609F532-3BCE-40FF-A181-09DDB0593F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068D549B-DA17-4515-AB2B-52F2C2FBC7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588276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4BAB286-559D-43AE-8706-36473F095C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631F4715-1739-40A5-A5FC-6DC1F875A9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1C130493-828B-43DA-9E72-FEF654AEFA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124998CC-AD54-4312-820A-C4F83D844B4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D795C483-0E3D-4A98-AF07-2F160368C65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8499FF69-D6DC-4AE9-87E2-8410F2833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25.07.2026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13D095DB-148D-45A8-9463-299287AD0A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BE555F67-BB02-4D55-933A-12C4CC3911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357763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5C12FDD-E3F3-4B0E-8BBD-FF628E6524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A50D26B5-8ED2-4559-B55C-DDC988E9C7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25.07.2026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B493A7AF-594C-4FA2-8876-80F3CE82D2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42D6CAE6-B394-4ED9-8CFC-6598E875A6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7E9447E5-ABC7-4ED6-8007-FA68B8CD5AB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875" y="6066000"/>
            <a:ext cx="11888250" cy="792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192359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AA8B0E18-D900-4290-8670-54F77BC461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25.07.2026</a:t>
            </a:fld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14C7EC36-94A2-4CBE-BBA5-2C18DB2C1B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B65BA40D-1F1C-4AC2-83CD-7545C3483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739740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C0CF5CD-DC86-46DC-9814-162A737769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ABA0510-F18D-4370-857F-5328DF565D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56215D13-B28D-495A-927A-8B7C3DEC0C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A37A454E-3446-4ABE-A42E-058B5A7C72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25.07.2026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44CB0D6C-2646-4D22-BC3D-D5FC623086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04C0DA24-FF3D-45F1-91AE-31FF2DD4E7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623609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23A95A4-751B-4856-AAD5-A11E711089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944A44EF-5D00-44C0-973E-19602F648E0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348CF7BD-B699-497B-B72B-1A6CB4F641A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D98D69CB-1774-4DB4-94B6-586F704BBF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25.07.2026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4F5C05EC-B9FA-4DAC-8F1E-6EF975A0A9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942F02D0-9081-43C2-91F8-F027F4E6AB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252097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622DE2D-DAA0-446E-BC03-BFD6AF0450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DF39B4EA-379D-4473-B5FA-ED7355037C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D106A94C-1728-41A6-807F-75EA974346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25.07.2026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ACCAAFFC-B204-4D22-A101-53A81CBE1C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ADCDD754-B2DF-47EB-A11F-D4F1D08451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85466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43B8E96D-37DD-44BA-B4BA-E17EB890EF1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BD0FC10E-44D3-430C-B696-2161E532E2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F21D3F88-3FD3-47D2-BBE1-D6B4370255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25.07.2026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58E2C852-942D-4806-B67E-548005335E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36D7B26D-BBE1-42DD-B714-4846A889D7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473022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8357FF89-0F23-4BE7-B654-92CA20541E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2B98091E-1205-4423-A752-1A9015E133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6348BE52-CD60-468D-8371-546908734C9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A80967-AEBE-453C-BD8E-FBE98228696F}" type="datetimeFigureOut">
              <a:rPr lang="pl-PL" smtClean="0"/>
              <a:t>25.07.2026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B893FA07-84AA-4595-B55C-D90DCD146D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E1306C3E-64DA-4E2F-8E01-2C7FFDEB50B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230532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upa 11">
            <a:extLst>
              <a:ext uri="{FF2B5EF4-FFF2-40B4-BE49-F238E27FC236}">
                <a16:creationId xmlns:a16="http://schemas.microsoft.com/office/drawing/2014/main" id="{040C5185-EE9F-4004-B36B-5DC219184B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6227813" y="0"/>
            <a:ext cx="5964187" cy="2098179"/>
            <a:chOff x="6227813" y="0"/>
            <a:chExt cx="5964187" cy="2098179"/>
          </a:xfrm>
        </p:grpSpPr>
        <p:sp>
          <p:nvSpPr>
            <p:cNvPr id="5" name="Prostokąt 4">
              <a:extLst>
                <a:ext uri="{FF2B5EF4-FFF2-40B4-BE49-F238E27FC236}">
                  <a16:creationId xmlns:a16="http://schemas.microsoft.com/office/drawing/2014/main" id="{8AC1354D-EB15-4012-BE61-C56AA921A124}"/>
                </a:ext>
              </a:extLst>
            </p:cNvPr>
            <p:cNvSpPr/>
            <p:nvPr/>
          </p:nvSpPr>
          <p:spPr>
            <a:xfrm>
              <a:off x="7942694" y="0"/>
              <a:ext cx="4249306" cy="1016350"/>
            </a:xfrm>
            <a:prstGeom prst="rect">
              <a:avLst/>
            </a:prstGeom>
            <a:solidFill>
              <a:srgbClr val="C5521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grpSp>
          <p:nvGrpSpPr>
            <p:cNvPr id="6" name="Grupa 5">
              <a:extLst>
                <a:ext uri="{FF2B5EF4-FFF2-40B4-BE49-F238E27FC236}">
                  <a16:creationId xmlns:a16="http://schemas.microsoft.com/office/drawing/2014/main" id="{A8893C89-B497-44D7-9E31-5E376B64F2CE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6227813" y="299542"/>
              <a:ext cx="5675694" cy="1798637"/>
              <a:chOff x="1469644" y="187882"/>
              <a:chExt cx="5675694" cy="1798637"/>
            </a:xfrm>
          </p:grpSpPr>
          <p:sp>
            <p:nvSpPr>
              <p:cNvPr id="7" name="Prostokąt 6">
                <a:extLst>
                  <a:ext uri="{FF2B5EF4-FFF2-40B4-BE49-F238E27FC236}">
                    <a16:creationId xmlns:a16="http://schemas.microsoft.com/office/drawing/2014/main" id="{C28A9527-3B4E-428E-9B73-7ECC6AF27961}"/>
                  </a:ext>
                </a:extLst>
              </p:cNvPr>
              <p:cNvSpPr/>
              <p:nvPr/>
            </p:nvSpPr>
            <p:spPr>
              <a:xfrm>
                <a:off x="1469644" y="187882"/>
                <a:ext cx="5675693" cy="1798637"/>
              </a:xfrm>
              <a:prstGeom prst="rect">
                <a:avLst/>
              </a:prstGeom>
              <a:solidFill>
                <a:srgbClr val="A6D3FF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l-PL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" name="Prostokąt 7">
                <a:extLst>
                  <a:ext uri="{FF2B5EF4-FFF2-40B4-BE49-F238E27FC236}">
                    <a16:creationId xmlns:a16="http://schemas.microsoft.com/office/drawing/2014/main" id="{5ED5CD58-6C3F-4D03-A480-5C002AEBFE93}"/>
                  </a:ext>
                </a:extLst>
              </p:cNvPr>
              <p:cNvSpPr/>
              <p:nvPr/>
            </p:nvSpPr>
            <p:spPr>
              <a:xfrm>
                <a:off x="3184525" y="187882"/>
                <a:ext cx="3960813" cy="721248"/>
              </a:xfrm>
              <a:prstGeom prst="rect">
                <a:avLst/>
              </a:prstGeom>
              <a:solidFill>
                <a:srgbClr val="0052AF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l-PL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9" name="Tytuł 1">
                <a:extLst>
                  <a:ext uri="{FF2B5EF4-FFF2-40B4-BE49-F238E27FC236}">
                    <a16:creationId xmlns:a16="http://schemas.microsoft.com/office/drawing/2014/main" id="{FD1DD324-8FFE-42DE-8C0F-1E7AEA7D17CC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706282" y="1014637"/>
                <a:ext cx="5202415" cy="863707"/>
              </a:xfrm>
              <a:prstGeom prst="rect">
                <a:avLst/>
              </a:prstGeom>
            </p:spPr>
            <p:txBody>
              <a:bodyPr vert="horz" lIns="0" tIns="0" rIns="0" bIns="0" rtlCol="0" anchor="ctr" anchorCtr="0">
                <a:normAutofit/>
              </a:bodyPr>
              <a:lstStyle>
                <a:lvl1pPr algn="l" defTabSz="1007943" rtl="0" eaLnBrk="1" latinLnBrk="0" hangingPunct="1">
                  <a:lnSpc>
                    <a:spcPts val="3500"/>
                  </a:lnSpc>
                  <a:spcBef>
                    <a:spcPct val="0"/>
                  </a:spcBef>
                  <a:buNone/>
                  <a:defRPr sz="2800" b="1" kern="1200">
                    <a:solidFill>
                      <a:schemeClr val="tx2"/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defRPr>
                </a:lvl1pPr>
              </a:lstStyle>
              <a:p>
                <a:pPr lvl="0" algn="ctr">
                  <a:defRPr/>
                </a:pPr>
                <a:r>
                  <a:rPr lang="pl-PL" dirty="0">
                    <a:solidFill>
                      <a:srgbClr val="002073"/>
                    </a:solidFill>
                  </a:rPr>
                  <a:t>dla Rozwoju Społecznego</a:t>
                </a:r>
                <a:endParaRPr kumimoji="0" lang="pl-PL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73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" name="Tytuł 1">
                <a:extLst>
                  <a:ext uri="{FF2B5EF4-FFF2-40B4-BE49-F238E27FC236}">
                    <a16:creationId xmlns:a16="http://schemas.microsoft.com/office/drawing/2014/main" id="{EB5C9E51-FC00-41B1-B1C0-28E7AAB81DB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447245" y="267254"/>
                <a:ext cx="2545742" cy="432048"/>
              </a:xfrm>
              <a:prstGeom prst="rect">
                <a:avLst/>
              </a:prstGeom>
            </p:spPr>
            <p:txBody>
              <a:bodyPr vert="horz" lIns="0" tIns="0" rIns="0" bIns="0" rtlCol="0" anchor="t" anchorCtr="0">
                <a:normAutofit/>
              </a:bodyPr>
              <a:lstStyle>
                <a:lvl1pPr algn="l" defTabSz="1007943" rtl="0" eaLnBrk="1" latinLnBrk="0" hangingPunct="1">
                  <a:lnSpc>
                    <a:spcPts val="3500"/>
                  </a:lnSpc>
                  <a:spcBef>
                    <a:spcPct val="0"/>
                  </a:spcBef>
                  <a:buNone/>
                  <a:defRPr sz="2800" b="1" kern="1200">
                    <a:solidFill>
                      <a:schemeClr val="tx2"/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defRPr>
                </a:lvl1pPr>
              </a:lstStyle>
              <a:p>
                <a:pPr marL="0" marR="0" lvl="0" indent="0" algn="l" defTabSz="1007943" rtl="0" eaLnBrk="1" fontAlgn="auto" latinLnBrk="0" hangingPunct="1">
                  <a:lnSpc>
                    <a:spcPts val="35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l-PL" sz="1400" b="1" i="0" u="none" strike="noStrike" kern="1200" cap="none" spc="2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</a:rPr>
                  <a:t>Fundusze Europejskie</a:t>
                </a:r>
              </a:p>
            </p:txBody>
          </p:sp>
        </p:grpSp>
        <p:pic>
          <p:nvPicPr>
            <p:cNvPr id="3" name="Obraz 2">
              <a:extLst>
                <a:ext uri="{FF2B5EF4-FFF2-40B4-BE49-F238E27FC236}">
                  <a16:creationId xmlns:a16="http://schemas.microsoft.com/office/drawing/2014/main" id="{C728A1A6-2F13-4BF3-B09B-8B1ABC8801F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42693" y="296350"/>
              <a:ext cx="1079492" cy="720000"/>
            </a:xfrm>
            <a:prstGeom prst="rect">
              <a:avLst/>
            </a:prstGeom>
          </p:spPr>
        </p:pic>
      </p:grpSp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524000" y="2611014"/>
            <a:ext cx="9144000" cy="1004765"/>
          </a:xfrm>
        </p:spPr>
        <p:txBody>
          <a:bodyPr>
            <a:normAutofit fontScale="90000"/>
          </a:bodyPr>
          <a:lstStyle/>
          <a:p>
            <a:r>
              <a:rPr lang="pl-PL" sz="3600" b="1" dirty="0" err="1">
                <a:latin typeface="+mn-lt"/>
                <a:ea typeface="Verdana" panose="020B0604030504040204" pitchFamily="34" charset="0"/>
                <a:cs typeface="Tahoma" panose="020B0604030504040204" pitchFamily="34" charset="0"/>
              </a:rPr>
              <a:t>GreenTechEducation</a:t>
            </a:r>
            <a:r>
              <a:rPr lang="pl-PL" sz="3600" b="1" dirty="0">
                <a:latin typeface="+mn-lt"/>
                <a:ea typeface="Verdana" panose="020B0604030504040204" pitchFamily="34" charset="0"/>
                <a:cs typeface="Tahoma" panose="020B0604030504040204" pitchFamily="34" charset="0"/>
              </a:rPr>
              <a:t> -</a:t>
            </a:r>
            <a:br>
              <a:rPr lang="pl-PL" sz="3600" b="1" dirty="0">
                <a:latin typeface="+mn-lt"/>
                <a:ea typeface="Verdana" panose="020B0604030504040204" pitchFamily="34" charset="0"/>
                <a:cs typeface="Tahoma" panose="020B0604030504040204" pitchFamily="34" charset="0"/>
              </a:rPr>
            </a:br>
            <a:r>
              <a:rPr lang="pl-PL" sz="3600" b="1" dirty="0">
                <a:latin typeface="+mn-lt"/>
                <a:ea typeface="Verdana" panose="020B0604030504040204" pitchFamily="34" charset="0"/>
                <a:cs typeface="Tahoma" panose="020B0604030504040204" pitchFamily="34" charset="0"/>
              </a:rPr>
              <a:t>- SGGW dla gospodarki przyszłości</a:t>
            </a:r>
          </a:p>
        </p:txBody>
      </p:sp>
      <p:sp>
        <p:nvSpPr>
          <p:cNvPr id="4" name="Podtytuł 3"/>
          <p:cNvSpPr>
            <a:spLocks noGrp="1"/>
          </p:cNvSpPr>
          <p:nvPr>
            <p:ph type="subTitle" idx="1"/>
          </p:nvPr>
        </p:nvSpPr>
        <p:spPr>
          <a:xfrm>
            <a:off x="1524000" y="4128615"/>
            <a:ext cx="9144000" cy="1389185"/>
          </a:xfrm>
        </p:spPr>
        <p:txBody>
          <a:bodyPr>
            <a:normAutofit fontScale="25000" lnSpcReduction="20000"/>
          </a:bodyPr>
          <a:lstStyle/>
          <a:p>
            <a:r>
              <a:rPr lang="pl-PL" sz="7200" dirty="0">
                <a:ea typeface="Verdana" panose="020B0604030504040204" pitchFamily="34" charset="0"/>
              </a:rPr>
              <a:t>Projekt współfinansowany z Europejskiego Funduszu Społecznego Plus </a:t>
            </a:r>
          </a:p>
          <a:p>
            <a:r>
              <a:rPr lang="pl-PL" sz="7200" dirty="0">
                <a:ea typeface="Verdana" panose="020B0604030504040204" pitchFamily="34" charset="0"/>
              </a:rPr>
              <a:t>w </a:t>
            </a:r>
            <a:r>
              <a:rPr lang="pl-PL" sz="7200" dirty="0">
                <a:ea typeface="Verdana" panose="020B0604030504040204" pitchFamily="34" charset="0"/>
                <a:cs typeface="Tahoma" panose="020B0604030504040204" pitchFamily="34" charset="0"/>
              </a:rPr>
              <a:t>ramach Programu Fundusze Europejskie dla Rozwoju Społecznego 2021-2027</a:t>
            </a:r>
          </a:p>
          <a:p>
            <a:r>
              <a:rPr lang="pl-PL" sz="7200" dirty="0">
                <a:ea typeface="Verdana" panose="020B0604030504040204" pitchFamily="34" charset="0"/>
                <a:cs typeface="Tahoma" panose="020B0604030504040204" pitchFamily="34" charset="0"/>
              </a:rPr>
              <a:t>Priorytet 1 Umiejętności</a:t>
            </a:r>
          </a:p>
          <a:p>
            <a:r>
              <a:rPr lang="pl-PL" sz="7200" dirty="0">
                <a:ea typeface="Verdana" panose="020B0604030504040204" pitchFamily="34" charset="0"/>
                <a:cs typeface="Tahoma" panose="020B0604030504040204" pitchFamily="34" charset="0"/>
              </a:rPr>
              <a:t>Działanie 01.05 Umiejętności w szkolnictwie wyższym</a:t>
            </a:r>
          </a:p>
          <a:p>
            <a:endParaRPr lang="pl-PL" sz="1200" dirty="0"/>
          </a:p>
        </p:txBody>
      </p:sp>
      <p:pic>
        <p:nvPicPr>
          <p:cNvPr id="25" name="Obraz 24" descr="Na zdjęciu widoczne są logotypy i napisy reprezentujące Fundusze Europejskie, Rzeczpospolitą Polską, Unię Europejską oraz Szkołę Główną Gospodarstwa Wiejskiego w Warszawie. Elementy te symbolizują współfinansowanie projektu edukacyjnego lub badawczego przez instytucje europejskie i polskie.&#10;">
            <a:extLst>
              <a:ext uri="{FF2B5EF4-FFF2-40B4-BE49-F238E27FC236}">
                <a16:creationId xmlns:a16="http://schemas.microsoft.com/office/drawing/2014/main" id="{AE5352E8-B38D-4112-8709-9A63013499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875" y="5905037"/>
            <a:ext cx="11888250" cy="792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015104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505AF09-79B2-941D-198F-5D0A25A099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558298"/>
            <a:ext cx="9144000" cy="2387600"/>
          </a:xfrm>
        </p:spPr>
        <p:txBody>
          <a:bodyPr>
            <a:noAutofit/>
          </a:bodyPr>
          <a:lstStyle/>
          <a:p>
            <a:r>
              <a:t>Systemy wspomagania decyzji w logistyce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7084719E-AA4C-F51F-48EB-50F874E36FD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037973"/>
            <a:ext cx="9144000" cy="1655762"/>
          </a:xfrm>
        </p:spPr>
        <p:txBody>
          <a:bodyPr/>
          <a:lstStyle/>
          <a:p>
            <a:pPr>
              <a:lnSpc>
                <a:spcPct val="110000"/>
              </a:lnSpc>
            </a:pPr>
            <a:r>
              <a:t>Wykład 2</a:t>
            </a:r>
          </a:p>
          <a:p>
            <a:r>
              <a:t>Architektura systemów wspomagania decyzji</a:t>
            </a:r>
          </a:p>
        </p:txBody>
      </p:sp>
    </p:spTree>
    <p:extLst>
      <p:ext uri="{BB962C8B-B14F-4D97-AF65-F5344CB8AC3E}">
        <p14:creationId xmlns:p14="http://schemas.microsoft.com/office/powerpoint/2010/main" val="25943254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505AF09-79B2-941D-198F-5D0A25A0997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Zakres wykładu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7084719E-AA4C-F51F-48EB-50F874E36FD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2387599"/>
          </a:xfrm>
        </p:spPr>
        <p:txBody>
          <a:bodyPr>
            <a:normAutofit fontScale="92500" lnSpcReduction="10000"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dirty="0" err="1"/>
              <a:t>Struktura</a:t>
            </a:r>
            <a:r>
              <a:rPr dirty="0"/>
              <a:t> </a:t>
            </a:r>
            <a:r>
              <a:rPr dirty="0" err="1"/>
              <a:t>systemów</a:t>
            </a:r>
            <a:r>
              <a:rPr dirty="0"/>
              <a:t> DSS</a:t>
            </a:r>
            <a:endParaRPr sz="2000" dirty="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dirty="0" err="1"/>
              <a:t>Bazy</a:t>
            </a:r>
            <a:r>
              <a:rPr dirty="0"/>
              <a:t> </a:t>
            </a:r>
            <a:r>
              <a:rPr dirty="0" err="1"/>
              <a:t>danych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hurtownie</a:t>
            </a:r>
            <a:r>
              <a:rPr dirty="0"/>
              <a:t> </a:t>
            </a:r>
            <a:r>
              <a:rPr dirty="0" err="1"/>
              <a:t>danych</a:t>
            </a:r>
            <a:endParaRPr dirty="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dirty="0" err="1"/>
              <a:t>Bazy</a:t>
            </a:r>
            <a:r>
              <a:rPr dirty="0"/>
              <a:t> </a:t>
            </a:r>
            <a:r>
              <a:rPr dirty="0" err="1"/>
              <a:t>wiedzy</a:t>
            </a:r>
            <a:endParaRPr dirty="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dirty="0" err="1"/>
              <a:t>Modele</a:t>
            </a:r>
            <a:r>
              <a:rPr dirty="0"/>
              <a:t> </a:t>
            </a:r>
            <a:r>
              <a:rPr dirty="0" err="1"/>
              <a:t>decyzyjne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mechanizmy</a:t>
            </a:r>
            <a:r>
              <a:rPr dirty="0"/>
              <a:t> </a:t>
            </a:r>
            <a:r>
              <a:rPr dirty="0" err="1"/>
              <a:t>wnioskowania</a:t>
            </a:r>
            <a:endParaRPr dirty="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dirty="0" err="1"/>
              <a:t>Interfejs</a:t>
            </a:r>
            <a:r>
              <a:rPr dirty="0"/>
              <a:t> </a:t>
            </a:r>
            <a:r>
              <a:rPr dirty="0" err="1"/>
              <a:t>użytkownika</a:t>
            </a:r>
            <a:endParaRPr dirty="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dirty="0" err="1"/>
              <a:t>Integracja</a:t>
            </a:r>
            <a:r>
              <a:rPr dirty="0"/>
              <a:t> DSS z </a:t>
            </a:r>
            <a:r>
              <a:rPr dirty="0" err="1"/>
              <a:t>systemami</a:t>
            </a:r>
            <a:r>
              <a:rPr dirty="0"/>
              <a:t> </a:t>
            </a:r>
            <a:r>
              <a:rPr dirty="0" err="1"/>
              <a:t>przedsiębiorstwa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2094488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1A60220-34D2-4400-A618-7B4DE81C87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Architektura systemu DSS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625BF78-FCE6-4868-9D9A-71759B098D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Architektura określa organizację i współdziałanie komponentów systemu</a:t>
            </a:r>
          </a:p>
          <a:p>
            <a:r>
              <a:t>DSS łączy zasoby danych, modele, wiedzę i mechanizmy analityczne</a:t>
            </a:r>
          </a:p>
          <a:p>
            <a:r>
              <a:t>Użytkownik komunikuje się z systemem za pomocą interfejsu</a:t>
            </a:r>
          </a:p>
          <a:p>
            <a:r>
              <a:t>Komponenty współpracują w celu wspomagania procesu decyzyjnego</a:t>
            </a:r>
          </a:p>
        </p:txBody>
      </p:sp>
    </p:spTree>
    <p:extLst>
      <p:ext uri="{BB962C8B-B14F-4D97-AF65-F5344CB8AC3E}">
        <p14:creationId xmlns:p14="http://schemas.microsoft.com/office/powerpoint/2010/main" val="14394201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0EA1B0C-3DB8-43A0-BC5E-418BF4F59D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Podstawowe komponenty systemu DSS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9E6992DC-BE22-49BD-80BF-EDA02F8160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Podsystem zarządzania danymi</a:t>
            </a:r>
          </a:p>
          <a:p>
            <a:r>
              <a:t>Podsystem zarządzania modelami</a:t>
            </a:r>
          </a:p>
          <a:p>
            <a:r>
              <a:t>Baza wiedzy i mechanizmy wnioskowania</a:t>
            </a:r>
          </a:p>
          <a:p>
            <a:r>
              <a:t>Interfejs użytkownika</a:t>
            </a:r>
          </a:p>
          <a:p>
            <a:r>
              <a:t>Mechanizmy integracji z innymi systemami informatycznymi</a:t>
            </a:r>
          </a:p>
        </p:txBody>
      </p:sp>
    </p:spTree>
    <p:extLst>
      <p:ext uri="{BB962C8B-B14F-4D97-AF65-F5344CB8AC3E}">
        <p14:creationId xmlns:p14="http://schemas.microsoft.com/office/powerpoint/2010/main" val="28818936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9A1F07-0C2C-EAAF-F724-88FD30157D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7DBBF82-3364-BC0E-206E-6F339671A2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Bazy danych w systemach DSS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51E29DE-6481-01AA-2100-68A489DDF9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Gromadzą dane wykorzystywane w analizach i decyzjach</a:t>
            </a:r>
          </a:p>
          <a:p>
            <a:r>
              <a:t>Zawierają dane operacyjne z różnych obszarów przedsiębiorstwa</a:t>
            </a:r>
          </a:p>
          <a:p>
            <a:r>
              <a:t>Zapewniają dostęp do aktualnych i uporządkowanych zasobów</a:t>
            </a:r>
          </a:p>
          <a:p>
            <a:r>
              <a:t>Jakość danych wpływa na jakość rekomendacji DSS</a:t>
            </a:r>
          </a:p>
        </p:txBody>
      </p:sp>
    </p:spTree>
    <p:extLst>
      <p:ext uri="{BB962C8B-B14F-4D97-AF65-F5344CB8AC3E}">
        <p14:creationId xmlns:p14="http://schemas.microsoft.com/office/powerpoint/2010/main" val="5697271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507AA8-25EC-B067-DA4A-892FB3FF04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096211C-623E-CB68-F2CC-9B43FB47A5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Hurtownie danych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230E4B0-4710-EE20-02F5-42CC9DDC11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Integrują dane pochodzące z wielu systemów i źródeł</a:t>
            </a:r>
          </a:p>
          <a:p>
            <a:r>
              <a:t>Przechowują dane historyczne potrzebne do analiz</a:t>
            </a:r>
          </a:p>
          <a:p>
            <a:r>
              <a:t>Ułatwiają analizę trendów i zależności</a:t>
            </a:r>
          </a:p>
          <a:p>
            <a:r>
              <a:t>Stanowią źródło danych dla BI, analityki i DSS</a:t>
            </a:r>
          </a:p>
        </p:txBody>
      </p:sp>
    </p:spTree>
    <p:extLst>
      <p:ext uri="{BB962C8B-B14F-4D97-AF65-F5344CB8AC3E}">
        <p14:creationId xmlns:p14="http://schemas.microsoft.com/office/powerpoint/2010/main" val="5189232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987094D-5CF8-8371-2734-F1F185BA46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Bazy wiedzy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C534CC7-998B-5548-B331-90DF2EDE14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Gromadzą uporządkowaną wiedzę dotyczącą określonej dziedziny</a:t>
            </a:r>
          </a:p>
          <a:p>
            <a:r>
              <a:t>Mogą zawierać reguły, zależności, procedury i doświadczenia ekspertów</a:t>
            </a:r>
          </a:p>
          <a:p>
            <a:r>
              <a:t>Pozwalają wykorzystywać wiedzę w analizie problemów decyzyjnych</a:t>
            </a:r>
          </a:p>
          <a:p>
            <a:r>
              <a:t>Są istotne w systemach ekspertowych i inteligentnych DSS</a:t>
            </a:r>
          </a:p>
        </p:txBody>
      </p:sp>
    </p:spTree>
    <p:extLst>
      <p:ext uri="{BB962C8B-B14F-4D97-AF65-F5344CB8AC3E}">
        <p14:creationId xmlns:p14="http://schemas.microsoft.com/office/powerpoint/2010/main" val="9843338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A10EDA-ABA2-A15A-9969-A740FF8ED7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3238F06-D565-D6AC-5533-C9325E5093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Dane, modele i wiedza w DSS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ABE06832-CB39-8619-6A89-34CE2AB2CB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Dane opisują stan i przebieg procesów</a:t>
            </a:r>
          </a:p>
          <a:p>
            <a:r>
              <a:t>Modele pozwalają analizować warianty i przewidywać skutki</a:t>
            </a:r>
          </a:p>
          <a:p>
            <a:r>
              <a:t>Wiedza umożliwia interpretację informacji i stosowanie reguł</a:t>
            </a:r>
          </a:p>
          <a:p>
            <a:r>
              <a:t>Połączenie tych elementów zwiększa możliwości wspomagania decyzji</a:t>
            </a:r>
          </a:p>
        </p:txBody>
      </p:sp>
    </p:spTree>
    <p:extLst>
      <p:ext uri="{BB962C8B-B14F-4D97-AF65-F5344CB8AC3E}">
        <p14:creationId xmlns:p14="http://schemas.microsoft.com/office/powerpoint/2010/main" val="1698826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241C598-897D-E588-1D6D-5352AB7889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Modele decyzyjne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F3D609F-7C5A-152D-D1D0-9C458E5DAC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Odwzorowują wybrane elementy problemu decyzyjnego</a:t>
            </a:r>
          </a:p>
          <a:p>
            <a:r>
              <a:t>Umożliwiają analizę zależności między zmiennymi</a:t>
            </a:r>
          </a:p>
          <a:p>
            <a:r>
              <a:t>Pozwalają porównywać alternatywne warianty działania</a:t>
            </a:r>
          </a:p>
          <a:p>
            <a:r>
              <a:t>Mogą mieć charakter opisowy, predykcyjny, symulacyjny lub optymalizacyjny</a:t>
            </a:r>
          </a:p>
        </p:txBody>
      </p:sp>
    </p:spTree>
    <p:extLst>
      <p:ext uri="{BB962C8B-B14F-4D97-AF65-F5344CB8AC3E}">
        <p14:creationId xmlns:p14="http://schemas.microsoft.com/office/powerpoint/2010/main" val="39528598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19FB95-AF3A-D317-1EE3-587AF66EA6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E3A2A6E-47E8-8D89-893E-FC26D9C32D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Mechanizmy wnioskowania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8D144D0-4DCB-4480-C81F-EBED7FD781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Wykorzystują dane, reguły i wiedzę do formułowania wniosków</a:t>
            </a:r>
          </a:p>
          <a:p>
            <a:r>
              <a:t>Pomagają identyfikować zależności i oceniać działania</a:t>
            </a:r>
          </a:p>
          <a:p>
            <a:r>
              <a:t>Mogą generować rekomendacje dla użytkownika</a:t>
            </a:r>
          </a:p>
          <a:p>
            <a:r>
              <a:t>Są ważnym elementem systemów ekspertowych i rozwiązań AI</a:t>
            </a:r>
          </a:p>
        </p:txBody>
      </p:sp>
    </p:spTree>
    <p:extLst>
      <p:ext uri="{BB962C8B-B14F-4D97-AF65-F5344CB8AC3E}">
        <p14:creationId xmlns:p14="http://schemas.microsoft.com/office/powerpoint/2010/main" val="22395667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CAD7C4-39E9-46C9-6E2E-BE06C6101A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0A64FD7-626E-9F7A-72BD-797B48877C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Interfejs użytkownika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7DA7DE5-0BFD-2C9B-E0C4-C97CF02E99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Zapewnia komunikację użytkownika z systemem DSS</a:t>
            </a:r>
          </a:p>
          <a:p>
            <a:r>
              <a:t>Umożliwia wprowadzanie parametrów i kryteriów decyzji</a:t>
            </a:r>
          </a:p>
          <a:p>
            <a:r>
              <a:t>Prezentuje wyniki analiz, warianty i rekomendacje</a:t>
            </a:r>
          </a:p>
          <a:p>
            <a:r>
              <a:t>Powinien zapewniać czytelność i łatwość interpretacji informacji</a:t>
            </a:r>
          </a:p>
        </p:txBody>
      </p:sp>
    </p:spTree>
    <p:extLst>
      <p:ext uri="{BB962C8B-B14F-4D97-AF65-F5344CB8AC3E}">
        <p14:creationId xmlns:p14="http://schemas.microsoft.com/office/powerpoint/2010/main" val="11806733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DFE7F8-88AD-4E69-AB87-331D0B8E6C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25B20B0-FFC1-174C-3904-C83C03A343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Integracja DSS z systemami przedsiębiorstwa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E3B339B1-E811-14D4-0895-874C1959CF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ERP – dane o zasobach i procesach</a:t>
            </a:r>
          </a:p>
          <a:p>
            <a:r>
              <a:t>WMS – dane o zapasach i operacjach magazynowych</a:t>
            </a:r>
          </a:p>
          <a:p>
            <a:r>
              <a:t>TMS – dane o transporcie i przewozach</a:t>
            </a:r>
          </a:p>
          <a:p>
            <a:r>
              <a:t>CRM i SCM – informacje o klientach, dostawcach i łańcuchu dostaw</a:t>
            </a:r>
          </a:p>
          <a:p>
            <a:r>
              <a:t>BI i hurtownie danych – analizy i zasoby informacyjne</a:t>
            </a:r>
          </a:p>
        </p:txBody>
      </p:sp>
    </p:spTree>
    <p:extLst>
      <p:ext uri="{BB962C8B-B14F-4D97-AF65-F5344CB8AC3E}">
        <p14:creationId xmlns:p14="http://schemas.microsoft.com/office/powerpoint/2010/main" val="427139084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5B691F-082F-F390-CAD8-66F535C3A2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F45685C-D39B-7044-7E5C-9F7F5BDDE7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/>
              <a:t>Case: DSS </a:t>
            </a:r>
            <a:r>
              <a:rPr dirty="0" err="1"/>
              <a:t>wspierający</a:t>
            </a:r>
            <a:r>
              <a:rPr dirty="0"/>
              <a:t> </a:t>
            </a:r>
            <a:r>
              <a:rPr dirty="0" err="1"/>
              <a:t>decyzję</a:t>
            </a:r>
            <a:r>
              <a:rPr dirty="0"/>
              <a:t> o </a:t>
            </a:r>
            <a:r>
              <a:rPr dirty="0" err="1"/>
              <a:t>uzupełnieniu</a:t>
            </a:r>
            <a:r>
              <a:rPr dirty="0"/>
              <a:t> </a:t>
            </a:r>
            <a:r>
              <a:rPr dirty="0" err="1"/>
              <a:t>zapasu</a:t>
            </a:r>
            <a:endParaRPr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FCD1F08-2761-9FAA-DC70-972F87BE6B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System pobiera dane o sprzedaży, zapasie i planowanych dostawach</a:t>
            </a:r>
          </a:p>
          <a:p>
            <a:r>
              <a:t>Model prognozuje przyszłe zapotrzebowanie</a:t>
            </a:r>
          </a:p>
          <a:p>
            <a:r>
              <a:t>Reguły uwzględniają zapas bezpieczeństwa i czas dostawy</a:t>
            </a:r>
          </a:p>
          <a:p>
            <a:r>
              <a:t>DSS porównuje warianty uzupełnienia zapasu</a:t>
            </a:r>
          </a:p>
          <a:p>
            <a:r>
              <a:t>Użytkownik otrzymuje rekomendację i przewidywane skutki decyzji</a:t>
            </a:r>
          </a:p>
        </p:txBody>
      </p:sp>
    </p:spTree>
    <p:extLst>
      <p:ext uri="{BB962C8B-B14F-4D97-AF65-F5344CB8AC3E}">
        <p14:creationId xmlns:p14="http://schemas.microsoft.com/office/powerpoint/2010/main" val="204636039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9CCC71-F0B3-7C1D-E01E-FCDE90E237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DB82C3C-A2B9-93E2-48F6-B8B54A8C53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Przepływ informacji w systemie DSS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EF12A2E4-C6FA-2EAB-9444-28519FCEF6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Pozyskanie danych z systemów źródłowych</a:t>
            </a:r>
          </a:p>
          <a:p>
            <a:r>
              <a:t>Integracja i przygotowanie danych</a:t>
            </a:r>
          </a:p>
          <a:p>
            <a:r>
              <a:t>Uruchomienie modeli i mechanizmów analitycznych</a:t>
            </a:r>
          </a:p>
          <a:p>
            <a:r>
              <a:t>Ocena wariantów decyzyjnych</a:t>
            </a:r>
          </a:p>
          <a:p>
            <a:r>
              <a:t>Prezentacja wyników i rekomendacji</a:t>
            </a:r>
          </a:p>
          <a:p>
            <a:r>
              <a:t>Przekazanie wybranej decyzji do realizacji</a:t>
            </a:r>
          </a:p>
        </p:txBody>
      </p:sp>
    </p:spTree>
    <p:extLst>
      <p:ext uri="{BB962C8B-B14F-4D97-AF65-F5344CB8AC3E}">
        <p14:creationId xmlns:p14="http://schemas.microsoft.com/office/powerpoint/2010/main" val="35761179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E8E9E35-83EA-4C3C-7E5D-E0DEA9D332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Znaczenie integracji komponentów DSS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484FF3CE-B55C-0F55-6AC2-5273FF7BCD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Spójny dostęp do danych z różnych obszarów przedsiębiorstwa</a:t>
            </a:r>
          </a:p>
          <a:p>
            <a:r>
              <a:t>Łączenie danych, modeli i wiedzy</a:t>
            </a:r>
          </a:p>
          <a:p>
            <a:r>
              <a:t>Szybsze przygotowanie wariantów decyzyjnych</a:t>
            </a:r>
          </a:p>
          <a:p>
            <a:r>
              <a:t>Lepsza jakość i przejrzystość rekomendacji</a:t>
            </a:r>
          </a:p>
          <a:p>
            <a:r>
              <a:t>Wsparcie decyzji obejmujących wiele procesów logistycznych</a:t>
            </a:r>
          </a:p>
        </p:txBody>
      </p:sp>
    </p:spTree>
    <p:extLst>
      <p:ext uri="{BB962C8B-B14F-4D97-AF65-F5344CB8AC3E}">
        <p14:creationId xmlns:p14="http://schemas.microsoft.com/office/powerpoint/2010/main" val="348684651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9946DBB-90C6-EF12-10CD-C94D048148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Podsumowanie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27F2460-BFB4-6DA7-1DEF-42DF826A98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DSS składa się ze współpracujących komponentów danych, modeli, wiedzy i interfejsu</a:t>
            </a:r>
          </a:p>
          <a:p>
            <a:r>
              <a:t>Bazy i hurtownie danych dostarczają zasobów informacyjnych</a:t>
            </a:r>
          </a:p>
          <a:p>
            <a:r>
              <a:t>Modele i mechanizmy wnioskowania wspierają analizę wariantów</a:t>
            </a:r>
          </a:p>
          <a:p>
            <a:r>
              <a:t>Interfejs umożliwia współpracę użytkownika z systemem</a:t>
            </a:r>
          </a:p>
          <a:p>
            <a:r>
              <a:t>Integracja z systemami przedsiębiorstwa zwiększa użyteczność DSS</a:t>
            </a:r>
          </a:p>
        </p:txBody>
      </p:sp>
    </p:spTree>
    <p:extLst>
      <p:ext uri="{BB962C8B-B14F-4D97-AF65-F5344CB8AC3E}">
        <p14:creationId xmlns:p14="http://schemas.microsoft.com/office/powerpoint/2010/main" val="231173779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9946DBB-90C6-EF12-10CD-C94D048148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Pytania do ewentualnej dyskusji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27F2460-BFB4-6DA7-1DEF-42DF826A98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pl-PL" dirty="0"/>
              <a:t>Który komponent systemu DSS ma największy wpływ na jakość wspomagania decyzji i dlaczego?</a:t>
            </a:r>
            <a:endParaRPr lang="pl-PL" altLang="pl-PL" sz="1050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r>
              <a:rPr lang="pl-PL" dirty="0"/>
              <a:t>Czy zaawansowany model decyzyjny może zrekompensować niską jakość danych wejściowych?</a:t>
            </a:r>
          </a:p>
          <a:p>
            <a:r>
              <a:rPr lang="pl-PL" dirty="0"/>
              <a:t>Jakie problemy mogą pojawić się podczas integracji DSS z wieloma systemami informatycznymi przedsiębiorstwa?</a:t>
            </a:r>
          </a:p>
        </p:txBody>
      </p:sp>
    </p:spTree>
    <p:extLst>
      <p:ext uri="{BB962C8B-B14F-4D97-AF65-F5344CB8AC3E}">
        <p14:creationId xmlns:p14="http://schemas.microsoft.com/office/powerpoint/2010/main" val="30204705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ytuł 5">
            <a:extLst>
              <a:ext uri="{FF2B5EF4-FFF2-40B4-BE49-F238E27FC236}">
                <a16:creationId xmlns:a16="http://schemas.microsoft.com/office/drawing/2014/main" id="{5D3AB2A4-A767-1916-2785-5A8EEEB9600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-2387600"/>
            <a:ext cx="9144000" cy="238760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pl-PL" dirty="0"/>
              <a:t>Slajd końcowy</a:t>
            </a:r>
          </a:p>
        </p:txBody>
      </p:sp>
      <p:sp>
        <p:nvSpPr>
          <p:cNvPr id="3" name="Rectangle 11">
            <a:extLst>
              <a:ext uri="{FF2B5EF4-FFF2-40B4-BE49-F238E27FC236}">
                <a16:creationId xmlns:a16="http://schemas.microsoft.com/office/drawing/2014/main" id="{83AC4559-8F83-49C7-8135-A8E3FFC391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05804" y="3786352"/>
            <a:ext cx="8444246" cy="55399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pl-PL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Autor utworu: dr Konrad Michalski </a:t>
            </a:r>
            <a:endParaRPr kumimoji="0" lang="pl-PL" altLang="pl-PL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altLang="pl-PL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2" name="Obraz 1" descr="Materiał informuje o licencji Creative Commons Uznanie autorstwa CC BY 4.0 z linkiem do szczegółów licencji. Zawiera także informacje o projekcie GreenTechEducation realizowanym przez SGGW w ramach programu FERS.&#10;&#10;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5804" y="4787405"/>
            <a:ext cx="5416062" cy="1048258"/>
          </a:xfrm>
          <a:prstGeom prst="rect">
            <a:avLst/>
          </a:prstGeom>
        </p:spPr>
      </p:pic>
      <p:pic>
        <p:nvPicPr>
          <p:cNvPr id="25" name="Obraz 24" descr="Logo czterech instytucji: Fundusze Europejskie, Rzeczpospolita Polska, Unia Europejska oraz Szkoła Główna Gospodarstwa Wiejskiego w Warszawie, ułożone w poziomym rzędzie na białym tle. Każde logo zawiera charakterystyczne kolory i symbole reprezentujące odpowiednie organizacje.&#10;&#10;">
            <a:extLst>
              <a:ext uri="{FF2B5EF4-FFF2-40B4-BE49-F238E27FC236}">
                <a16:creationId xmlns:a16="http://schemas.microsoft.com/office/drawing/2014/main" id="{AE5352E8-B38D-4112-8709-9A63013499A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875" y="5905037"/>
            <a:ext cx="11888250" cy="79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Obraz 2">
            <a:extLst>
              <a:ext uri="{FF2B5EF4-FFF2-40B4-BE49-F238E27FC236}">
                <a16:creationId xmlns:a16="http://schemas.microsoft.com/office/drawing/2014/main" id="{65C93C00-4E94-41BD-A3B3-EDC3C6DBCE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8195" y="4340351"/>
            <a:ext cx="314325" cy="314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Obraz 3">
            <a:extLst>
              <a:ext uri="{FF2B5EF4-FFF2-40B4-BE49-F238E27FC236}">
                <a16:creationId xmlns:a16="http://schemas.microsoft.com/office/drawing/2014/main" id="{1360999B-B904-4568-B3C5-06EFB8940D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8172" y="4340350"/>
            <a:ext cx="314325" cy="314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83964071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FFC5B7CEEC9953459AA7635A9F264111" ma:contentTypeVersion="4" ma:contentTypeDescription="Utwórz nowy dokument." ma:contentTypeScope="" ma:versionID="fbe430c388abe1d48ad925f0c9fa709b">
  <xsd:schema xmlns:xsd="http://www.w3.org/2001/XMLSchema" xmlns:xs="http://www.w3.org/2001/XMLSchema" xmlns:p="http://schemas.microsoft.com/office/2006/metadata/properties" xmlns:ns2="51674ba1-e637-49a1-9acf-be75e179f9ea" targetNamespace="http://schemas.microsoft.com/office/2006/metadata/properties" ma:root="true" ma:fieldsID="d97095d76de6756cd2dba7889f93f341" ns2:_="">
    <xsd:import namespace="51674ba1-e637-49a1-9acf-be75e179f9e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1674ba1-e637-49a1-9acf-be75e179f9e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zawartości"/>
        <xsd:element ref="dc:title" minOccurs="0" maxOccurs="1" ma:index="4" ma:displayName="Tytuł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19793CC2-EF4C-4E2F-910C-DFF27FCB576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78A2F61-0993-4C49-B5A8-BBB80CD2D4F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1674ba1-e637-49a1-9acf-be75e179f9e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264932D8-5549-407D-86CE-BAD670C8380F}">
  <ds:schemaRefs>
    <ds:schemaRef ds:uri="http://schemas.openxmlformats.org/package/2006/metadata/core-properties"/>
    <ds:schemaRef ds:uri="http://schemas.microsoft.com/office/2006/documentManagement/types"/>
    <ds:schemaRef ds:uri="http://www.w3.org/XML/1998/namespace"/>
    <ds:schemaRef ds:uri="http://purl.org/dc/elements/1.1/"/>
    <ds:schemaRef ds:uri="51674ba1-e637-49a1-9acf-be75e179f9ea"/>
    <ds:schemaRef ds:uri="http://purl.org/dc/dcmitype/"/>
    <ds:schemaRef ds:uri="http://schemas.microsoft.com/office/infopath/2007/PartnerControls"/>
    <ds:schemaRef ds:uri="http://schemas.microsoft.com/office/2006/metadata/properties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4707</TotalTime>
  <Words>593</Words>
  <Application>Microsoft Office PowerPoint</Application>
  <PresentationFormat>Panoramiczny</PresentationFormat>
  <Paragraphs>101</Paragraphs>
  <Slides>19</Slides>
  <Notes>1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19</vt:i4>
      </vt:variant>
    </vt:vector>
  </HeadingPairs>
  <TitlesOfParts>
    <vt:vector size="25" baseType="lpstr">
      <vt:lpstr>Arial</vt:lpstr>
      <vt:lpstr>Calibri</vt:lpstr>
      <vt:lpstr>Calibri Light</vt:lpstr>
      <vt:lpstr>Verdana</vt:lpstr>
      <vt:lpstr>Wingdings</vt:lpstr>
      <vt:lpstr>Motyw pakietu Office</vt:lpstr>
      <vt:lpstr>GreenTechEducation - - SGGW dla gospodarki przyszłości</vt:lpstr>
      <vt:lpstr>Systemy wspomagania decyzji w logistyce</vt:lpstr>
      <vt:lpstr>Zakres wykładu</vt:lpstr>
      <vt:lpstr>Architektura systemu DSS</vt:lpstr>
      <vt:lpstr>Podstawowe komponenty systemu DSS</vt:lpstr>
      <vt:lpstr>Bazy danych w systemach DSS</vt:lpstr>
      <vt:lpstr>Hurtownie danych</vt:lpstr>
      <vt:lpstr>Bazy wiedzy</vt:lpstr>
      <vt:lpstr>Dane, modele i wiedza w DSS</vt:lpstr>
      <vt:lpstr>Modele decyzyjne</vt:lpstr>
      <vt:lpstr>Mechanizmy wnioskowania</vt:lpstr>
      <vt:lpstr>Interfejs użytkownika</vt:lpstr>
      <vt:lpstr>Integracja DSS z systemami przedsiębiorstwa</vt:lpstr>
      <vt:lpstr>Case: DSS wspierający decyzję o uzupełnieniu zapasu</vt:lpstr>
      <vt:lpstr>Przepływ informacji w systemie DSS</vt:lpstr>
      <vt:lpstr>Znaczenie integracji komponentów DSS</vt:lpstr>
      <vt:lpstr>Podsumowanie</vt:lpstr>
      <vt:lpstr>Pytania do ewentualnej dyskusji</vt:lpstr>
      <vt:lpstr>Slajd końcowy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subject>Gospodarka cyfrowa oraz gospodarka oparta na wiedzy</dc:subject>
  <dc:creator>Arkadiusz Gromada</dc:creator>
  <cp:lastModifiedBy>KM M</cp:lastModifiedBy>
  <cp:revision>66</cp:revision>
  <cp:lastPrinted>2024-05-21T11:11:19Z</cp:lastPrinted>
  <dcterms:created xsi:type="dcterms:W3CDTF">2024-02-02T12:47:31Z</dcterms:created>
  <dcterms:modified xsi:type="dcterms:W3CDTF">2026-07-25T09:17:35Z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0x010100FFC5B7CEEC9953459AA7635A9F264111</vt:lpwstr>
  </property>
</Properties>
</file>