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79" r:id="rId5"/>
    <p:sldId id="280" r:id="rId6"/>
    <p:sldId id="262" r:id="rId7"/>
    <p:sldId id="260" r:id="rId8"/>
    <p:sldId id="261" r:id="rId9"/>
    <p:sldId id="263" r:id="rId10"/>
    <p:sldId id="264" r:id="rId11"/>
    <p:sldId id="278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6" r:id="rId20"/>
    <p:sldId id="275" r:id="rId21"/>
    <p:sldId id="282" r:id="rId22"/>
    <p:sldId id="283" r:id="rId23"/>
    <p:sldId id="284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1A868C-85AA-4BDD-8F1B-86BF7B50247E}" v="4" dt="2026-07-25T09:17:58.9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10" autoAdjust="0"/>
    <p:restoredTop sz="86405" autoAdjust="0"/>
  </p:normalViewPr>
  <p:slideViewPr>
    <p:cSldViewPr snapToGrid="0" showGuides="1">
      <p:cViewPr varScale="1">
        <p:scale>
          <a:sx n="59" d="100"/>
          <a:sy n="59" d="100"/>
        </p:scale>
        <p:origin x="72" y="1181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399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M M" userId="990111fa234a5934" providerId="LiveId" clId="{3E0F50D3-5A6C-4E1C-B1A2-5C15DBBF044B}"/>
    <pc:docChg chg="modSld">
      <pc:chgData name="KM M" userId="990111fa234a5934" providerId="LiveId" clId="{3E0F50D3-5A6C-4E1C-B1A2-5C15DBBF044B}" dt="2026-07-25T09:17:58.990" v="37" actId="13244"/>
      <pc:docMkLst>
        <pc:docMk/>
      </pc:docMkLst>
      <pc:sldChg chg="modSp mod">
        <pc:chgData name="KM M" userId="990111fa234a5934" providerId="LiveId" clId="{3E0F50D3-5A6C-4E1C-B1A2-5C15DBBF044B}" dt="2026-07-22T14:14:58.384" v="4" actId="12"/>
        <pc:sldMkLst>
          <pc:docMk/>
          <pc:sldMk cId="3209448822" sldId="262"/>
        </pc:sldMkLst>
        <pc:spChg chg="mod">
          <ac:chgData name="KM M" userId="990111fa234a5934" providerId="LiveId" clId="{3E0F50D3-5A6C-4E1C-B1A2-5C15DBBF044B}" dt="2026-07-22T14:14:58.384" v="4" actId="12"/>
          <ac:spMkLst>
            <pc:docMk/>
            <pc:sldMk cId="3209448822" sldId="262"/>
            <ac:spMk id="3" creationId="{7084719E-AA4C-F51F-48EB-50F874E36FDE}"/>
          </ac:spMkLst>
        </pc:spChg>
      </pc:sldChg>
      <pc:sldChg chg="modSp mod">
        <pc:chgData name="KM M" userId="990111fa234a5934" providerId="LiveId" clId="{3E0F50D3-5A6C-4E1C-B1A2-5C15DBBF044B}" dt="2026-07-22T14:15:16.328" v="16" actId="20577"/>
        <pc:sldMkLst>
          <pc:docMk/>
          <pc:sldMk cId="2311737795" sldId="275"/>
        </pc:sldMkLst>
        <pc:spChg chg="mod">
          <ac:chgData name="KM M" userId="990111fa234a5934" providerId="LiveId" clId="{3E0F50D3-5A6C-4E1C-B1A2-5C15DBBF044B}" dt="2026-07-22T14:15:16.328" v="16" actId="20577"/>
          <ac:spMkLst>
            <pc:docMk/>
            <pc:sldMk cId="2311737795" sldId="275"/>
            <ac:spMk id="2" creationId="{E9946DBB-90C6-EF12-10CD-C94D0481485E}"/>
          </ac:spMkLst>
        </pc:spChg>
      </pc:sldChg>
      <pc:sldChg chg="modSp mod">
        <pc:chgData name="KM M" userId="990111fa234a5934" providerId="LiveId" clId="{3E0F50D3-5A6C-4E1C-B1A2-5C15DBBF044B}" dt="2026-07-25T09:14:14.476" v="32" actId="13244"/>
        <pc:sldMkLst>
          <pc:docMk/>
          <pc:sldMk cId="2101510444" sldId="279"/>
        </pc:sldMkLst>
        <pc:grpChg chg="mod">
          <ac:chgData name="KM M" userId="990111fa234a5934" providerId="LiveId" clId="{3E0F50D3-5A6C-4E1C-B1A2-5C15DBBF044B}" dt="2026-07-25T09:13:24.473" v="17" actId="962"/>
          <ac:grpSpMkLst>
            <pc:docMk/>
            <pc:sldMk cId="2101510444" sldId="279"/>
            <ac:grpSpMk id="12" creationId="{040C5185-EE9F-4004-B36B-5DC219184BC5}"/>
          </ac:grpSpMkLst>
        </pc:grpChg>
        <pc:picChg chg="mod ord">
          <ac:chgData name="KM M" userId="990111fa234a5934" providerId="LiveId" clId="{3E0F50D3-5A6C-4E1C-B1A2-5C15DBBF044B}" dt="2026-07-25T09:14:14.476" v="32" actId="13244"/>
          <ac:picMkLst>
            <pc:docMk/>
            <pc:sldMk cId="2101510444" sldId="279"/>
            <ac:picMk id="25" creationId="{AE5352E8-B38D-4112-8709-9A63013499A7}"/>
          </ac:picMkLst>
        </pc:picChg>
      </pc:sldChg>
      <pc:sldChg chg="addSp modSp mod">
        <pc:chgData name="KM M" userId="990111fa234a5934" providerId="LiveId" clId="{3E0F50D3-5A6C-4E1C-B1A2-5C15DBBF044B}" dt="2026-07-25T09:17:58.990" v="37" actId="13244"/>
        <pc:sldMkLst>
          <pc:docMk/>
          <pc:sldMk cId="3883964071" sldId="284"/>
        </pc:sldMkLst>
        <pc:spChg chg="add mod">
          <ac:chgData name="KM M" userId="990111fa234a5934" providerId="LiveId" clId="{3E0F50D3-5A6C-4E1C-B1A2-5C15DBBF044B}" dt="2026-07-25T09:17:58.990" v="37" actId="13244"/>
          <ac:spMkLst>
            <pc:docMk/>
            <pc:sldMk cId="3883964071" sldId="284"/>
            <ac:spMk id="6" creationId="{FAD30F97-258F-9944-6F14-DFE93C196CB3}"/>
          </ac:spMkLst>
        </pc:spChg>
        <pc:picChg chg="mod ord">
          <ac:chgData name="KM M" userId="990111fa234a5934" providerId="LiveId" clId="{3E0F50D3-5A6C-4E1C-B1A2-5C15DBBF044B}" dt="2026-07-25T09:14:30.548" v="34" actId="13244"/>
          <ac:picMkLst>
            <pc:docMk/>
            <pc:sldMk cId="3883964071" sldId="284"/>
            <ac:picMk id="2" creationId="{00000000-0000-0000-0000-000000000000}"/>
          </ac:picMkLst>
        </pc:picChg>
        <pc:picChg chg="mod">
          <ac:chgData name="KM M" userId="990111fa234a5934" providerId="LiveId" clId="{3E0F50D3-5A6C-4E1C-B1A2-5C15DBBF044B}" dt="2026-07-25T09:13:40.654" v="26" actId="962"/>
          <ac:picMkLst>
            <pc:docMk/>
            <pc:sldMk cId="3883964071" sldId="284"/>
            <ac:picMk id="4" creationId="{65C93C00-4E94-41BD-A3B3-EDC3C6DBCE57}"/>
          </ac:picMkLst>
        </pc:picChg>
        <pc:picChg chg="mod">
          <ac:chgData name="KM M" userId="990111fa234a5934" providerId="LiveId" clId="{3E0F50D3-5A6C-4E1C-B1A2-5C15DBBF044B}" dt="2026-07-25T09:13:41.938" v="27" actId="962"/>
          <ac:picMkLst>
            <pc:docMk/>
            <pc:sldMk cId="3883964071" sldId="284"/>
            <ac:picMk id="5" creationId="{1360999B-B904-4568-B3C5-06EFB8940D54}"/>
          </ac:picMkLst>
        </pc:picChg>
        <pc:picChg chg="mod ord">
          <ac:chgData name="KM M" userId="990111fa234a5934" providerId="LiveId" clId="{3E0F50D3-5A6C-4E1C-B1A2-5C15DBBF044B}" dt="2026-07-25T09:14:25.106" v="33" actId="13244"/>
          <ac:picMkLst>
            <pc:docMk/>
            <pc:sldMk cId="3883964071" sldId="284"/>
            <ac:picMk id="25" creationId="{AE5352E8-B38D-4112-8709-9A63013499A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20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2424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EF1493-C228-414D-BBEE-F0F3A63AC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745AAD-6F4E-488F-AE30-9F949B439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9447E5-ABC7-4ED6-8007-FA68B8CD5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pic>
        <p:nvPicPr>
          <p:cNvPr id="25" name="Obraz 24" descr="Logo Funduszy Europejskich, Rzeczypospolitej Polskiej, Unii Europejskiej oraz Szkoły Głównej Gospodarstwa Wiejskiego w Warszawie. Elementy te symbolizują współfinansowanie projektu edukacyjnego lub badawczego.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51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8298"/>
            <a:ext cx="9144000" cy="2387600"/>
          </a:xfrm>
        </p:spPr>
        <p:txBody>
          <a:bodyPr>
            <a:noAutofit/>
          </a:bodyPr>
          <a:lstStyle/>
          <a:p>
            <a:r>
              <a:t>Systemy wspomagania decyzji w logistyce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7973"/>
            <a:ext cx="9144000" cy="16557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t>Wykład 3</a:t>
            </a:r>
          </a:p>
          <a:p>
            <a:r>
              <a:t>Informatyzacja procesów logistycznych</a:t>
            </a:r>
          </a:p>
        </p:txBody>
      </p:sp>
    </p:spTree>
    <p:extLst>
      <p:ext uri="{BB962C8B-B14F-4D97-AF65-F5344CB8AC3E}">
        <p14:creationId xmlns:p14="http://schemas.microsoft.com/office/powerpoint/2010/main" val="259432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Zakres wykładu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Transformacja</a:t>
            </a:r>
            <a:r>
              <a:rPr dirty="0"/>
              <a:t> </a:t>
            </a:r>
            <a:r>
              <a:rPr dirty="0" err="1"/>
              <a:t>cyfrowa</a:t>
            </a:r>
            <a:r>
              <a:rPr dirty="0"/>
              <a:t> </a:t>
            </a:r>
            <a:r>
              <a:rPr dirty="0" err="1"/>
              <a:t>logistyki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Cyfrowe</a:t>
            </a:r>
            <a:r>
              <a:rPr dirty="0"/>
              <a:t> </a:t>
            </a:r>
            <a:r>
              <a:rPr dirty="0" err="1"/>
              <a:t>przedsiębiorstwo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cyfrowe</a:t>
            </a:r>
            <a:r>
              <a:rPr dirty="0"/>
              <a:t> </a:t>
            </a:r>
            <a:r>
              <a:rPr dirty="0" err="1"/>
              <a:t>modele</a:t>
            </a:r>
            <a:r>
              <a:rPr dirty="0"/>
              <a:t> </a:t>
            </a:r>
            <a:r>
              <a:rPr dirty="0" err="1"/>
              <a:t>biznesowe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Automatyzacja</a:t>
            </a:r>
            <a:r>
              <a:rPr dirty="0"/>
              <a:t> </a:t>
            </a:r>
            <a:r>
              <a:rPr dirty="0" err="1"/>
              <a:t>procesów</a:t>
            </a:r>
            <a:r>
              <a:rPr dirty="0"/>
              <a:t> </a:t>
            </a:r>
            <a:r>
              <a:rPr dirty="0" err="1"/>
              <a:t>logistycznych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Integracja</a:t>
            </a:r>
            <a:r>
              <a:rPr dirty="0"/>
              <a:t> </a:t>
            </a:r>
            <a:r>
              <a:rPr dirty="0" err="1"/>
              <a:t>danych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elektroniczny</a:t>
            </a:r>
            <a:r>
              <a:rPr dirty="0"/>
              <a:t> </a:t>
            </a:r>
            <a:r>
              <a:rPr dirty="0" err="1"/>
              <a:t>obieg</a:t>
            </a:r>
            <a:r>
              <a:rPr dirty="0"/>
              <a:t> </a:t>
            </a:r>
            <a:r>
              <a:rPr dirty="0" err="1"/>
              <a:t>informacji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Przepływy</a:t>
            </a:r>
            <a:r>
              <a:rPr dirty="0"/>
              <a:t> </a:t>
            </a:r>
            <a:r>
              <a:rPr dirty="0" err="1"/>
              <a:t>informacyjne</a:t>
            </a:r>
            <a:r>
              <a:rPr dirty="0"/>
              <a:t> w </a:t>
            </a:r>
            <a:r>
              <a:rPr dirty="0" err="1"/>
              <a:t>logistyce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Platformy </a:t>
            </a:r>
            <a:r>
              <a:rPr dirty="0" err="1"/>
              <a:t>cyfrowe</a:t>
            </a:r>
            <a:r>
              <a:rPr dirty="0"/>
              <a:t> w </a:t>
            </a:r>
            <a:r>
              <a:rPr dirty="0" err="1"/>
              <a:t>logistyce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944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A60220-34D2-4400-A618-7B4DE81C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Transformacja cyfrowa logistyki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25BF78-FCE6-4868-9D9A-71759B098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Wykorzystanie technologii cyfrowych do zmiany sposobu realizacji procesów logistycznych</a:t>
            </a:r>
          </a:p>
          <a:p>
            <a:r>
              <a:t>Integracja procesów, danych, zasobów i uczestników łańcucha dostaw</a:t>
            </a:r>
          </a:p>
          <a:p>
            <a:r>
              <a:t>Przejście od reaktywnego do coraz bardziej predykcyjnego zarządzania</a:t>
            </a:r>
          </a:p>
          <a:p>
            <a:r>
              <a:t>Rosnące znaczenie danych jako podstawy podejmowania decyzji</a:t>
            </a:r>
          </a:p>
        </p:txBody>
      </p:sp>
    </p:spTree>
    <p:extLst>
      <p:ext uri="{BB962C8B-B14F-4D97-AF65-F5344CB8AC3E}">
        <p14:creationId xmlns:p14="http://schemas.microsoft.com/office/powerpoint/2010/main" val="143942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EA1B0C-3DB8-43A0-BC5E-418BF4F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Informatyzacja a transformacja cyfrowa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992DC-BE22-49BD-80BF-EDA02F816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Informatyzacja – wykorzystanie systemów informatycznych do obsługi procesów</a:t>
            </a:r>
          </a:p>
          <a:p>
            <a:r>
              <a:t>Digitalizacja – przekształcanie informacji i procesów do postaci cyfrowej</a:t>
            </a:r>
          </a:p>
          <a:p>
            <a:r>
              <a:t>Transformacja cyfrowa – szersza zmiana sposobu funkcjonowania organizacji</a:t>
            </a:r>
          </a:p>
          <a:p>
            <a:r>
              <a:t>Technologia staje się elementem modelu działania i tworzenia wartości</a:t>
            </a:r>
          </a:p>
        </p:txBody>
      </p:sp>
    </p:spTree>
    <p:extLst>
      <p:ext uri="{BB962C8B-B14F-4D97-AF65-F5344CB8AC3E}">
        <p14:creationId xmlns:p14="http://schemas.microsoft.com/office/powerpoint/2010/main" val="288189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1F07-0C2C-EAAF-F724-88FD3015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BBF82-3364-BC0E-206E-6F339671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Cyfrowe przedsiębiorstwo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1E29DE-6481-01AA-2100-68A489DD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Procesy biznesowe są wspierane i integrowane przez technologie cyfrowe</a:t>
            </a:r>
          </a:p>
          <a:p>
            <a:r>
              <a:t>Dane przepływają pomiędzy obszarami funkcjonalnymi przedsiębiorstwa</a:t>
            </a:r>
          </a:p>
          <a:p>
            <a:r>
              <a:t>Systemy informatyczne umożliwiają bieżące monitorowanie procesów</a:t>
            </a:r>
          </a:p>
          <a:p>
            <a:r>
              <a:t>Decyzje mogą być podejmowane na podstawie aktualnych i zintegrowanych informacji</a:t>
            </a:r>
          </a:p>
        </p:txBody>
      </p:sp>
    </p:spTree>
    <p:extLst>
      <p:ext uri="{BB962C8B-B14F-4D97-AF65-F5344CB8AC3E}">
        <p14:creationId xmlns:p14="http://schemas.microsoft.com/office/powerpoint/2010/main" val="56972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7AA8-25EC-B067-DA4A-892FB3FF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96211C-623E-CB68-F2CC-9B43FB47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Cyfrowe modele biznesowe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30E4B0-4710-EE20-02F5-42CC9DDC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Technologie cyfrowe zmieniają sposób tworzenia i dostarczania wartości</a:t>
            </a:r>
          </a:p>
          <a:p>
            <a:r>
              <a:t>Platformizacja umożliwia łączenie wielu uczestników rynku</a:t>
            </a:r>
          </a:p>
          <a:p>
            <a:r>
              <a:t>Usługi mogą być świadczone i rozliczane w sposób cyfrowy</a:t>
            </a:r>
          </a:p>
          <a:p>
            <a:r>
              <a:t>Dane i informacja stają się istotnym zasobem przedsiębiorstwa</a:t>
            </a:r>
          </a:p>
        </p:txBody>
      </p:sp>
    </p:spTree>
    <p:extLst>
      <p:ext uri="{BB962C8B-B14F-4D97-AF65-F5344CB8AC3E}">
        <p14:creationId xmlns:p14="http://schemas.microsoft.com/office/powerpoint/2010/main" val="51892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87094D-5CF8-8371-2734-F1F185BA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Automatyzacja procesów logistycznych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534CC7-998B-5548-B331-90DF2EDE1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Ograniczenie udziału człowieka w powtarzalnych czynnościach operacyjnych</a:t>
            </a:r>
          </a:p>
          <a:p>
            <a:r>
              <a:t>Automatyzacja przepływu materiałów, informacji i dokumentów</a:t>
            </a:r>
          </a:p>
          <a:p>
            <a:r>
              <a:t>Zwiększenie szybkości, powtarzalności i jakości realizacji procesów</a:t>
            </a:r>
          </a:p>
          <a:p>
            <a:r>
              <a:t>Możliwość bieżącego reagowania na dane pochodzące z systemów i urządzeń</a:t>
            </a:r>
          </a:p>
        </p:txBody>
      </p:sp>
    </p:spTree>
    <p:extLst>
      <p:ext uri="{BB962C8B-B14F-4D97-AF65-F5344CB8AC3E}">
        <p14:creationId xmlns:p14="http://schemas.microsoft.com/office/powerpoint/2010/main" val="98433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0EDA-ABA2-A15A-9969-A740FF8E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38F06-D565-D6AC-5533-C9325E50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Przykłady automatyzacji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E06832-CB39-8619-6A89-34CE2AB2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Automatyczna identyfikacja i rejestracja przepływu towarów</a:t>
            </a:r>
          </a:p>
          <a:p>
            <a:r>
              <a:t>Automatyczne systemy składowania i kompletacji</a:t>
            </a:r>
          </a:p>
          <a:p>
            <a:r>
              <a:t>AGV i AMR w transporcie wewnętrznym</a:t>
            </a:r>
          </a:p>
          <a:p>
            <a:r>
              <a:t>Automatyczne planowanie wybranych operacji transportowych</a:t>
            </a:r>
          </a:p>
          <a:p>
            <a:r>
              <a:t>Elektroniczny obieg dokumentów i automatyzacja czynności administracyjnych</a:t>
            </a:r>
          </a:p>
        </p:txBody>
      </p:sp>
    </p:spTree>
    <p:extLst>
      <p:ext uri="{BB962C8B-B14F-4D97-AF65-F5344CB8AC3E}">
        <p14:creationId xmlns:p14="http://schemas.microsoft.com/office/powerpoint/2010/main" val="16988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41C598-897D-E588-1D6D-5352AB78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Integracja danych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3D609F-7C5A-152D-D1D0-9C458E5DA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Łączenie danych pochodzących z różnych systemów i źródeł</a:t>
            </a:r>
          </a:p>
          <a:p>
            <a:r>
              <a:t>Zapewnienie spójności i dostępności informacji</a:t>
            </a:r>
          </a:p>
          <a:p>
            <a:r>
              <a:t>Ograniczenie wielokrotnego wprowadzania tych samych danych</a:t>
            </a:r>
          </a:p>
          <a:p>
            <a:r>
              <a:t>Tworzenie wspólnej podstawy informacyjnej dla procesów i decyzji</a:t>
            </a:r>
          </a:p>
        </p:txBody>
      </p:sp>
    </p:spTree>
    <p:extLst>
      <p:ext uri="{BB962C8B-B14F-4D97-AF65-F5344CB8AC3E}">
        <p14:creationId xmlns:p14="http://schemas.microsoft.com/office/powerpoint/2010/main" val="395285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FB95-AF3A-D317-1EE3-587AF66E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3A2A6E-47E8-8D89-893E-FC26D9C3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Elektroniczny obieg informacji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D144D0-4DCB-4480-C81F-EBED7FD78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Cyfrowe tworzenie, przekazywanie i przetwarzanie dokumentów oraz komunikatów</a:t>
            </a:r>
          </a:p>
          <a:p>
            <a:r>
              <a:t>Skrócenie czasu wymiany informacji pomiędzy uczestnikami procesów</a:t>
            </a:r>
          </a:p>
          <a:p>
            <a:r>
              <a:t>Możliwość automatycznej rejestracji i archiwizacji zdarzeń</a:t>
            </a:r>
          </a:p>
          <a:p>
            <a:r>
              <a:t>Wsparcie kontroli przebiegu procesów i dostępu do aktualnej informacji</a:t>
            </a:r>
          </a:p>
        </p:txBody>
      </p:sp>
    </p:spTree>
    <p:extLst>
      <p:ext uri="{BB962C8B-B14F-4D97-AF65-F5344CB8AC3E}">
        <p14:creationId xmlns:p14="http://schemas.microsoft.com/office/powerpoint/2010/main" val="223956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AD7C4-39E9-46C9-6E2E-BE06C610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64FD7-626E-9F7A-72BD-797B4887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Przepływy informacyjne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DA7DE5-0BFD-2C9B-E0C4-C97CF02E9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Towarzyszą przepływom materiałów, produktów i usług</a:t>
            </a:r>
          </a:p>
          <a:p>
            <a:r>
              <a:t>Łączą dostawców, przedsiębiorstwo, operatorów logistycznych i klientów</a:t>
            </a:r>
          </a:p>
          <a:p>
            <a:r>
              <a:t>Umożliwiają planowanie, koordynowanie i monitorowanie procesów</a:t>
            </a:r>
          </a:p>
          <a:p>
            <a:r>
              <a:t>Ich jakość wpływa na sprawność przepływów rzeczowych</a:t>
            </a:r>
          </a:p>
        </p:txBody>
      </p:sp>
    </p:spTree>
    <p:extLst>
      <p:ext uri="{BB962C8B-B14F-4D97-AF65-F5344CB8AC3E}">
        <p14:creationId xmlns:p14="http://schemas.microsoft.com/office/powerpoint/2010/main" val="118067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E7F8-88AD-4E69-AB87-331D0B8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B20B0-FFC1-174C-3904-C83C03A3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Powiązanie przepływu informacji i dóbr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B339B1-E811-14D4-0895-874C1959C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Informacja poprzedza, towarzyszy i potwierdza przepływ rzeczowy</a:t>
            </a:r>
          </a:p>
          <a:p>
            <a:r>
              <a:t>Zamówienia uruchamiają procesy zaopatrzenia i dystrybucji</a:t>
            </a:r>
          </a:p>
          <a:p>
            <a:r>
              <a:t>Dane o lokalizacji i statusie umożliwiają monitorowanie realizacji</a:t>
            </a:r>
          </a:p>
          <a:p>
            <a:r>
              <a:t>Informacje zwrotne wspierają kontrolę i doskonalenie procesów</a:t>
            </a:r>
          </a:p>
        </p:txBody>
      </p:sp>
    </p:spTree>
    <p:extLst>
      <p:ext uri="{BB962C8B-B14F-4D97-AF65-F5344CB8AC3E}">
        <p14:creationId xmlns:p14="http://schemas.microsoft.com/office/powerpoint/2010/main" val="427139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691F-082F-F390-CAD8-66F535C3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45685C-D39B-7044-7E5C-9F7F5BDD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Platformy cyfrowe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CD1F08-2761-9FAA-DC70-972F87BE6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Integrują uczestników, dane i usługi w jednym środowisku cyfrowym</a:t>
            </a:r>
          </a:p>
          <a:p>
            <a:r>
              <a:t>Ułatwiają wymianę informacji pomiędzy partnerami biznesowymi</a:t>
            </a:r>
          </a:p>
          <a:p>
            <a:r>
              <a:t>Mogą wspierać kojarzenie popytu i podaży usług logistycznych</a:t>
            </a:r>
          </a:p>
          <a:p>
            <a:r>
              <a:t>Zwiększają przejrzystość i dostępność informacji w łańcuchu dostaw</a:t>
            </a:r>
          </a:p>
        </p:txBody>
      </p:sp>
    </p:spTree>
    <p:extLst>
      <p:ext uri="{BB962C8B-B14F-4D97-AF65-F5344CB8AC3E}">
        <p14:creationId xmlns:p14="http://schemas.microsoft.com/office/powerpoint/2010/main" val="204636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CC71-F0B3-7C1D-E01E-FCDE90E2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82C3C-A2B9-93E2-48F6-B8B54A8C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Case: cyfrowa obsługa procesu dostawy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12A2E4-C6FA-2EAB-9444-28519FCE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Zamówienie klienta jest automatycznie rejestrowane w systemie</a:t>
            </a:r>
          </a:p>
          <a:p>
            <a:r>
              <a:t>Dane trafiają do systemów magazynowych i transportowych</a:t>
            </a:r>
          </a:p>
          <a:p>
            <a:r>
              <a:t>Status kompletacji i przewozu jest aktualizowany na bieżąco</a:t>
            </a:r>
          </a:p>
          <a:p>
            <a:r>
              <a:t>Klient i przedsiębiorstwo mają dostęp do informacji o realizacji</a:t>
            </a:r>
          </a:p>
          <a:p>
            <a:r>
              <a:t>Dane z procesu mogą być wykorzystane do analiz i kolejnych decyzji</a:t>
            </a:r>
          </a:p>
        </p:txBody>
      </p:sp>
    </p:spTree>
    <p:extLst>
      <p:ext uri="{BB962C8B-B14F-4D97-AF65-F5344CB8AC3E}">
        <p14:creationId xmlns:p14="http://schemas.microsoft.com/office/powerpoint/2010/main" val="35761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8E9E35-83EA-4C3C-7E5D-E0DEA9D3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Korzyści z informatyzacji procesów logistycznych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4FF3CE-B55C-0F55-6AC2-5273FF7B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Szybszy dostęp do informacji</a:t>
            </a:r>
          </a:p>
          <a:p>
            <a:r>
              <a:t>Lepsza koordynacja procesów i uczestników</a:t>
            </a:r>
          </a:p>
          <a:p>
            <a:r>
              <a:t>Ograniczenie błędów i czynności manualnych</a:t>
            </a:r>
          </a:p>
          <a:p>
            <a:r>
              <a:t>Większa przejrzystość realizacji procesów</a:t>
            </a:r>
          </a:p>
          <a:p>
            <a:r>
              <a:t>Lepsze podstawy do analiz i wspomagania decyzji</a:t>
            </a:r>
          </a:p>
        </p:txBody>
      </p:sp>
    </p:spTree>
    <p:extLst>
      <p:ext uri="{BB962C8B-B14F-4D97-AF65-F5344CB8AC3E}">
        <p14:creationId xmlns:p14="http://schemas.microsoft.com/office/powerpoint/2010/main" val="348684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Wyzwania informatyzacji logistyki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Integracja wielu systemów i źródeł danych</a:t>
            </a:r>
          </a:p>
          <a:p>
            <a:r>
              <a:t>Zapewnienie jakości i bezpieczeństwa informacji</a:t>
            </a:r>
          </a:p>
          <a:p>
            <a:r>
              <a:t>Koszty wdrożenia oraz utrzymania rozwiązań cyfrowych</a:t>
            </a:r>
          </a:p>
          <a:p>
            <a:r>
              <a:t>Konieczność dostosowania procesów i kompetencji pracowników</a:t>
            </a:r>
          </a:p>
          <a:p>
            <a:r>
              <a:t>Ryzyko uzależnienia procesów od dostępności technologii</a:t>
            </a:r>
          </a:p>
        </p:txBody>
      </p:sp>
    </p:spTree>
    <p:extLst>
      <p:ext uri="{BB962C8B-B14F-4D97-AF65-F5344CB8AC3E}">
        <p14:creationId xmlns:p14="http://schemas.microsoft.com/office/powerpoint/2010/main" val="2311737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Informatyzacja stanowi podstawę transformacji cyfrowej logistyki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rPr lang="pl-PL" dirty="0"/>
              <a:t>Cyfrowe przedsiębiorstwo wykorzystuje zintegrowane dane i systemy w realizacji procesów</a:t>
            </a:r>
          </a:p>
          <a:p>
            <a:r>
              <a:rPr lang="pl-PL" dirty="0"/>
              <a:t>Automatyzacja zwiększa sprawność i powtarzalność działań logistycznych</a:t>
            </a:r>
          </a:p>
          <a:p>
            <a:r>
              <a:rPr lang="pl-PL" dirty="0"/>
              <a:t>Integracja danych i przepływ informacji warunkują skuteczne wspomaganie decyzji</a:t>
            </a:r>
          </a:p>
          <a:p>
            <a:r>
              <a:rPr lang="pl-PL" dirty="0"/>
              <a:t>Platformy cyfrowe tworzą środowisko współpracy uczestników procesów logistycznych</a:t>
            </a:r>
          </a:p>
        </p:txBody>
      </p:sp>
    </p:spTree>
    <p:extLst>
      <p:ext uri="{BB962C8B-B14F-4D97-AF65-F5344CB8AC3E}">
        <p14:creationId xmlns:p14="http://schemas.microsoft.com/office/powerpoint/2010/main" val="3399587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Pytania do ewentualnej dyskusji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pl-PL" dirty="0"/>
              <a:t>Które procesy logistyczne zyskują w największym stopniu na informatyzacji i automatyzacji?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rPr lang="pl-PL" dirty="0"/>
              <a:t>Czy pełna integracja danych pomiędzy uczestnikami łańcucha dostaw jest zawsze korzystna i możliwa?</a:t>
            </a:r>
          </a:p>
          <a:p>
            <a:r>
              <a:rPr lang="pl-PL" dirty="0"/>
              <a:t>Jakie bariery mogą najbardziej ograniczać transformację cyfrową przedsiębiorstwa logistycznego?</a:t>
            </a:r>
          </a:p>
        </p:txBody>
      </p:sp>
    </p:spTree>
    <p:extLst>
      <p:ext uri="{BB962C8B-B14F-4D97-AF65-F5344CB8AC3E}">
        <p14:creationId xmlns:p14="http://schemas.microsoft.com/office/powerpoint/2010/main" val="3020470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FAD30F97-258F-9944-6F14-DFE93C196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Slajd końcowy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dr Konrad Michalski 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 descr="Materiał tekstowy zawiera informacje o licencji Creative Commons Uznanie autorstwa CC BY 4.0 oraz link do szczegółów licencji. Tekst odnosi się do projektu GreenTechEducation realizowanego przez SGGW w ramach programu FERS.&#10;&#10;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 descr="Logo Funduszy Europejskich, Rzeczypospolitej Polskiej, Unii Europejskiej oraz Szkoły Głównej Gospodarstwa Wiejskiego w Warszawie ułożone w poziomie. Elementy graficzne mają na celu wskazanie źródeł finansowania i instytucji współpracujących przy projekcie edukacyjnym lub badawczym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9640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4932D8-5549-407D-86CE-BAD670C8380F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51674ba1-e637-49a1-9acf-be75e179f9ea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78A2F61-0993-4C49-B5A8-BBB80CD2D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4716</TotalTime>
  <Words>653</Words>
  <Application>Microsoft Office PowerPoint</Application>
  <PresentationFormat>Panoramiczny</PresentationFormat>
  <Paragraphs>104</Paragraphs>
  <Slides>20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Verdana</vt:lpstr>
      <vt:lpstr>Wingdings</vt:lpstr>
      <vt:lpstr>Motyw pakietu Office</vt:lpstr>
      <vt:lpstr>GreenTechEducation - - SGGW dla gospodarki przyszłości</vt:lpstr>
      <vt:lpstr>Systemy wspomagania decyzji w logistyce</vt:lpstr>
      <vt:lpstr>Zakres wykładu</vt:lpstr>
      <vt:lpstr>Transformacja cyfrowa logistyki</vt:lpstr>
      <vt:lpstr>Informatyzacja a transformacja cyfrowa</vt:lpstr>
      <vt:lpstr>Cyfrowe przedsiębiorstwo</vt:lpstr>
      <vt:lpstr>Cyfrowe modele biznesowe</vt:lpstr>
      <vt:lpstr>Automatyzacja procesów logistycznych</vt:lpstr>
      <vt:lpstr>Przykłady automatyzacji w logistyce</vt:lpstr>
      <vt:lpstr>Integracja danych</vt:lpstr>
      <vt:lpstr>Elektroniczny obieg informacji</vt:lpstr>
      <vt:lpstr>Przepływy informacyjne w logistyce</vt:lpstr>
      <vt:lpstr>Powiązanie przepływu informacji i dóbr</vt:lpstr>
      <vt:lpstr>Platformy cyfrowe w logistyce</vt:lpstr>
      <vt:lpstr>Case: cyfrowa obsługa procesu dostawy</vt:lpstr>
      <vt:lpstr>Korzyści z informatyzacji procesów logistycznych</vt:lpstr>
      <vt:lpstr>Wyzwania informatyzacji logistyki</vt:lpstr>
      <vt:lpstr>Podsumowanie</vt:lpstr>
      <vt:lpstr>Pytania do ewentualnej dyskusji</vt:lpstr>
      <vt:lpstr>Slajd końcowy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>Gospodarka cyfrowa oraz gospodarka oparta na wiedzy</dc:subject>
  <dc:creator>Arkadiusz Gromada</dc:creator>
  <cp:lastModifiedBy>KM M</cp:lastModifiedBy>
  <cp:revision>67</cp:revision>
  <cp:lastPrinted>2024-05-21T11:11:19Z</cp:lastPrinted>
  <dcterms:created xsi:type="dcterms:W3CDTF">2024-02-02T12:47:31Z</dcterms:created>
  <dcterms:modified xsi:type="dcterms:W3CDTF">2026-07-25T09:17:59Z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