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1" r:id="rId22"/>
    <p:sldId id="284" r:id="rId23"/>
    <p:sldId id="282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0AD745-2FF1-47D0-9A00-C4E1C7080DBC}" v="17" dt="2026-07-25T09:16:38.6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4" autoAdjust="0"/>
    <p:restoredTop sz="86405" autoAdjust="0"/>
  </p:normalViewPr>
  <p:slideViewPr>
    <p:cSldViewPr snapToGrid="0" showGuides="1">
      <p:cViewPr varScale="1">
        <p:scale>
          <a:sx n="59" d="100"/>
          <a:sy n="59" d="100"/>
        </p:scale>
        <p:origin x="72" y="47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34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custSel addSld delSld modSld">
      <pc:chgData name="KM M" userId="990111fa234a5934" providerId="LiveId" clId="{3E0F50D3-5A6C-4E1C-B1A2-5C15DBBF044B}" dt="2026-07-25T09:16:38.658" v="68" actId="13244"/>
      <pc:docMkLst>
        <pc:docMk/>
      </pc:docMkLst>
      <pc:sldChg chg="modSp mod">
        <pc:chgData name="KM M" userId="990111fa234a5934" providerId="LiveId" clId="{3E0F50D3-5A6C-4E1C-B1A2-5C15DBBF044B}" dt="2026-07-22T17:45:58.514" v="30" actId="27636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7:45:58.514" v="30" actId="27636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15:48.900" v="50" actId="13244"/>
        <pc:sldMkLst>
          <pc:docMk/>
          <pc:sldMk cId="2101510444" sldId="279"/>
        </pc:sldMkLst>
        <pc:grpChg chg="mod">
          <ac:chgData name="KM M" userId="990111fa234a5934" providerId="LiveId" clId="{3E0F50D3-5A6C-4E1C-B1A2-5C15DBBF044B}" dt="2026-07-25T09:15:14.551" v="35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 ord">
          <ac:chgData name="KM M" userId="990111fa234a5934" providerId="LiveId" clId="{3E0F50D3-5A6C-4E1C-B1A2-5C15DBBF044B}" dt="2026-07-25T09:15:48.900" v="50" actId="13244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7:26:47.137" v="26" actId="12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7:26:47.137" v="26" actId="12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16:38.658" v="68" actId="13244"/>
        <pc:sldMkLst>
          <pc:docMk/>
          <pc:sldMk cId="3883964071" sldId="282"/>
        </pc:sldMkLst>
        <pc:spChg chg="add mod">
          <ac:chgData name="KM M" userId="990111fa234a5934" providerId="LiveId" clId="{3E0F50D3-5A6C-4E1C-B1A2-5C15DBBF044B}" dt="2026-07-25T09:16:38.658" v="68" actId="13244"/>
          <ac:spMkLst>
            <pc:docMk/>
            <pc:sldMk cId="3883964071" sldId="282"/>
            <ac:spMk id="6" creationId="{2E119141-4FB8-27DF-945C-1F89BF6F320E}"/>
          </ac:spMkLst>
        </pc:spChg>
        <pc:picChg chg="mod ord">
          <ac:chgData name="KM M" userId="990111fa234a5934" providerId="LiveId" clId="{3E0F50D3-5A6C-4E1C-B1A2-5C15DBBF044B}" dt="2026-07-25T09:16:02.243" v="52" actId="13244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15:31.804" v="44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15:32.360" v="45" actId="962"/>
          <ac:picMkLst>
            <pc:docMk/>
            <pc:sldMk cId="3883964071" sldId="282"/>
            <ac:picMk id="5" creationId="{1360999B-B904-4568-B3C5-06EFB8940D54}"/>
          </ac:picMkLst>
        </pc:picChg>
        <pc:picChg chg="mod ord">
          <ac:chgData name="KM M" userId="990111fa234a5934" providerId="LiveId" clId="{3E0F50D3-5A6C-4E1C-B1A2-5C15DBBF044B}" dt="2026-07-25T09:15:59.062" v="51" actId="13244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">
        <pc:chgData name="KM M" userId="990111fa234a5934" providerId="LiveId" clId="{3E0F50D3-5A6C-4E1C-B1A2-5C15DBBF044B}" dt="2026-07-22T17:47:10.253" v="33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7:47:10.253" v="33"/>
          <ac:spMkLst>
            <pc:docMk/>
            <pc:sldMk cId="2265957553" sldId="284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0029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Pasek z logo i napisami przedstawiający fundusze europejskie, Rzeczpospolitą Polską oraz dofinansowanie z Unii Europejskiej. Elementy graficzne zawierają flagi i symbole instytucji, podkreślając źródła finansowania projektu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4</a:t>
            </a:r>
          </a:p>
          <a:p>
            <a:r>
              <a:t>Kluczowe klasy systemów informatycznych wspomagających decyzje w logistyce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Systemy</a:t>
            </a:r>
            <a:r>
              <a:rPr dirty="0"/>
              <a:t> DSS </a:t>
            </a:r>
            <a:r>
              <a:rPr dirty="0" err="1"/>
              <a:t>i</a:t>
            </a:r>
            <a:r>
              <a:rPr dirty="0"/>
              <a:t> ERP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Systemy</a:t>
            </a:r>
            <a:r>
              <a:rPr dirty="0"/>
              <a:t> WMS, TMS </a:t>
            </a:r>
            <a:r>
              <a:rPr dirty="0" err="1"/>
              <a:t>i</a:t>
            </a:r>
            <a:r>
              <a:rPr dirty="0"/>
              <a:t> YMS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Systemy</a:t>
            </a:r>
            <a:r>
              <a:rPr dirty="0"/>
              <a:t> SCM </a:t>
            </a:r>
            <a:r>
              <a:rPr dirty="0" err="1"/>
              <a:t>i</a:t>
            </a:r>
            <a:r>
              <a:rPr dirty="0"/>
              <a:t> APS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Systemy</a:t>
            </a:r>
            <a:r>
              <a:rPr dirty="0"/>
              <a:t> MES, CRM </a:t>
            </a:r>
            <a:r>
              <a:rPr dirty="0" err="1"/>
              <a:t>i</a:t>
            </a:r>
            <a:r>
              <a:rPr dirty="0"/>
              <a:t> SRM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EDI </a:t>
            </a:r>
            <a:r>
              <a:rPr dirty="0" err="1"/>
              <a:t>i</a:t>
            </a:r>
            <a:r>
              <a:rPr dirty="0"/>
              <a:t> platformy </a:t>
            </a:r>
            <a:r>
              <a:rPr dirty="0" err="1"/>
              <a:t>integracyjne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DSS – systemy ukierunkowane na wspomaganie procesów decyzyjnych</a:t>
            </a:r>
          </a:p>
          <a:p>
            <a:r>
              <a:t>Wykorzystują dane, modele i metody analityczne</a:t>
            </a:r>
          </a:p>
          <a:p>
            <a:r>
              <a:t>Pozwalają porównywać warianty i oceniać skutki decyzji</a:t>
            </a:r>
          </a:p>
          <a:p>
            <a:r>
              <a:t>Wspierają decyzje strategiczne, taktyczne i operacyjne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ERP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ERP integrują podstawowe procesy i zasoby informacyjne przedsiębiorstwa</a:t>
            </a:r>
          </a:p>
          <a:p>
            <a:r>
              <a:t>Tworzą wspólną bazę danych dla wielu obszarów funkcjonalnych</a:t>
            </a:r>
          </a:p>
          <a:p>
            <a:r>
              <a:t>Zapewniają spójność informacji wykorzystywanych w zarządzaniu</a:t>
            </a:r>
          </a:p>
          <a:p>
            <a:r>
              <a:t>Stanowią ważne źródło danych dla innych systemów wspomagających decyzje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DSS i ERP – różne role, wspólne środowisko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ERP koncentruje się na integracji i obsłudze procesów przedsiębiorstwa</a:t>
            </a:r>
          </a:p>
          <a:p>
            <a:r>
              <a:t>DSS koncentruje się na analizie problemów i wspomaganiu wyboru decyzji</a:t>
            </a:r>
          </a:p>
          <a:p>
            <a:r>
              <a:t>Dane z ERP mogą stanowić wejście do modeli i analiz DSS</a:t>
            </a:r>
          </a:p>
          <a:p>
            <a:r>
              <a:t>Integracja obu klas zwiększa dostępność informacji decyzyjnej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WMS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WMS wspierają zarządzanie procesami magazynowymi</a:t>
            </a:r>
          </a:p>
          <a:p>
            <a:r>
              <a:t>Rejestrują lokalizację i przepływ zapasów</a:t>
            </a:r>
          </a:p>
          <a:p>
            <a:r>
              <a:t>Wspomagają przyjęcie, składowanie, kompletację i wydanie</a:t>
            </a:r>
          </a:p>
          <a:p>
            <a:r>
              <a:t>Dostarczają danych potrzebnych do decyzji operacyjnych w magazynie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TMS i YMS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TMS wspierają planowanie, realizację i monitorowanie transportu</a:t>
            </a:r>
          </a:p>
          <a:p>
            <a:r>
              <a:t>YMS wspierają zarządzanie ruchem pojazdów na terenie obiektu logistycznego</a:t>
            </a:r>
          </a:p>
          <a:p>
            <a:r>
              <a:t>Dostarczają informacji o zasobach, terminach i statusach operacji</a:t>
            </a:r>
          </a:p>
          <a:p>
            <a:r>
              <a:t>Wspomagają decyzje dotyczące wykorzystania transportu i infrastruktury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WMS, TMS i YMS – współdziałanie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WMS odpowiada za przepływ i obsługę towarów w magazynie</a:t>
            </a:r>
          </a:p>
          <a:p>
            <a:r>
              <a:t>YMS koordynuje ruch pojazdów i operacje na placu</a:t>
            </a:r>
          </a:p>
          <a:p>
            <a:r>
              <a:t>TMS wspiera organizację transportu poza obiektem</a:t>
            </a:r>
          </a:p>
          <a:p>
            <a:r>
              <a:t>Integracja umożliwia koordynację kolejnych etapów procesu logistycznego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SCM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SCM wspierają zarządzanie procesami w całym łańcuchu dostaw</a:t>
            </a:r>
          </a:p>
          <a:p>
            <a:r>
              <a:t>Łączą informacje dotyczące dostawców, przedsiębiorstwa i odbiorców</a:t>
            </a:r>
          </a:p>
          <a:p>
            <a:r>
              <a:t>Wspierają planowanie i koordynację przepływów</a:t>
            </a:r>
          </a:p>
          <a:p>
            <a:r>
              <a:t>Zwiększają widoczność procesów i zależności w łańcuchu dostaw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APS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APS – Advanced Planning and Scheduling</a:t>
            </a:r>
          </a:p>
          <a:p>
            <a:r>
              <a:t>Wspierają zaawansowane planowanie z uwzględnieniem ograniczeń zasobów</a:t>
            </a:r>
          </a:p>
          <a:p>
            <a:r>
              <a:t>Pozwalają analizować warianty planów i harmonogramów</a:t>
            </a:r>
          </a:p>
          <a:p>
            <a:r>
              <a:t>Mogą wspierać optymalizację produkcji, zaopatrzenia i dystrybucji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MES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MES wspierają zarządzanie i monitorowanie realizacji procesów produkcyjnych</a:t>
            </a:r>
          </a:p>
          <a:p>
            <a:r>
              <a:t>Gromadzą dane o przebiegu produkcji i wykorzystaniu zasobów</a:t>
            </a:r>
          </a:p>
          <a:p>
            <a:r>
              <a:t>Łączą poziom planowania z poziomem wykonawczym</a:t>
            </a:r>
          </a:p>
          <a:p>
            <a:r>
              <a:t>Dostarczają aktualnych danych dla decyzji produkcyjnych i logistycznych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CRM i SRM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CRM wspiera zarządzanie informacjami i relacjami z klientami</a:t>
            </a:r>
          </a:p>
          <a:p>
            <a:r>
              <a:t>SRM wspiera zarządzanie informacjami i relacjami z dostawcami</a:t>
            </a:r>
          </a:p>
          <a:p>
            <a:r>
              <a:t>Dane z CRM pomagają rozpoznawać potrzeby odbiorców</a:t>
            </a:r>
          </a:p>
          <a:p>
            <a:r>
              <a:t>Dane z SRM wspierają ocenę dostawców i decyzje zaopatrzeniowe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EDI – elektroniczna wymiana ustrukturyzowanych danych między systemami</a:t>
            </a:r>
          </a:p>
          <a:p>
            <a:r>
              <a:t>Ogranicza ręczne wprowadzanie informacji i dokumentów</a:t>
            </a:r>
          </a:p>
          <a:p>
            <a:r>
              <a:t>Przyspiesza wymianę danych pomiędzy partnerami biznesowymi</a:t>
            </a:r>
          </a:p>
          <a:p>
            <a:r>
              <a:t>Może obejmować m.in. zamówienia, awiza, faktury i potwierdzenia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Platformy integracyjne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Łączą systemy i aplikacje przedsiębiorstwa i jego otoczenia</a:t>
            </a:r>
          </a:p>
          <a:p>
            <a:r>
              <a:t>Umożliwiają automatyczną wymianę danych pomiędzy różnymi rozwiązaniami</a:t>
            </a:r>
          </a:p>
          <a:p>
            <a:r>
              <a:t>Ograniczają powstawanie odseparowanych zasobów informacyjnych</a:t>
            </a:r>
          </a:p>
          <a:p>
            <a:r>
              <a:t>Tworzą podstawę spójnego środowiska informacyjnego logistyki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zintegrowana obsługa zamówienia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CRM rejestruje potrzeby i informacje o kliencie</a:t>
            </a:r>
          </a:p>
          <a:p>
            <a:r>
              <a:t>ERP obsługuje zamówienie i dostępność zasobów</a:t>
            </a:r>
          </a:p>
          <a:p>
            <a:r>
              <a:t>WMS przygotowuje operacje magazynowe</a:t>
            </a:r>
          </a:p>
          <a:p>
            <a:r>
              <a:t>TMS planuje i monitoruje transport</a:t>
            </a:r>
          </a:p>
          <a:p>
            <a:r>
              <a:t>EDI lub platforma integracyjna zapewnia wymianę danych z partnerami</a:t>
            </a:r>
          </a:p>
          <a:p>
            <a:r>
              <a:t>DSS może wspierać wybór najlepszego wariantu działania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Zintegrowane środowisko systemów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Poszczególne klasy systemów realizują odmienne, ale powiązane zadania</a:t>
            </a:r>
          </a:p>
          <a:p>
            <a:r>
              <a:t>Wspólne dane umożliwiają koordynację procesów</a:t>
            </a:r>
          </a:p>
          <a:p>
            <a:r>
              <a:t>Integracja ogranicza opóźnienia i niespójność informacji</a:t>
            </a:r>
          </a:p>
          <a:p>
            <a:r>
              <a:t>Dane z systemów operacyjnych mogą zasilać analitykę i DSS</a:t>
            </a:r>
          </a:p>
          <a:p>
            <a:r>
              <a:t>Wartość systemów rośnie wraz z ich zdolnością do współdziałania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DSS wspierają analizę problemów i podejmowanie decyzji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ERP integrują podstawowe procesy i informacje przedsiębiorstwa</a:t>
            </a:r>
          </a:p>
          <a:p>
            <a:r>
              <a:t>WMS, TMS i YMS wspierają procesy magazynowe i transportowe</a:t>
            </a:r>
          </a:p>
          <a:p>
            <a:r>
              <a:t>SCM i APS wspomagają planowanie oraz zarządzanie łańcuchem dostaw</a:t>
            </a:r>
          </a:p>
          <a:p>
            <a:r>
              <a:t>MES, CRM i SRM dostarczają informacji z kolejnych obszarów działalności</a:t>
            </a:r>
          </a:p>
          <a:p>
            <a:r>
              <a:t>EDI i platformy integracyjne umożliwiają współdziałanie systemów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Który komponent systemu DSS ma największy wpływ na jakość wspomagania decyzji i dlaczego?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lang="pl-PL" dirty="0"/>
              <a:t>Czy zaawansowany model decyzyjny może zrekompensować niską jakość danych wejściowych?</a:t>
            </a:r>
          </a:p>
          <a:p>
            <a:r>
              <a:rPr lang="pl-PL" dirty="0"/>
              <a:t>Jakie problemy mogą pojawić się podczas integracji DSS z wieloma systemami informatycznymi przedsiębiorstwa?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2E119141-4FB8-27DF-945C-1F89BF6F3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Diagram przedstawia strukturę licencji Creative Commons Uznanie autorstwa CC BY 4.0 wraz z linkiem do pełnego tekstu licencji. Zawiera informacje o projekcie GreenTechEducation realizowanym przez SGGW w ramach programu FERS.&#10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Funduszy Europejskich, Rzeczypospolitej Polskiej, Unii Europejskiej oraz Szkoły Głównej Gospodarstwa Wiejskiego w Warszawie ułożone w poziomy pasek. Kolory i symbole reprezentują instytucje oraz programy wspierające finansowanie i edukację.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4708</TotalTime>
  <Words>670</Words>
  <Application>Microsoft Office PowerPoint</Application>
  <PresentationFormat>Panoramiczny</PresentationFormat>
  <Paragraphs>103</Paragraphs>
  <Slides>20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Systemy DSS</vt:lpstr>
      <vt:lpstr>Systemy ERP</vt:lpstr>
      <vt:lpstr>DSS i ERP – różne role, wspólne środowisko</vt:lpstr>
      <vt:lpstr>Systemy WMS</vt:lpstr>
      <vt:lpstr>Systemy TMS i YMS</vt:lpstr>
      <vt:lpstr>WMS, TMS i YMS – współdziałanie</vt:lpstr>
      <vt:lpstr>Systemy SCM</vt:lpstr>
      <vt:lpstr>Systemy APS</vt:lpstr>
      <vt:lpstr>Systemy MES</vt:lpstr>
      <vt:lpstr>Systemy CRM i SRM</vt:lpstr>
      <vt:lpstr>EDI</vt:lpstr>
      <vt:lpstr>Platformy integracyjne</vt:lpstr>
      <vt:lpstr>Case: zintegrowana obsługa zamówienia</vt:lpstr>
      <vt:lpstr>Zintegrowane środowisko systemów logistycznych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66</cp:revision>
  <cp:lastPrinted>2024-05-21T11:11:19Z</cp:lastPrinted>
  <dcterms:created xsi:type="dcterms:W3CDTF">2024-02-02T12:47:31Z</dcterms:created>
  <dcterms:modified xsi:type="dcterms:W3CDTF">2026-07-25T09:16:40Z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