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6" r:id="rId24"/>
    <p:sldId id="282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3EC87F-56BC-4E51-8E27-C376CA7E8372}" v="23" dt="2026-07-25T09:21:13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82" autoAdjust="0"/>
    <p:restoredTop sz="86405" autoAdjust="0"/>
  </p:normalViewPr>
  <p:slideViewPr>
    <p:cSldViewPr snapToGrid="0" showGuides="1">
      <p:cViewPr varScale="1">
        <p:scale>
          <a:sx n="68" d="100"/>
          <a:sy n="68" d="100"/>
        </p:scale>
        <p:origin x="403" y="67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355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21:13.823" v="87" actId="13244"/>
      <pc:docMkLst>
        <pc:docMk/>
      </pc:docMkLst>
      <pc:sldChg chg="modSp mod">
        <pc:chgData name="KM M" userId="990111fa234a5934" providerId="LiveId" clId="{3E0F50D3-5A6C-4E1C-B1A2-5C15DBBF044B}" dt="2026-07-22T17:49:43.913" v="36" actId="27636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7:49:43.913" v="36" actId="27636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">
        <pc:chgData name="KM M" userId="990111fa234a5934" providerId="LiveId" clId="{3E0F50D3-5A6C-4E1C-B1A2-5C15DBBF044B}" dt="2026-07-25T09:20:35.955" v="85" actId="962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20:19.344" v="81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20:24.744" v="82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20:35.955" v="85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19:35.505" v="70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7:26:47.137" v="26" actId="12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7:26:47.137" v="26" actId="12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21:13.823" v="87" actId="13244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21:07.457" v="86" actId="13244"/>
          <ac:spMkLst>
            <pc:docMk/>
            <pc:sldMk cId="3883964071" sldId="282"/>
            <ac:spMk id="6" creationId="{7AEC1824-B1E5-F6F1-6D3D-F761F558DBA5}"/>
          </ac:spMkLst>
        </pc:spChg>
        <pc:picChg chg="mod">
          <ac:chgData name="KM M" userId="990111fa234a5934" providerId="LiveId" clId="{3E0F50D3-5A6C-4E1C-B1A2-5C15DBBF044B}" dt="2026-07-25T09:19:54.128" v="76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19:59.576" v="77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20:07.643" v="80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21:13.823" v="87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7:52:59.776" v="62" actId="20577"/>
        <pc:sldMkLst>
          <pc:docMk/>
          <pc:sldMk cId="2852486889" sldId="286"/>
        </pc:sldMkLst>
        <pc:spChg chg="mod">
          <ac:chgData name="KM M" userId="990111fa234a5934" providerId="LiveId" clId="{3E0F50D3-5A6C-4E1C-B1A2-5C15DBBF044B}" dt="2026-07-22T17:52:59.776" v="62" actId="20577"/>
          <ac:spMkLst>
            <pc:docMk/>
            <pc:sldMk cId="2852486889" sldId="286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395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 descr="Logo Funduszy Europejskich, Rzeczypospolitej Polskiej, Unii Europejskiej oraz Szkoły Głównej Gospodarstwa Wiejskiego w Warszawie ułożone w poziomy pasek. Elementy graficzne mają na celu identyfikację instytucji wspierających projekt lub inicjatywę edukacyjną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5</a:t>
            </a:r>
          </a:p>
          <a:p>
            <a:r>
              <a:t>Bazy danych i zasoby informacyjne w systemach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Źródła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w </a:t>
            </a:r>
            <a:r>
              <a:rPr dirty="0" err="1"/>
              <a:t>systemach</a:t>
            </a:r>
            <a:r>
              <a:rPr dirty="0"/>
              <a:t> </a:t>
            </a:r>
            <a:r>
              <a:rPr dirty="0" err="1"/>
              <a:t>wspomagania</a:t>
            </a:r>
            <a:r>
              <a:rPr dirty="0"/>
              <a:t> </a:t>
            </a:r>
            <a:r>
              <a:rPr dirty="0" err="1"/>
              <a:t>decyzji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Bazy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hurtownie</a:t>
            </a:r>
            <a:r>
              <a:rPr dirty="0"/>
              <a:t> </a:t>
            </a:r>
            <a:r>
              <a:rPr dirty="0" err="1"/>
              <a:t>danych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Data Lake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Dane </a:t>
            </a:r>
            <a:r>
              <a:rPr dirty="0" err="1"/>
              <a:t>operacyjne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dane</a:t>
            </a:r>
            <a:r>
              <a:rPr dirty="0"/>
              <a:t> </a:t>
            </a:r>
            <a:r>
              <a:rPr dirty="0" err="1"/>
              <a:t>referencyjne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Dane w </a:t>
            </a:r>
            <a:r>
              <a:rPr dirty="0" err="1"/>
              <a:t>czasie</a:t>
            </a:r>
            <a:r>
              <a:rPr dirty="0"/>
              <a:t> </a:t>
            </a:r>
            <a:r>
              <a:rPr dirty="0" err="1"/>
              <a:t>rzeczywistym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Jakość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zarządzanie</a:t>
            </a:r>
            <a:r>
              <a:rPr dirty="0"/>
              <a:t> </a:t>
            </a:r>
            <a:r>
              <a:rPr dirty="0" err="1"/>
              <a:t>danymi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 jako podstawa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Systemy DSS wykorzystują dane do opisu sytuacji decyzyjnej</a:t>
            </a:r>
          </a:p>
          <a:p>
            <a:r>
              <a:t>Dane umożliwiają analizę procesów i identyfikację problemów</a:t>
            </a:r>
          </a:p>
          <a:p>
            <a:r>
              <a:t>Stanowią wejście do modeli, analiz i prognoz</a:t>
            </a:r>
          </a:p>
          <a:p>
            <a:r>
              <a:t>Zakres i jakość danych wpływają na użyteczność rekomendacji DSS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Źródła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w </a:t>
            </a:r>
            <a:r>
              <a:rPr dirty="0" err="1"/>
              <a:t>systemach</a:t>
            </a:r>
            <a:r>
              <a:rPr dirty="0"/>
              <a:t>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Systemy informatyczne przedsiębiorstwa</a:t>
            </a:r>
          </a:p>
          <a:p>
            <a:r>
              <a:t>Urządzenia, sensory i systemy automatycznej identyfikacji</a:t>
            </a:r>
          </a:p>
          <a:p>
            <a:r>
              <a:t>Dokumenty i rejestry procesów logistycznych</a:t>
            </a:r>
          </a:p>
          <a:p>
            <a:r>
              <a:t>Partnerzy łańcucha dostaw</a:t>
            </a:r>
          </a:p>
          <a:p>
            <a:r>
              <a:t>Zewnętrzne bazy, serwisy i źródła danych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Wewnętrzne i zewnętrzne źródła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Dane wewnętrzne powstają w procesach realizowanych przez przedsiębiorstwo</a:t>
            </a:r>
          </a:p>
          <a:p>
            <a:r>
              <a:t>Obejmują m.in. sprzedaż, zapasy, zamówienia, transport i magazynowanie</a:t>
            </a:r>
          </a:p>
          <a:p>
            <a:r>
              <a:t>Dane zewnętrzne pochodzą z otoczenia przedsiębiorstwa</a:t>
            </a:r>
          </a:p>
          <a:p>
            <a:r>
              <a:t>Mogą dotyczyć rynku, klientów, dostawców, pogody, ruchu lub infrastruktury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Bazy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Służą do uporządkowanego przechowywania i udostępniania danych</a:t>
            </a:r>
          </a:p>
          <a:p>
            <a:r>
              <a:t>Wspierają bieżącą obsługę procesów i transakcji</a:t>
            </a:r>
          </a:p>
          <a:p>
            <a:r>
              <a:t>Umożliwiają szybkie wyszukiwanie i aktualizację informacji</a:t>
            </a:r>
          </a:p>
          <a:p>
            <a:r>
              <a:t>Stanowią podstawowe źródło danych dla wielu systemów przedsiębiorstwa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Hurtownie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Integrują dane pochodzące z wielu systemów i obszarów działalności</a:t>
            </a:r>
          </a:p>
          <a:p>
            <a:r>
              <a:t>Przechowują dane historyczne potrzebne do analiz i porównań</a:t>
            </a:r>
          </a:p>
          <a:p>
            <a:r>
              <a:t>Ułatwiają analizę trendów oraz zależności</a:t>
            </a:r>
          </a:p>
          <a:p>
            <a:r>
              <a:t>Stanowią zaplecze informacyjne dla BI, analityki i systemów DSS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Baza danych a hurtownia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Baza danych – przede wszystkim obsługa bieżących procesów i transakcji</a:t>
            </a:r>
          </a:p>
          <a:p>
            <a:r>
              <a:t>Hurtownia danych – przede wszystkim analiza danych historycznych i przekrojowych</a:t>
            </a:r>
          </a:p>
          <a:p>
            <a:r>
              <a:t>Bazy są często źródłem danych dla hurtowni</a:t>
            </a:r>
          </a:p>
          <a:p>
            <a:r>
              <a:t>Oba rozwiązania pełnią odmienne, lecz uzupełniające się funkcje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Lake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Środowisko przechowywania dużych i zróżnicowanych zbiorów danych</a:t>
            </a:r>
          </a:p>
          <a:p>
            <a:r>
              <a:t>Może gromadzić dane ustrukturyzowane, częściowo ustrukturyzowane i nieustrukturyzowane</a:t>
            </a:r>
          </a:p>
          <a:p>
            <a:r>
              <a:t>Pozwala zachować dane w ich pierwotnej lub słabo przetworzonej postaci</a:t>
            </a:r>
          </a:p>
          <a:p>
            <a:r>
              <a:t>Tworzy zasób do późniejszych analiz, eksploracji danych i zastosowań AI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Lake a hurtownia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Hurtownia przechowuje dane uporządkowane według określonych potrzeb analitycznych</a:t>
            </a:r>
          </a:p>
          <a:p>
            <a:r>
              <a:t>Data Lake umożliwia przechowywanie bardziej różnorodnych zbiorów</a:t>
            </a:r>
          </a:p>
          <a:p>
            <a:r>
              <a:t>Hurtownia wspiera przede wszystkim uporządkowane raportowanie i analizy</a:t>
            </a:r>
          </a:p>
          <a:p>
            <a:r>
              <a:t>Data Lake zwiększa elastyczność wykorzystania danych w nowych zastosowaniach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 operacyjne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Powstają podczas bieżącej realizacji procesów logistycznych</a:t>
            </a:r>
          </a:p>
          <a:p>
            <a:r>
              <a:t>Opisują konkretne zdarzenia, transakcje i działania</a:t>
            </a:r>
          </a:p>
          <a:p>
            <a:r>
              <a:t>Przykłady: zamówienia, przyjęcia, wydania, przewozy i stany magazynowe</a:t>
            </a:r>
          </a:p>
          <a:p>
            <a:r>
              <a:t>Są wykorzystywane w decyzjach dotyczących bieżącego funkcjonowania procesów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 referencyjne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Opisują wspólne słowniki, klasyfikacje i wartości wykorzystywane przez systemy</a:t>
            </a:r>
          </a:p>
          <a:p>
            <a:r>
              <a:t>Przykłady: kody produktów, jednostki miary, lokalizacje, typy transportu</a:t>
            </a:r>
          </a:p>
          <a:p>
            <a:r>
              <a:t>Zapewniają jednolite rozumienie danych w różnych systemach</a:t>
            </a:r>
          </a:p>
          <a:p>
            <a:r>
              <a:t>Ich spójność ułatwia integrację i analizę informacji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 w czasie rzeczywistym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Są pozyskiwane i udostępniane z minimalnym opóźnieniem</a:t>
            </a:r>
          </a:p>
          <a:p>
            <a:r>
              <a:t>Umożliwiają bieżące monitorowanie procesów logistycznych</a:t>
            </a:r>
          </a:p>
          <a:p>
            <a:r>
              <a:t>Mogą dotyczyć lokalizacji, statusu przesyłki, zapasu lub pracy urządzeń</a:t>
            </a:r>
          </a:p>
          <a:p>
            <a:r>
              <a:t>Pozwalają szybciej reagować na odchylenia i zakłócenia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reakcja na opóźnienie dostawy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 otrzymuje aktualne dane o lokalizacji pojazdu</a:t>
            </a:r>
          </a:p>
          <a:p>
            <a:r>
              <a:t>Dane wskazują ryzyko przekroczenia planowanego czasu dostawy</a:t>
            </a:r>
          </a:p>
          <a:p>
            <a:r>
              <a:t>DSS łączy informację z danymi o zamówieniu i dostępnych zasobach</a:t>
            </a:r>
          </a:p>
          <a:p>
            <a:r>
              <a:t>Analizowane są alternatywne warianty działania</a:t>
            </a:r>
          </a:p>
          <a:p>
            <a:r>
              <a:t>Decydent otrzymuje rekomendację umożliwiającą szybką reakcję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Jakość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Dokładność – zgodność danych ze stanem rzeczywistym</a:t>
            </a:r>
          </a:p>
          <a:p>
            <a:r>
              <a:t>Kompletność – dostępność wymaganych informacji</a:t>
            </a:r>
          </a:p>
          <a:p>
            <a:r>
              <a:t>Aktualność – odpowiedni moment pozyskania i aktualizacji danych</a:t>
            </a:r>
          </a:p>
          <a:p>
            <a:r>
              <a:t>Spójność – brak sprzeczności pomiędzy źródłami</a:t>
            </a:r>
          </a:p>
          <a:p>
            <a:r>
              <a:t>Wiarygodność – możliwość zaufania źródłu i sposobowi pozyskania danych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Zarządzanie danymi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Określa zasady gromadzenia, przechowywania i udostępniania danych</a:t>
            </a:r>
          </a:p>
          <a:p>
            <a:r>
              <a:t>Obejmuje odpowiedzialność za jakość i bezpieczeństwo zasobów</a:t>
            </a:r>
          </a:p>
          <a:p>
            <a:r>
              <a:t>Wspiera standaryzację i integrację danych</a:t>
            </a:r>
          </a:p>
          <a:p>
            <a:r>
              <a:t>Zapewnia dostęp do właściwych danych dla właściwych użytkowników i systemów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Znaczenie danych dla skuteczności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DSS może być tak użyteczny, jak dane wykorzystywane w analizie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Niska jakość danych może prowadzić do błędnych wniosków i rekomendacji</a:t>
            </a:r>
          </a:p>
          <a:p>
            <a:r>
              <a:t>Integracja różnych źródeł zwiększa zakres informacji o problemie</a:t>
            </a:r>
          </a:p>
          <a:p>
            <a:r>
              <a:t>Dane czasu rzeczywistego zwiększają możliwości reagowania operacyjnego</a:t>
            </a:r>
          </a:p>
          <a:p>
            <a:r>
              <a:t>Zarządzanie danymi jest warunkiem trwałej jakości procesów decyzyjnych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Dane stanowią podstawowy zasób systemów wspomagania decyzji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Bazy danych i hurtownie danych pełnią odmienne, uzupełniające się role</a:t>
            </a:r>
          </a:p>
          <a:p>
            <a:r>
              <a:t>Data Lake umożliwia gromadzenie dużych i zróżnicowanych zbiorów</a:t>
            </a:r>
          </a:p>
          <a:p>
            <a:r>
              <a:t>Dane operacyjne, referencyjne i czasu rzeczywistego wspierają różne potrzeby decyzyjne</a:t>
            </a:r>
          </a:p>
          <a:p>
            <a:r>
              <a:t>Jakość danych i właściwe zarządzanie nimi warunkują skuteczność DSS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Czy większa ilość dostępnych danych zawsze prowadzi do podejmowania lepszych decyzji logistycznych?</a:t>
            </a:r>
          </a:p>
          <a:p>
            <a:r>
              <a:t>Który wymiar jakości danych – dokładność, kompletność, aktualność czy spójność – ma największe znaczenie dla systemów DSS w logistyce i dlaczego?</a:t>
            </a:r>
          </a:p>
          <a:p>
            <a:r>
              <a:t>W jakich sytuacjach dane pozyskiwane w czasie rzeczywistym mogą istotnie zmienić decyzję logistyczną?</a:t>
            </a:r>
          </a:p>
        </p:txBody>
      </p:sp>
    </p:spTree>
    <p:extLst>
      <p:ext uri="{BB962C8B-B14F-4D97-AF65-F5344CB8AC3E}">
        <p14:creationId xmlns:p14="http://schemas.microsoft.com/office/powerpoint/2010/main" val="285248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7AEC1824-B1E5-F6F1-6D3D-F761F558D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4712</TotalTime>
  <Words>753</Words>
  <Application>Microsoft Office PowerPoint</Application>
  <PresentationFormat>Panoramiczny</PresentationFormat>
  <Paragraphs>109</Paragraphs>
  <Slides>21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Dane jako podstawa wspomagania decyzji</vt:lpstr>
      <vt:lpstr>Źródła danych w systemach DSS</vt:lpstr>
      <vt:lpstr>Wewnętrzne i zewnętrzne źródła danych</vt:lpstr>
      <vt:lpstr>Bazy danych</vt:lpstr>
      <vt:lpstr>Hurtownie danych</vt:lpstr>
      <vt:lpstr>Baza danych a hurtownia danych</vt:lpstr>
      <vt:lpstr>Data Lake</vt:lpstr>
      <vt:lpstr>Data Lake a hurtownia danych</vt:lpstr>
      <vt:lpstr>Dane operacyjne</vt:lpstr>
      <vt:lpstr>Dane referencyjne</vt:lpstr>
      <vt:lpstr>Dane w czasie rzeczywistym</vt:lpstr>
      <vt:lpstr>Case: reakcja na opóźnienie dostawy</vt:lpstr>
      <vt:lpstr>Jakość danych</vt:lpstr>
      <vt:lpstr>Zarządzanie danymi</vt:lpstr>
      <vt:lpstr>Znaczenie danych dla skuteczności DSS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