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79" r:id="rId5"/>
    <p:sldId id="280" r:id="rId6"/>
    <p:sldId id="262" r:id="rId7"/>
    <p:sldId id="260" r:id="rId8"/>
    <p:sldId id="261" r:id="rId9"/>
    <p:sldId id="263" r:id="rId10"/>
    <p:sldId id="264" r:id="rId11"/>
    <p:sldId id="278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6" r:id="rId20"/>
    <p:sldId id="275" r:id="rId21"/>
    <p:sldId id="281" r:id="rId22"/>
    <p:sldId id="284" r:id="rId23"/>
    <p:sldId id="286" r:id="rId24"/>
    <p:sldId id="282" r:id="rId2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3F26D4-64ED-4E76-AAA0-527013EC99F2}" v="10" dt="2026-07-25T09:23:25.1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15" autoAdjust="0"/>
    <p:restoredTop sz="86405" autoAdjust="0"/>
  </p:normalViewPr>
  <p:slideViewPr>
    <p:cSldViewPr snapToGrid="0" showGuides="1">
      <p:cViewPr varScale="1">
        <p:scale>
          <a:sx n="59" d="100"/>
          <a:sy n="59" d="100"/>
        </p:scale>
        <p:origin x="72" y="470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4227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M M" userId="990111fa234a5934" providerId="LiveId" clId="{3E0F50D3-5A6C-4E1C-B1A2-5C15DBBF044B}"/>
    <pc:docChg chg="undo custSel addSld delSld modSld">
      <pc:chgData name="KM M" userId="990111fa234a5934" providerId="LiveId" clId="{3E0F50D3-5A6C-4E1C-B1A2-5C15DBBF044B}" dt="2026-07-25T09:23:25.172" v="92" actId="13244"/>
      <pc:docMkLst>
        <pc:docMk/>
      </pc:docMkLst>
      <pc:sldChg chg="modSp mod">
        <pc:chgData name="KM M" userId="990111fa234a5934" providerId="LiveId" clId="{3E0F50D3-5A6C-4E1C-B1A2-5C15DBBF044B}" dt="2026-07-22T17:58:56.934" v="68" actId="12"/>
        <pc:sldMkLst>
          <pc:docMk/>
          <pc:sldMk cId="3209448822" sldId="262"/>
        </pc:sldMkLst>
        <pc:spChg chg="mod">
          <ac:chgData name="KM M" userId="990111fa234a5934" providerId="LiveId" clId="{3E0F50D3-5A6C-4E1C-B1A2-5C15DBBF044B}" dt="2026-07-22T17:58:56.934" v="68" actId="12"/>
          <ac:spMkLst>
            <pc:docMk/>
            <pc:sldMk cId="3209448822" sldId="262"/>
            <ac:spMk id="3" creationId="{7084719E-AA4C-F51F-48EB-50F874E36FDE}"/>
          </ac:spMkLst>
        </pc:spChg>
      </pc:sldChg>
      <pc:sldChg chg="modSp mod">
        <pc:chgData name="KM M" userId="990111fa234a5934" providerId="LiveId" clId="{3E0F50D3-5A6C-4E1C-B1A2-5C15DBBF044B}" dt="2026-07-22T14:15:16.328" v="16" actId="20577"/>
        <pc:sldMkLst>
          <pc:docMk/>
          <pc:sldMk cId="2311737795" sldId="275"/>
        </pc:sldMkLst>
        <pc:spChg chg="mod">
          <ac:chgData name="KM M" userId="990111fa234a5934" providerId="LiveId" clId="{3E0F50D3-5A6C-4E1C-B1A2-5C15DBBF044B}" dt="2026-07-22T14:15:16.328" v="16" actId="20577"/>
          <ac:spMkLst>
            <pc:docMk/>
            <pc:sldMk cId="2311737795" sldId="275"/>
            <ac:spMk id="2" creationId="{E9946DBB-90C6-EF12-10CD-C94D0481485E}"/>
          </ac:spMkLst>
        </pc:spChg>
      </pc:sldChg>
      <pc:sldChg chg="modSp mod">
        <pc:chgData name="KM M" userId="990111fa234a5934" providerId="LiveId" clId="{3E0F50D3-5A6C-4E1C-B1A2-5C15DBBF044B}" dt="2026-07-25T09:23:06.740" v="89"/>
        <pc:sldMkLst>
          <pc:docMk/>
          <pc:sldMk cId="2101510444" sldId="279"/>
        </pc:sldMkLst>
        <pc:spChg chg="mod">
          <ac:chgData name="KM M" userId="990111fa234a5934" providerId="LiveId" clId="{3E0F50D3-5A6C-4E1C-B1A2-5C15DBBF044B}" dt="2026-07-25T09:22:56.095" v="86" actId="13244"/>
          <ac:spMkLst>
            <pc:docMk/>
            <pc:sldMk cId="2101510444" sldId="279"/>
            <ac:spMk id="2" creationId="{00000000-0000-0000-0000-000000000000}"/>
          </ac:spMkLst>
        </pc:spChg>
        <pc:spChg chg="mod">
          <ac:chgData name="KM M" userId="990111fa234a5934" providerId="LiveId" clId="{3E0F50D3-5A6C-4E1C-B1A2-5C15DBBF044B}" dt="2026-07-25T09:23:06.740" v="89"/>
          <ac:spMkLst>
            <pc:docMk/>
            <pc:sldMk cId="2101510444" sldId="279"/>
            <ac:spMk id="4" creationId="{00000000-0000-0000-0000-000000000000}"/>
          </ac:spMkLst>
        </pc:spChg>
        <pc:grpChg chg="mod">
          <ac:chgData name="KM M" userId="990111fa234a5934" providerId="LiveId" clId="{3E0F50D3-5A6C-4E1C-B1A2-5C15DBBF044B}" dt="2026-07-25T09:22:06.076" v="69" actId="962"/>
          <ac:grpSpMkLst>
            <pc:docMk/>
            <pc:sldMk cId="2101510444" sldId="279"/>
            <ac:grpSpMk id="12" creationId="{040C5185-EE9F-4004-B36B-5DC219184BC5}"/>
          </ac:grpSpMkLst>
        </pc:grpChg>
        <pc:picChg chg="mod">
          <ac:chgData name="KM M" userId="990111fa234a5934" providerId="LiveId" clId="{3E0F50D3-5A6C-4E1C-B1A2-5C15DBBF044B}" dt="2026-07-25T09:22:21.502" v="73" actId="962"/>
          <ac:picMkLst>
            <pc:docMk/>
            <pc:sldMk cId="2101510444" sldId="279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2T17:26:47.137" v="26" actId="12"/>
        <pc:sldMkLst>
          <pc:docMk/>
          <pc:sldMk cId="302047053" sldId="281"/>
        </pc:sldMkLst>
        <pc:spChg chg="mod">
          <ac:chgData name="KM M" userId="990111fa234a5934" providerId="LiveId" clId="{3E0F50D3-5A6C-4E1C-B1A2-5C15DBBF044B}" dt="2026-07-22T17:26:47.137" v="26" actId="12"/>
          <ac:spMkLst>
            <pc:docMk/>
            <pc:sldMk cId="302047053" sldId="281"/>
            <ac:spMk id="3" creationId="{127F2460-BFB4-6DA7-1DEF-42DF826A98B3}"/>
          </ac:spMkLst>
        </pc:spChg>
      </pc:sldChg>
      <pc:sldChg chg="addSp modSp add mod">
        <pc:chgData name="KM M" userId="990111fa234a5934" providerId="LiveId" clId="{3E0F50D3-5A6C-4E1C-B1A2-5C15DBBF044B}" dt="2026-07-25T09:23:25.172" v="92" actId="13244"/>
        <pc:sldMkLst>
          <pc:docMk/>
          <pc:sldMk cId="3883964071" sldId="282"/>
        </pc:sldMkLst>
        <pc:spChg chg="mod">
          <ac:chgData name="KM M" userId="990111fa234a5934" providerId="LiveId" clId="{3E0F50D3-5A6C-4E1C-B1A2-5C15DBBF044B}" dt="2026-07-25T09:23:18.772" v="91" actId="13244"/>
          <ac:spMkLst>
            <pc:docMk/>
            <pc:sldMk cId="3883964071" sldId="282"/>
            <ac:spMk id="3" creationId="{83AC4559-8F83-49C7-8135-A8E3FFC39103}"/>
          </ac:spMkLst>
        </pc:spChg>
        <pc:spChg chg="add mod">
          <ac:chgData name="KM M" userId="990111fa234a5934" providerId="LiveId" clId="{3E0F50D3-5A6C-4E1C-B1A2-5C15DBBF044B}" dt="2026-07-25T09:23:16.958" v="90" actId="13244"/>
          <ac:spMkLst>
            <pc:docMk/>
            <pc:sldMk cId="3883964071" sldId="282"/>
            <ac:spMk id="6" creationId="{D358762F-ACA6-9D8A-E8EE-208589E09B4A}"/>
          </ac:spMkLst>
        </pc:spChg>
        <pc:picChg chg="mod">
          <ac:chgData name="KM M" userId="990111fa234a5934" providerId="LiveId" clId="{3E0F50D3-5A6C-4E1C-B1A2-5C15DBBF044B}" dt="2026-07-25T09:23:25.172" v="92" actId="13244"/>
          <ac:picMkLst>
            <pc:docMk/>
            <pc:sldMk cId="3883964071" sldId="282"/>
            <ac:picMk id="2" creationId="{00000000-0000-0000-0000-000000000000}"/>
          </ac:picMkLst>
        </pc:picChg>
        <pc:picChg chg="mod">
          <ac:chgData name="KM M" userId="990111fa234a5934" providerId="LiveId" clId="{3E0F50D3-5A6C-4E1C-B1A2-5C15DBBF044B}" dt="2026-07-25T09:22:30.003" v="78" actId="962"/>
          <ac:picMkLst>
            <pc:docMk/>
            <pc:sldMk cId="3883964071" sldId="282"/>
            <ac:picMk id="4" creationId="{65C93C00-4E94-41BD-A3B3-EDC3C6DBCE57}"/>
          </ac:picMkLst>
        </pc:picChg>
        <pc:picChg chg="mod">
          <ac:chgData name="KM M" userId="990111fa234a5934" providerId="LiveId" clId="{3E0F50D3-5A6C-4E1C-B1A2-5C15DBBF044B}" dt="2026-07-25T09:22:30.912" v="79" actId="962"/>
          <ac:picMkLst>
            <pc:docMk/>
            <pc:sldMk cId="3883964071" sldId="282"/>
            <ac:picMk id="5" creationId="{1360999B-B904-4568-B3C5-06EFB8940D54}"/>
          </ac:picMkLst>
        </pc:picChg>
        <pc:picChg chg="mod">
          <ac:chgData name="KM M" userId="990111fa234a5934" providerId="LiveId" clId="{3E0F50D3-5A6C-4E1C-B1A2-5C15DBBF044B}" dt="2026-07-25T09:22:27.675" v="77" actId="962"/>
          <ac:picMkLst>
            <pc:docMk/>
            <pc:sldMk cId="3883964071" sldId="282"/>
            <ac:picMk id="25" creationId="{AE5352E8-B38D-4112-8709-9A63013499A7}"/>
          </ac:picMkLst>
        </pc:picChg>
      </pc:sldChg>
      <pc:sldChg chg="modSp add">
        <pc:chgData name="KM M" userId="990111fa234a5934" providerId="LiveId" clId="{3E0F50D3-5A6C-4E1C-B1A2-5C15DBBF044B}" dt="2026-07-22T17:47:10.253" v="33"/>
        <pc:sldMkLst>
          <pc:docMk/>
          <pc:sldMk cId="2265957553" sldId="284"/>
        </pc:sldMkLst>
        <pc:spChg chg="mod">
          <ac:chgData name="KM M" userId="990111fa234a5934" providerId="LiveId" clId="{3E0F50D3-5A6C-4E1C-B1A2-5C15DBBF044B}" dt="2026-07-22T17:47:10.253" v="33"/>
          <ac:spMkLst>
            <pc:docMk/>
            <pc:sldMk cId="2265957553" sldId="284"/>
            <ac:spMk id="3" creationId="{127F2460-BFB4-6DA7-1DEF-42DF826A98B3}"/>
          </ac:spMkLst>
        </pc:spChg>
      </pc:sldChg>
      <pc:sldChg chg="modSp add mod">
        <pc:chgData name="KM M" userId="990111fa234a5934" providerId="LiveId" clId="{3E0F50D3-5A6C-4E1C-B1A2-5C15DBBF044B}" dt="2026-07-22T17:52:59.776" v="62" actId="20577"/>
        <pc:sldMkLst>
          <pc:docMk/>
          <pc:sldMk cId="2852486889" sldId="286"/>
        </pc:sldMkLst>
        <pc:spChg chg="mod">
          <ac:chgData name="KM M" userId="990111fa234a5934" providerId="LiveId" clId="{3E0F50D3-5A6C-4E1C-B1A2-5C15DBBF044B}" dt="2026-07-22T17:52:59.776" v="62" actId="20577"/>
          <ac:spMkLst>
            <pc:docMk/>
            <pc:sldMk cId="2852486889" sldId="286"/>
            <ac:spMk id="3" creationId="{127F2460-BFB4-6DA7-1DEF-42DF826A98B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EF1493-C228-414D-BBEE-F0F3A63AC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745AAD-6F4E-488F-AE30-9F949B439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9447E5-ABC7-4ED6-8007-FA68B8CD5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pic>
        <p:nvPicPr>
          <p:cNvPr id="25" name="Obraz 24" descr="Logo i napisy przedstawiające fundusze europejskie, Rzeczpospolitą Polską oraz dofinansowanie przez Unię Europejską. Elementy graficzne zawierają symbole i flagi reprezentujące instytucje finansujące projekt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51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8298"/>
            <a:ext cx="9144000" cy="2387600"/>
          </a:xfrm>
        </p:spPr>
        <p:txBody>
          <a:bodyPr>
            <a:noAutofit/>
          </a:bodyPr>
          <a:lstStyle/>
          <a:p>
            <a:r>
              <a:t>Systemy wspomagania decyzji w logistyce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7973"/>
            <a:ext cx="9144000" cy="16557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t>Wykład 6</a:t>
            </a:r>
          </a:p>
          <a:p>
            <a:r>
              <a:t>Business Intelligence w logistyce</a:t>
            </a:r>
          </a:p>
        </p:txBody>
      </p:sp>
    </p:spTree>
    <p:extLst>
      <p:ext uri="{BB962C8B-B14F-4D97-AF65-F5344CB8AC3E}">
        <p14:creationId xmlns:p14="http://schemas.microsoft.com/office/powerpoint/2010/main" val="259432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Zakres wykładu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Business Intelligence – </a:t>
            </a:r>
            <a:r>
              <a:rPr dirty="0" err="1"/>
              <a:t>geneza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istota</a:t>
            </a:r>
            <a:r>
              <a:rPr dirty="0"/>
              <a:t> </a:t>
            </a:r>
            <a:r>
              <a:rPr dirty="0" err="1"/>
              <a:t>koncepcji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Dashboardy</a:t>
            </a:r>
            <a:r>
              <a:rPr dirty="0"/>
              <a:t> </a:t>
            </a:r>
            <a:r>
              <a:rPr dirty="0" err="1"/>
              <a:t>menedżerskie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KPI </a:t>
            </a:r>
            <a:r>
              <a:rPr dirty="0" err="1"/>
              <a:t>logistyczne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OLAP </a:t>
            </a:r>
            <a:r>
              <a:rPr dirty="0" err="1"/>
              <a:t>i</a:t>
            </a:r>
            <a:r>
              <a:rPr dirty="0"/>
              <a:t> Data Mining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Raportowanie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wizualizacja</a:t>
            </a:r>
            <a:r>
              <a:rPr dirty="0"/>
              <a:t> </a:t>
            </a:r>
            <a:r>
              <a:rPr dirty="0" err="1"/>
              <a:t>danych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Self-Service BI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Monitorowanie</a:t>
            </a:r>
            <a:r>
              <a:rPr dirty="0"/>
              <a:t> </a:t>
            </a:r>
            <a:r>
              <a:rPr dirty="0" err="1"/>
              <a:t>procesów</a:t>
            </a:r>
            <a:r>
              <a:rPr dirty="0"/>
              <a:t> </a:t>
            </a:r>
            <a:r>
              <a:rPr dirty="0" err="1"/>
              <a:t>logistycznych</a:t>
            </a:r>
            <a:r>
              <a:rPr dirty="0"/>
              <a:t> z </a:t>
            </a:r>
            <a:r>
              <a:rPr dirty="0" err="1"/>
              <a:t>wykorzystaniem</a:t>
            </a:r>
            <a:r>
              <a:rPr dirty="0"/>
              <a:t> BI</a:t>
            </a:r>
          </a:p>
        </p:txBody>
      </p:sp>
    </p:spTree>
    <p:extLst>
      <p:ext uri="{BB962C8B-B14F-4D97-AF65-F5344CB8AC3E}">
        <p14:creationId xmlns:p14="http://schemas.microsoft.com/office/powerpoint/2010/main" val="320944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A60220-34D2-4400-A618-7B4DE81C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Business Intelligence – istota koncepcji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25BF78-FCE6-4868-9D9A-71759B098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Business Intelligence (BI) – podejście wykorzystujące dane i narzędzia analityczne do wspierania zarządzania</a:t>
            </a:r>
          </a:p>
          <a:p>
            <a:r>
              <a:t>BI przekształca dane w informacje użyteczne dla decydentów</a:t>
            </a:r>
          </a:p>
          <a:p>
            <a:r>
              <a:t>Łączy pozyskiwanie, integrację, analizę i prezentację danych</a:t>
            </a:r>
          </a:p>
          <a:p>
            <a:r>
              <a:t>Wspiera monitorowanie procesów oraz podejmowanie decyzji</a:t>
            </a:r>
          </a:p>
        </p:txBody>
      </p:sp>
    </p:spTree>
    <p:extLst>
      <p:ext uri="{BB962C8B-B14F-4D97-AF65-F5344CB8AC3E}">
        <p14:creationId xmlns:p14="http://schemas.microsoft.com/office/powerpoint/2010/main" val="143942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EA1B0C-3DB8-43A0-BC5E-418BF4F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Geneza i rozwój Business Intelligence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992DC-BE22-49BD-80BF-EDA02F816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Rozwój systemów raportowych i zarządczych</a:t>
            </a:r>
          </a:p>
          <a:p>
            <a:r>
              <a:t>Upowszechnienie baz i hurtowni danych</a:t>
            </a:r>
          </a:p>
          <a:p>
            <a:r>
              <a:t>Rozwój narzędzi OLAP i eksploracji danych</a:t>
            </a:r>
          </a:p>
          <a:p>
            <a:r>
              <a:t>Rosnące znaczenie dashboardów i wizualizacji</a:t>
            </a:r>
          </a:p>
          <a:p>
            <a:r>
              <a:t>Przejście w kierunku samoobsługowej i zaawansowanej analityki</a:t>
            </a:r>
          </a:p>
        </p:txBody>
      </p:sp>
    </p:spTree>
    <p:extLst>
      <p:ext uri="{BB962C8B-B14F-4D97-AF65-F5344CB8AC3E}">
        <p14:creationId xmlns:p14="http://schemas.microsoft.com/office/powerpoint/2010/main" val="288189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1F07-0C2C-EAAF-F724-88FD3015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BBF82-3364-BC0E-206E-6F339671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BI a systemy wspomagania decyzji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1E29DE-6481-01AA-2100-68A489DD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BI dostarcza informacji o stanie i wynikach procesów</a:t>
            </a:r>
          </a:p>
          <a:p>
            <a:r>
              <a:t>DSS wykorzystują dane i analizy do oceny wariantów decyzyjnych</a:t>
            </a:r>
          </a:p>
          <a:p>
            <a:r>
              <a:t>BI wspiera identyfikację problemów, trendów i odchyleń</a:t>
            </a:r>
          </a:p>
          <a:p>
            <a:r>
              <a:t>Oba podejścia tworzą komplementarne środowisko wspomagania decyzji</a:t>
            </a:r>
          </a:p>
        </p:txBody>
      </p:sp>
    </p:spTree>
    <p:extLst>
      <p:ext uri="{BB962C8B-B14F-4D97-AF65-F5344CB8AC3E}">
        <p14:creationId xmlns:p14="http://schemas.microsoft.com/office/powerpoint/2010/main" val="56972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7AA8-25EC-B067-DA4A-892FB3FF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96211C-623E-CB68-F2CC-9B43FB47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Dashboardy menedżerskie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30E4B0-4710-EE20-02F5-42CC9DDC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Prezentują najważniejsze informacje w syntetycznej formie</a:t>
            </a:r>
          </a:p>
          <a:p>
            <a:r>
              <a:t>Umożliwiają szybkie monitorowanie stanu procesów</a:t>
            </a:r>
          </a:p>
          <a:p>
            <a:r>
              <a:t>Łączą wskaźniki, wykresy, alerty i informacje o odchyleniach</a:t>
            </a:r>
          </a:p>
          <a:p>
            <a:r>
              <a:t>Powinny koncentrować uwagę użytkownika na danych istotnych decyzyjnie</a:t>
            </a:r>
          </a:p>
        </p:txBody>
      </p:sp>
    </p:spTree>
    <p:extLst>
      <p:ext uri="{BB962C8B-B14F-4D97-AF65-F5344CB8AC3E}">
        <p14:creationId xmlns:p14="http://schemas.microsoft.com/office/powerpoint/2010/main" val="51892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87094D-5CF8-8371-2734-F1F185BA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KPI logistyczne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534CC7-998B-5548-B331-90DF2EDE1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KPI – kluczowe wskaźniki efektywności wykorzystywane do pomiaru realizacji celów</a:t>
            </a:r>
          </a:p>
          <a:p>
            <a:r>
              <a:t>Pozwalają oceniać sprawność i skuteczność procesów logistycznych</a:t>
            </a:r>
          </a:p>
          <a:p>
            <a:r>
              <a:t>Powinny być jednoznacznie zdefiniowane i powiązane z celami</a:t>
            </a:r>
          </a:p>
          <a:p>
            <a:r>
              <a:t>Stanowią podstawę monitorowania wyników i identyfikacji odchyleń</a:t>
            </a:r>
          </a:p>
        </p:txBody>
      </p:sp>
    </p:spTree>
    <p:extLst>
      <p:ext uri="{BB962C8B-B14F-4D97-AF65-F5344CB8AC3E}">
        <p14:creationId xmlns:p14="http://schemas.microsoft.com/office/powerpoint/2010/main" val="98433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0EDA-ABA2-A15A-9969-A740FF8E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38F06-D565-D6AC-5533-C9325E50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Przykłady KPI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E06832-CB39-8619-6A89-34CE2AB2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Terminowość dostaw</a:t>
            </a:r>
          </a:p>
          <a:p>
            <a:r>
              <a:t>Poziom realizacji zamówień</a:t>
            </a:r>
          </a:p>
          <a:p>
            <a:r>
              <a:t>Rotacja i poziom zapasów</a:t>
            </a:r>
          </a:p>
          <a:p>
            <a:r>
              <a:t>Koszt transportu i koszt obsługi zamówienia</a:t>
            </a:r>
          </a:p>
          <a:p>
            <a:r>
              <a:t>Wykorzystanie powierzchni i zasobów magazynowych</a:t>
            </a:r>
          </a:p>
          <a:p>
            <a:r>
              <a:t>Czas realizacji procesu logistycznego</a:t>
            </a:r>
          </a:p>
        </p:txBody>
      </p:sp>
    </p:spTree>
    <p:extLst>
      <p:ext uri="{BB962C8B-B14F-4D97-AF65-F5344CB8AC3E}">
        <p14:creationId xmlns:p14="http://schemas.microsoft.com/office/powerpoint/2010/main" val="16988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41C598-897D-E588-1D6D-5352AB78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OLAP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3D609F-7C5A-152D-D1D0-9C458E5DA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OLAP – wielowymiarowa analiza danych</a:t>
            </a:r>
          </a:p>
          <a:p>
            <a:r>
              <a:t>Umożliwia analizę danych według różnych wymiarów i poziomów szczegółowości</a:t>
            </a:r>
          </a:p>
          <a:p>
            <a:r>
              <a:t>Pozwala porównywać wyniki w czasie, lokalizacjach, grupach produktów lub klientów</a:t>
            </a:r>
          </a:p>
          <a:p>
            <a:r>
              <a:t>Wspiera szybkie badanie zależności i identyfikowanie odchyleń</a:t>
            </a:r>
          </a:p>
        </p:txBody>
      </p:sp>
    </p:spTree>
    <p:extLst>
      <p:ext uri="{BB962C8B-B14F-4D97-AF65-F5344CB8AC3E}">
        <p14:creationId xmlns:p14="http://schemas.microsoft.com/office/powerpoint/2010/main" val="395285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FB95-AF3A-D317-1EE3-587AF66E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3A2A6E-47E8-8D89-893E-FC26D9C3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Data Mining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D144D0-4DCB-4480-C81F-EBED7FD78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Data Mining – eksploracja danych w celu odkrywania wzorców i zależności</a:t>
            </a:r>
          </a:p>
          <a:p>
            <a:r>
              <a:t>Pozwala identyfikować relacje trudne do zauważenia w tradycyjnych raportach</a:t>
            </a:r>
          </a:p>
          <a:p>
            <a:r>
              <a:t>Może wspierać segmentację, klasyfikację, prognozowanie i wykrywanie anomalii</a:t>
            </a:r>
          </a:p>
          <a:p>
            <a:r>
              <a:t>Rozszerza możliwości analityczne środowiska BI</a:t>
            </a:r>
          </a:p>
        </p:txBody>
      </p:sp>
    </p:spTree>
    <p:extLst>
      <p:ext uri="{BB962C8B-B14F-4D97-AF65-F5344CB8AC3E}">
        <p14:creationId xmlns:p14="http://schemas.microsoft.com/office/powerpoint/2010/main" val="223956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AD7C4-39E9-46C9-6E2E-BE06C610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64FD7-626E-9F7A-72BD-797B4887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Raportowanie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DA7DE5-0BFD-2C9B-E0C4-C97CF02E9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Porządkuje i prezentuje informacje dotyczące przebiegu procesów</a:t>
            </a:r>
          </a:p>
          <a:p>
            <a:r>
              <a:t>Raporty mogą mieć charakter cykliczny, bieżący lub tworzony na żądanie</a:t>
            </a:r>
          </a:p>
          <a:p>
            <a:r>
              <a:t>Ułatwiają porównywanie wyników z planami i wartościami referencyjnymi</a:t>
            </a:r>
          </a:p>
          <a:p>
            <a:r>
              <a:t>Stanowią podstawę komunikacji informacji zarządczej</a:t>
            </a:r>
          </a:p>
        </p:txBody>
      </p:sp>
    </p:spTree>
    <p:extLst>
      <p:ext uri="{BB962C8B-B14F-4D97-AF65-F5344CB8AC3E}">
        <p14:creationId xmlns:p14="http://schemas.microsoft.com/office/powerpoint/2010/main" val="118067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E7F8-88AD-4E69-AB87-331D0B8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B20B0-FFC1-174C-3904-C83C03A3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Wizualizacja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B339B1-E811-14D4-0895-874C1959C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Ułatwia szybkie rozpoznawanie trendów, zależności i odchyleń</a:t>
            </a:r>
          </a:p>
          <a:p>
            <a:r>
              <a:t>Wykorzystuje m.in. wykresy, mapy, tabele i wskaźniki</a:t>
            </a:r>
          </a:p>
          <a:p>
            <a:r>
              <a:t>Powinna być dostosowana do rodzaju danych i potrzeb odbiorcy</a:t>
            </a:r>
          </a:p>
          <a:p>
            <a:r>
              <a:t>Niewłaściwa wizualizacja może utrudniać lub zniekształcać interpretację informacji</a:t>
            </a:r>
          </a:p>
        </p:txBody>
      </p:sp>
    </p:spTree>
    <p:extLst>
      <p:ext uri="{BB962C8B-B14F-4D97-AF65-F5344CB8AC3E}">
        <p14:creationId xmlns:p14="http://schemas.microsoft.com/office/powerpoint/2010/main" val="427139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691F-082F-F390-CAD8-66F535C3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45685C-D39B-7044-7E5C-9F7F5BDD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Self-Service BI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CD1F08-2761-9FAA-DC70-972F87BE6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Umożliwia użytkownikom biznesowym samodzielne tworzenie analiz i raportów</a:t>
            </a:r>
          </a:p>
          <a:p>
            <a:r>
              <a:t>Ogranicza zależność od specjalistów IT w prostych zadaniach analitycznych</a:t>
            </a:r>
          </a:p>
          <a:p>
            <a:r>
              <a:t>Pozwala szybciej odpowiadać na bieżące potrzeby informacyjne</a:t>
            </a:r>
          </a:p>
          <a:p>
            <a:r>
              <a:t>Wymaga odpowiedniej jakości danych, kompetencji użytkowników i zasad zarządzania informacją</a:t>
            </a:r>
          </a:p>
        </p:txBody>
      </p:sp>
    </p:spTree>
    <p:extLst>
      <p:ext uri="{BB962C8B-B14F-4D97-AF65-F5344CB8AC3E}">
        <p14:creationId xmlns:p14="http://schemas.microsoft.com/office/powerpoint/2010/main" val="204636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CC71-F0B3-7C1D-E01E-FCDE90E2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82C3C-A2B9-93E2-48F6-B8B54A8C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Monitorowanie procesów logistycznych z wykorzystaniem BI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12A2E4-C6FA-2EAB-9444-28519FCE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Bieżąca obserwacja kluczowych parametrów i wskaźników procesu</a:t>
            </a:r>
          </a:p>
          <a:p>
            <a:r>
              <a:t>Porównywanie wyników z planem, normą lub wartością docelową</a:t>
            </a:r>
          </a:p>
          <a:p>
            <a:r>
              <a:t>Identyfikowanie odchyleń i obszarów wymagających interwencji</a:t>
            </a:r>
          </a:p>
          <a:p>
            <a:r>
              <a:t>Dostarczanie informacji wspierających decyzje operacyjne i zarządcze</a:t>
            </a:r>
          </a:p>
        </p:txBody>
      </p:sp>
    </p:spTree>
    <p:extLst>
      <p:ext uri="{BB962C8B-B14F-4D97-AF65-F5344CB8AC3E}">
        <p14:creationId xmlns:p14="http://schemas.microsoft.com/office/powerpoint/2010/main" val="35761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8E9E35-83EA-4C3C-7E5D-E0DEA9D3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Case: dashboard procesu realizacji zamówień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4FF3CE-B55C-0F55-6AC2-5273FF7B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Dashboard prezentuje liczbę zamówień i stopień ich realizacji</a:t>
            </a:r>
          </a:p>
          <a:p>
            <a:r>
              <a:t>KPI pokazują terminowość, czas realizacji i poziom kompletności</a:t>
            </a:r>
          </a:p>
          <a:p>
            <a:r>
              <a:t>Alert wskazuje wzrost liczby opóźnionych zamówień</a:t>
            </a:r>
          </a:p>
          <a:p>
            <a:r>
              <a:t>Analiza pozwala zidentyfikować źródło problemu</a:t>
            </a:r>
          </a:p>
          <a:p>
            <a:r>
              <a:t>Menedżer może podjąć działania korygujące na podstawie aktualnych informacji</a:t>
            </a:r>
          </a:p>
        </p:txBody>
      </p:sp>
    </p:spTree>
    <p:extLst>
      <p:ext uri="{BB962C8B-B14F-4D97-AF65-F5344CB8AC3E}">
        <p14:creationId xmlns:p14="http://schemas.microsoft.com/office/powerpoint/2010/main" val="348684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Korzyści z wykorzystania BI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Lepsza widoczność przebiegu procesów</a:t>
            </a:r>
          </a:p>
          <a:p>
            <a:r>
              <a:t>Szybszy dostęp do informacji zarządczej</a:t>
            </a:r>
          </a:p>
          <a:p>
            <a:r>
              <a:t>Możliwość identyfikacji trendów i odchyleń</a:t>
            </a:r>
          </a:p>
          <a:p>
            <a:r>
              <a:t>Ujednolicenie sposobu pomiaru wyników</a:t>
            </a:r>
          </a:p>
          <a:p>
            <a:r>
              <a:t>Lepsze podstawy do podejmowania decyzji logistycznych</a:t>
            </a:r>
          </a:p>
        </p:txBody>
      </p:sp>
    </p:spTree>
    <p:extLst>
      <p:ext uri="{BB962C8B-B14F-4D97-AF65-F5344CB8AC3E}">
        <p14:creationId xmlns:p14="http://schemas.microsoft.com/office/powerpoint/2010/main" val="2311737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Warunki skutecznego wykorzystania BI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Dostęp do wiarygodnych i aktualnych danych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Właściwy dobór KPI i sposobów prezentacji informacji</a:t>
            </a:r>
          </a:p>
          <a:p>
            <a:r>
              <a:t>Integracja danych pochodzących z różnych systemów</a:t>
            </a:r>
          </a:p>
          <a:p>
            <a:r>
              <a:t>Kompetencje analityczne użytkowników</a:t>
            </a:r>
          </a:p>
          <a:p>
            <a:r>
              <a:t>Powiązanie analiz BI z rzeczywistymi procesami decyzyjnymi</a:t>
            </a:r>
          </a:p>
        </p:txBody>
      </p:sp>
    </p:spTree>
    <p:extLst>
      <p:ext uri="{BB962C8B-B14F-4D97-AF65-F5344CB8AC3E}">
        <p14:creationId xmlns:p14="http://schemas.microsoft.com/office/powerpoint/2010/main" val="302047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Business Intelligence przekształca dane w informacje wspierające zarządzanie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Dashboardy i KPI umożliwiają monitorowanie efektywności procesów logistycznych</a:t>
            </a:r>
          </a:p>
          <a:p>
            <a:r>
              <a:t>OLAP i Data Mining rozszerzają możliwości analizy danych</a:t>
            </a:r>
          </a:p>
          <a:p>
            <a:r>
              <a:t>Raportowanie i wizualizacja ułatwiają interpretację informacji</a:t>
            </a:r>
          </a:p>
          <a:p>
            <a:r>
              <a:t>Self-Service BI zwiększa samodzielność użytkowników biznesowych</a:t>
            </a:r>
          </a:p>
          <a:p>
            <a:r>
              <a:t>BI wspiera bieżące monitorowanie procesów i podejmowanie decyzji</a:t>
            </a:r>
          </a:p>
        </p:txBody>
      </p:sp>
    </p:spTree>
    <p:extLst>
      <p:ext uri="{BB962C8B-B14F-4D97-AF65-F5344CB8AC3E}">
        <p14:creationId xmlns:p14="http://schemas.microsoft.com/office/powerpoint/2010/main" val="2265957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Pytania do ewentualnej dyskusji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Czy dashboard zawierający dużą liczbę wskaźników zapewnia menedżerowi lepsze wsparcie decyzyjne?</a:t>
            </a:r>
          </a:p>
          <a:p>
            <a:r>
              <a:t>Które KPI najlepiej odzwierciedlają sprawność procesu logistycznego i dlaczego?</a:t>
            </a:r>
          </a:p>
          <a:p>
            <a:r>
              <a:t>Jakie korzyści i zagrożenia wiążą się z samodzielnym tworzeniem analiz przez użytkowników w modelu Self-Service BI?</a:t>
            </a:r>
          </a:p>
        </p:txBody>
      </p:sp>
    </p:spTree>
    <p:extLst>
      <p:ext uri="{BB962C8B-B14F-4D97-AF65-F5344CB8AC3E}">
        <p14:creationId xmlns:p14="http://schemas.microsoft.com/office/powerpoint/2010/main" val="2852486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D358762F-ACA6-9D8A-E8EE-208589E09B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Slajd końcowy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dr Konrad Michalski 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" name="Obraz 1" descr="Materiał tekstowy zawiera informacje o licencji Creative Commons Uznanie autorstwa CC BY 4.0 oraz link do szczegółów licencji. Tekst informuje o powiązaniu materiału z projektem GreenTechEducation realizowanym przez SGGW w ramach programu FERS.&#10;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 descr="Logo i napisy przedstawiające Fundusze Europejskie, Rzeczpospolitą Polską oraz dofinansowanie przez Unię Europejską. Elementy graficzne zawierają symbole i flagi reprezentujące instytucje wspierające projekt lub inicjatywę.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9640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8A2F61-0993-4C49-B5A8-BBB80CD2D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4932D8-5549-407D-86CE-BAD670C8380F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51674ba1-e637-49a1-9acf-be75e179f9ea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4711</TotalTime>
  <Words>702</Words>
  <Application>Microsoft Office PowerPoint</Application>
  <PresentationFormat>Panoramiczny</PresentationFormat>
  <Paragraphs>111</Paragraphs>
  <Slides>21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Verdana</vt:lpstr>
      <vt:lpstr>Wingdings</vt:lpstr>
      <vt:lpstr>Motyw pakietu Office</vt:lpstr>
      <vt:lpstr>GreenTechEducation - - SGGW dla gospodarki przyszłości</vt:lpstr>
      <vt:lpstr>Systemy wspomagania decyzji w logistyce</vt:lpstr>
      <vt:lpstr>Zakres wykładu</vt:lpstr>
      <vt:lpstr>Business Intelligence – istota koncepcji</vt:lpstr>
      <vt:lpstr>Geneza i rozwój Business Intelligence</vt:lpstr>
      <vt:lpstr>BI a systemy wspomagania decyzji</vt:lpstr>
      <vt:lpstr>Dashboardy menedżerskie</vt:lpstr>
      <vt:lpstr>KPI logistyczne</vt:lpstr>
      <vt:lpstr>Przykłady KPI w logistyce</vt:lpstr>
      <vt:lpstr>OLAP</vt:lpstr>
      <vt:lpstr>Data Mining</vt:lpstr>
      <vt:lpstr>Raportowanie danych</vt:lpstr>
      <vt:lpstr>Wizualizacja danych</vt:lpstr>
      <vt:lpstr>Self-Service BI</vt:lpstr>
      <vt:lpstr>Monitorowanie procesów logistycznych z wykorzystaniem BI</vt:lpstr>
      <vt:lpstr>Case: dashboard procesu realizacji zamówień</vt:lpstr>
      <vt:lpstr>Korzyści z wykorzystania BI w logistyce</vt:lpstr>
      <vt:lpstr>Warunki skutecznego wykorzystania BI</vt:lpstr>
      <vt:lpstr>Podsumowanie</vt:lpstr>
      <vt:lpstr>Pytania do ewentualnej dyskusji</vt:lpstr>
      <vt:lpstr>Slajd końcowy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>Gospodarka cyfrowa oraz gospodarka oparta na wiedzy</dc:subject>
  <dc:creator>Arkadiusz Gromada</dc:creator>
  <cp:lastModifiedBy>KM M</cp:lastModifiedBy>
  <cp:revision>66</cp:revision>
  <cp:lastPrinted>2024-05-21T11:11:19Z</cp:lastPrinted>
  <dcterms:created xsi:type="dcterms:W3CDTF">2024-02-02T12:47:31Z</dcterms:created>
  <dcterms:modified xsi:type="dcterms:W3CDTF">2026-07-25T09:23:25Z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