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6" r:id="rId24"/>
    <p:sldId id="288" r:id="rId25"/>
    <p:sldId id="282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38366-5C0D-453F-8CBF-7FA6FABBB2F2}" v="15" dt="2026-07-25T09:24:58.7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45" autoAdjust="0"/>
    <p:restoredTop sz="86405" autoAdjust="0"/>
  </p:normalViewPr>
  <p:slideViewPr>
    <p:cSldViewPr snapToGrid="0" showGuides="1">
      <p:cViewPr varScale="1">
        <p:scale>
          <a:sx n="59" d="100"/>
          <a:sy n="59" d="100"/>
        </p:scale>
        <p:origin x="72" y="47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52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24:58.790" v="131"/>
      <pc:docMkLst>
        <pc:docMk/>
      </pc:docMkLst>
      <pc:sldChg chg="modSp mod">
        <pc:chgData name="KM M" userId="990111fa234a5934" providerId="LiveId" clId="{3E0F50D3-5A6C-4E1C-B1A2-5C15DBBF044B}" dt="2026-07-22T18:05:46.713" v="69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05:46.713" v="69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24:43.890" v="122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24:41.980" v="121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24:43.890" v="122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23:58.501" v="103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24:37.794" v="120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7:26:47.137" v="26" actId="12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7:26:47.137" v="26" actId="12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24:58.790" v="131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24:56.210" v="127"/>
          <ac:spMkLst>
            <pc:docMk/>
            <pc:sldMk cId="3883964071" sldId="282"/>
            <ac:spMk id="6" creationId="{FD1DCC8A-295B-1E9D-7BDE-A57CF6B3DBAA}"/>
          </ac:spMkLst>
        </pc:spChg>
        <pc:picChg chg="mod">
          <ac:chgData name="KM M" userId="990111fa234a5934" providerId="LiveId" clId="{3E0F50D3-5A6C-4E1C-B1A2-5C15DBBF044B}" dt="2026-07-25T09:24:19.480" v="117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24:12.740" v="112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24:13.612" v="113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24:58.790" v="131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06:45.789" v="71" actId="27636"/>
        <pc:sldMkLst>
          <pc:docMk/>
          <pc:sldMk cId="2852486889" sldId="286"/>
        </pc:sldMkLst>
        <pc:spChg chg="mod">
          <ac:chgData name="KM M" userId="990111fa234a5934" providerId="LiveId" clId="{3E0F50D3-5A6C-4E1C-B1A2-5C15DBBF044B}" dt="2026-07-22T18:06:45.789" v="71" actId="27636"/>
          <ac:spMkLst>
            <pc:docMk/>
            <pc:sldMk cId="2852486889" sldId="286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07:36.872" v="102" actId="20577"/>
        <pc:sldMkLst>
          <pc:docMk/>
          <pc:sldMk cId="4139064445" sldId="288"/>
        </pc:sldMkLst>
        <pc:spChg chg="mod">
          <ac:chgData name="KM M" userId="990111fa234a5934" providerId="LiveId" clId="{3E0F50D3-5A6C-4E1C-B1A2-5C15DBBF044B}" dt="2026-07-22T18:07:36.872" v="102" actId="20577"/>
          <ac:spMkLst>
            <pc:docMk/>
            <pc:sldMk cId="4139064445" sldId="288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. Elementy graficzne przedstawiają instytucje wspierające projekt lub inicjatywę edukacyjną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7</a:t>
            </a:r>
          </a:p>
          <a:p>
            <a:r>
              <a:t>Technologie pozyskiwania danych dla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Internet </a:t>
            </a:r>
            <a:r>
              <a:rPr dirty="0" err="1"/>
              <a:t>Rzeczy</a:t>
            </a:r>
            <a:r>
              <a:rPr dirty="0"/>
              <a:t> (IoT) </a:t>
            </a:r>
            <a:r>
              <a:rPr dirty="0" err="1"/>
              <a:t>i</a:t>
            </a:r>
            <a:r>
              <a:rPr dirty="0"/>
              <a:t> sensory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RFID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beacony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GPS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technologie</a:t>
            </a:r>
            <a:r>
              <a:rPr dirty="0"/>
              <a:t> </a:t>
            </a:r>
            <a:r>
              <a:rPr dirty="0" err="1"/>
              <a:t>lokalizacyjne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Monitoring </a:t>
            </a:r>
            <a:r>
              <a:rPr dirty="0" err="1"/>
              <a:t>przesyłek</a:t>
            </a:r>
            <a:r>
              <a:rPr dirty="0"/>
              <a:t>, </a:t>
            </a:r>
            <a:r>
              <a:rPr dirty="0" err="1"/>
              <a:t>floty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magazynów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Edge Computing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Integracja</a:t>
            </a:r>
            <a:r>
              <a:rPr dirty="0"/>
              <a:t> IoT z </a:t>
            </a:r>
            <a:r>
              <a:rPr dirty="0" err="1"/>
              <a:t>systemami</a:t>
            </a:r>
            <a:r>
              <a:rPr dirty="0"/>
              <a:t> DSS</a:t>
            </a:r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Internet Rzeczy (IoT)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Internet Rzeczy łączy fizyczne obiekty z systemami cyfrowymi</a:t>
            </a:r>
          </a:p>
          <a:p>
            <a:r>
              <a:t>Urządzenia mogą automatycznie pozyskiwać i przekazywać dane</a:t>
            </a:r>
          </a:p>
          <a:p>
            <a:r>
              <a:t>IoT umożliwia bieżącą obserwację stanu obiektów i procesów</a:t>
            </a:r>
          </a:p>
          <a:p>
            <a:r>
              <a:t>Dane z IoT mogą zasilać systemy analityczne i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Sensory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Sensory rejestrują parametry obiektów i ich otoczenia</a:t>
            </a:r>
          </a:p>
          <a:p>
            <a:r>
              <a:t>Mogą mierzyć m.in. temperaturę, wilgotność, ruch, nacisk lub stan urządzenia</a:t>
            </a:r>
          </a:p>
          <a:p>
            <a:r>
              <a:t>Automatyzują pozyskiwanie danych bez konieczności ręcznej rejestracji</a:t>
            </a:r>
          </a:p>
          <a:p>
            <a:r>
              <a:t>Umożliwiają szybkie wykrywanie zmian i odchyleń w procesach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IoT w procesach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Monitorowanie warunków transportu i magazynowania</a:t>
            </a:r>
          </a:p>
          <a:p>
            <a:r>
              <a:t>Kontrola stanu zasobów i urządzeń</a:t>
            </a:r>
          </a:p>
          <a:p>
            <a:r>
              <a:t>Śledzenie przebiegu procesów logistycznych</a:t>
            </a:r>
          </a:p>
          <a:p>
            <a:r>
              <a:t>Automatyczne przekazywanie danych do systemów przedsiębiorstwa</a:t>
            </a:r>
          </a:p>
          <a:p>
            <a:r>
              <a:t>Wsparcie decyzji podejmowanych na podstawie aktualnych informacji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Technologia RFID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RFID wykorzystuje fale radiowe do identyfikacji obiektów</a:t>
            </a:r>
          </a:p>
          <a:p>
            <a:r>
              <a:t>System obejmuje znaczniki, czytniki oraz oprogramowanie przetwarzające dane</a:t>
            </a:r>
          </a:p>
          <a:p>
            <a:r>
              <a:t>Pozwala automatycznie rejestrować obecność i przemieszczanie obiektów</a:t>
            </a:r>
          </a:p>
          <a:p>
            <a:r>
              <a:t>Znajduje zastosowanie m.in. w magazynowaniu, produkcji i dystrybucji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Beacony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Beacony to niewielkie urządzenia bezprzewodowo emitujące sygnały identyfikacyjne</a:t>
            </a:r>
          </a:p>
          <a:p>
            <a:r>
              <a:t>Mogą wspierać lokalizację obiektów w określonej przestrzeni</a:t>
            </a:r>
          </a:p>
          <a:p>
            <a:r>
              <a:t>Umożliwiają monitorowanie przemieszczania zasobów i urządzeń</a:t>
            </a:r>
          </a:p>
          <a:p>
            <a:r>
              <a:t>Stanowią uzupełnienie innych technologii identyfikacji i lokalizacji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RFID i beacony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Automatyczna identyfikacja jednostek logistycznych</a:t>
            </a:r>
          </a:p>
          <a:p>
            <a:r>
              <a:t>Lokalizacja zasobów i wyposażenia</a:t>
            </a:r>
          </a:p>
          <a:p>
            <a:r>
              <a:t>Kontrola przepływu towarów przez kolejne strefy procesu</a:t>
            </a:r>
          </a:p>
          <a:p>
            <a:r>
              <a:t>Ograniczenie błędów wynikających z ręcznej rejestracji</a:t>
            </a:r>
          </a:p>
          <a:p>
            <a:r>
              <a:t>Dostarczanie aktualnych danych dla systemów informatycznych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GPS i technologie lokalizacyjne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GPS umożliwia określanie położenia obiektów w przestrzeni</a:t>
            </a:r>
          </a:p>
          <a:p>
            <a:r>
              <a:t>Dane lokalizacyjne wspierają śledzenie pojazdów i przesyłek</a:t>
            </a:r>
          </a:p>
          <a:p>
            <a:r>
              <a:t>Pozwalają analizować trasy, czasy przejazdu i odchylenia od planu</a:t>
            </a:r>
          </a:p>
          <a:p>
            <a:r>
              <a:t>Stanowią ważne źródło informacji dla zarządzania transportem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Monitoring przesyłek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Bieżące określanie lokalizacji i statusu przesyłki</a:t>
            </a:r>
          </a:p>
          <a:p>
            <a:r>
              <a:t>Kontrola warunków przewozu wybranych grup produktów</a:t>
            </a:r>
          </a:p>
          <a:p>
            <a:r>
              <a:t>Wczesne wykrywanie opóźnień i zdarzeń nietypowych</a:t>
            </a:r>
          </a:p>
          <a:p>
            <a:r>
              <a:t>Udostępnianie informacji uczestnikom procesu logistycznego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Monitoring floty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Śledzenie lokalizacji i ruchu pojazdów</a:t>
            </a:r>
          </a:p>
          <a:p>
            <a:r>
              <a:t>Kontrola realizacji tras i harmonogramów</a:t>
            </a:r>
          </a:p>
          <a:p>
            <a:r>
              <a:t>Pozyskiwanie danych o wykorzystaniu środków transportu</a:t>
            </a:r>
          </a:p>
          <a:p>
            <a:r>
              <a:t>Wsparcie dyspozytorów w reagowaniu na zakłócenia</a:t>
            </a:r>
          </a:p>
          <a:p>
            <a:r>
              <a:t>Tworzenie danych do analiz efektywności transportu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Monitoring magazynów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Automatyczna rejestracja przepływu towarów i jednostek logistycznych</a:t>
            </a:r>
          </a:p>
          <a:p>
            <a:r>
              <a:t>Monitorowanie lokalizacji zapasów i zasobów</a:t>
            </a:r>
          </a:p>
          <a:p>
            <a:r>
              <a:t>Kontrola warunków środowiskowych w wybranych strefach</a:t>
            </a:r>
          </a:p>
          <a:p>
            <a:r>
              <a:t>Pozyskiwanie danych o pracy urządzeń i przebiegu operacji</a:t>
            </a:r>
          </a:p>
          <a:p>
            <a:r>
              <a:t>Zasilanie systemów WMS i narzędzi analitycznych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Edge Computing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Przetwarzanie danych blisko miejsca ich powstawania</a:t>
            </a:r>
          </a:p>
          <a:p>
            <a:r>
              <a:t>Ograniczenie konieczności przesyłania wszystkich danych do centralnego środowiska</a:t>
            </a:r>
          </a:p>
          <a:p>
            <a:r>
              <a:t>Skrócenie czasu pomiędzy rejestracją zdarzenia a reakcją systemu</a:t>
            </a:r>
          </a:p>
          <a:p>
            <a:r>
              <a:t>Szczególne znaczenie w procesach wymagających szybkiej odpowiedzi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Edge Computing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Lokalna analiza danych z sensorów i urządzeń IoT</a:t>
            </a:r>
          </a:p>
          <a:p>
            <a:r>
              <a:t>Wykrywanie zdarzeń i odchyleń bez oczekiwania na przetwarzanie centralne</a:t>
            </a:r>
          </a:p>
          <a:p>
            <a:r>
              <a:t>Możliwość uruchamiania automatycznych alertów lub reakcji</a:t>
            </a:r>
          </a:p>
          <a:p>
            <a:r>
              <a:t>Wsparcie procesów transportowych, magazynowych i produkcyjnych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Integracja IoT z systemami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Urządzenia IoT dostarczają aktualnych danych o obiektach i procesach</a:t>
            </a:r>
          </a:p>
          <a:p>
            <a:r>
              <a:t>Dane są przekazywane do środowiska informacyjnego przedsiębiorstwa</a:t>
            </a:r>
          </a:p>
          <a:p>
            <a:r>
              <a:t>DSS wykorzystuje je w analizach, modelach i ocenie wariantów</a:t>
            </a:r>
          </a:p>
          <a:p>
            <a:r>
              <a:t>Aktualność danych zwiększa możliwość reagowania na zmieniającą się sytuację</a:t>
            </a:r>
          </a:p>
          <a:p>
            <a:r>
              <a:t>Integracja łączy monitoring procesów z ich wspomaganiem decyzyjnym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monitoring transportu w czasie rzeczywistym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Sensory i GPS przekazują dane o lokalizacji oraz warunkach przewozu</a:t>
            </a:r>
          </a:p>
          <a:p>
            <a:r>
              <a:t>System wykrywa opóźnienie lub przekroczenie dopuszczalnej temperatury</a:t>
            </a:r>
          </a:p>
          <a:p>
            <a:r>
              <a:t>Dane trafiają do systemu wspomagania decyzji</a:t>
            </a:r>
          </a:p>
          <a:p>
            <a:r>
              <a:t>DSS analizuje możliwe działania i ich konsekwencje</a:t>
            </a:r>
          </a:p>
          <a:p>
            <a:r>
              <a:t>Decydent otrzymuje informację i rekomendację reakcji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Korzyści z automatycznego pozyskiwania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Większa aktualność informacji o procesach logistycznych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Ograniczenie ręcznego wprowadzania danych</a:t>
            </a:r>
          </a:p>
          <a:p>
            <a:r>
              <a:t>Szybsze wykrywanie odchyleń i zakłóceń</a:t>
            </a:r>
          </a:p>
          <a:p>
            <a:r>
              <a:t>Większa przejrzystość przepływu zasobów</a:t>
            </a:r>
          </a:p>
          <a:p>
            <a:r>
              <a:t>Lepsze podstawy informacyjne dla systemów DSS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Wyzwania związane z technologiami pozyskiwania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Integracja urządzeń i systemów pochodzących z różnych środowisk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Zapewnienie jakości i wiarygodności pozyskiwanych danych</a:t>
            </a:r>
          </a:p>
          <a:p>
            <a:r>
              <a:t>Bezpieczeństwo transmisji i dostępu do informacji</a:t>
            </a:r>
          </a:p>
          <a:p>
            <a:r>
              <a:t>Koszty infrastruktury, utrzymania i skalowania rozwiązań</a:t>
            </a:r>
          </a:p>
          <a:p>
            <a:r>
              <a:t>Konieczność właściwego wykorzystania dużej liczby danych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545"/>
            <a:ext cx="10515600" cy="4351338"/>
          </a:xfrm>
        </p:spPr>
        <p:txBody>
          <a:bodyPr>
            <a:normAutofit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/>
              <a:t>IoT </a:t>
            </a:r>
            <a:r>
              <a:rPr dirty="0" err="1"/>
              <a:t>i</a:t>
            </a:r>
            <a:r>
              <a:rPr dirty="0"/>
              <a:t> sensory </a:t>
            </a:r>
            <a:r>
              <a:rPr dirty="0" err="1"/>
              <a:t>umożliwiają</a:t>
            </a:r>
            <a:r>
              <a:rPr dirty="0"/>
              <a:t> </a:t>
            </a:r>
            <a:r>
              <a:rPr dirty="0" err="1"/>
              <a:t>automatyczne</a:t>
            </a:r>
            <a:r>
              <a:rPr dirty="0"/>
              <a:t> </a:t>
            </a:r>
            <a:r>
              <a:rPr dirty="0" err="1"/>
              <a:t>pozyskiwanie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o </a:t>
            </a:r>
            <a:r>
              <a:rPr dirty="0" err="1"/>
              <a:t>procesach</a:t>
            </a:r>
            <a:r>
              <a:rPr dirty="0"/>
              <a:t> </a:t>
            </a:r>
            <a:r>
              <a:rPr dirty="0" err="1"/>
              <a:t>logistycznych</a:t>
            </a:r>
            <a:endParaRPr dirty="0"/>
          </a:p>
          <a:p>
            <a:r>
              <a:rPr dirty="0"/>
              <a:t>RFID, </a:t>
            </a:r>
            <a:r>
              <a:rPr dirty="0" err="1"/>
              <a:t>beacony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GPS </a:t>
            </a:r>
            <a:r>
              <a:rPr dirty="0" err="1"/>
              <a:t>wspierają</a:t>
            </a:r>
            <a:r>
              <a:rPr dirty="0"/>
              <a:t> </a:t>
            </a:r>
            <a:r>
              <a:rPr dirty="0" err="1"/>
              <a:t>identyfikację</a:t>
            </a:r>
            <a:r>
              <a:rPr dirty="0"/>
              <a:t>, </a:t>
            </a:r>
            <a:r>
              <a:rPr dirty="0" err="1"/>
              <a:t>lokalizację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monitoring </a:t>
            </a:r>
            <a:r>
              <a:rPr dirty="0" err="1"/>
              <a:t>obiektów</a:t>
            </a:r>
            <a:endParaRPr dirty="0"/>
          </a:p>
          <a:p>
            <a:r>
              <a:rPr dirty="0"/>
              <a:t>Technologie </a:t>
            </a:r>
            <a:r>
              <a:rPr dirty="0" err="1"/>
              <a:t>cyfrowe</a:t>
            </a:r>
            <a:r>
              <a:rPr dirty="0"/>
              <a:t> </a:t>
            </a:r>
            <a:r>
              <a:rPr dirty="0" err="1"/>
              <a:t>zwiększają</a:t>
            </a:r>
            <a:r>
              <a:rPr dirty="0"/>
              <a:t> </a:t>
            </a:r>
            <a:r>
              <a:rPr dirty="0" err="1"/>
              <a:t>widoczność</a:t>
            </a:r>
            <a:r>
              <a:rPr dirty="0"/>
              <a:t> </a:t>
            </a:r>
            <a:r>
              <a:rPr dirty="0" err="1"/>
              <a:t>przesyłek</a:t>
            </a:r>
            <a:r>
              <a:rPr dirty="0"/>
              <a:t>, </a:t>
            </a:r>
            <a:r>
              <a:rPr dirty="0" err="1"/>
              <a:t>floty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magazynów</a:t>
            </a:r>
            <a:endParaRPr dirty="0"/>
          </a:p>
          <a:p>
            <a:r>
              <a:rPr dirty="0"/>
              <a:t>Edge Computing </a:t>
            </a:r>
            <a:r>
              <a:rPr dirty="0" err="1"/>
              <a:t>pozwala</a:t>
            </a:r>
            <a:r>
              <a:rPr dirty="0"/>
              <a:t> </a:t>
            </a:r>
            <a:r>
              <a:rPr dirty="0" err="1"/>
              <a:t>szybciej</a:t>
            </a:r>
            <a:r>
              <a:rPr dirty="0"/>
              <a:t> </a:t>
            </a:r>
            <a:r>
              <a:rPr dirty="0" err="1"/>
              <a:t>przetwarzać</a:t>
            </a:r>
            <a:r>
              <a:rPr dirty="0"/>
              <a:t> </a:t>
            </a:r>
            <a:r>
              <a:rPr dirty="0" err="1"/>
              <a:t>dane</a:t>
            </a:r>
            <a:r>
              <a:rPr dirty="0"/>
              <a:t> </a:t>
            </a:r>
            <a:r>
              <a:rPr dirty="0" err="1"/>
              <a:t>blisko</a:t>
            </a:r>
            <a:r>
              <a:rPr dirty="0"/>
              <a:t> </a:t>
            </a:r>
            <a:r>
              <a:rPr dirty="0" err="1"/>
              <a:t>miejsca</a:t>
            </a:r>
            <a:r>
              <a:rPr dirty="0"/>
              <a:t> ich </a:t>
            </a:r>
            <a:r>
              <a:rPr dirty="0" err="1"/>
              <a:t>powstawania</a:t>
            </a:r>
            <a:endParaRPr dirty="0"/>
          </a:p>
          <a:p>
            <a:r>
              <a:rPr dirty="0" err="1"/>
              <a:t>Integracja</a:t>
            </a:r>
            <a:r>
              <a:rPr dirty="0"/>
              <a:t> IoT z DSS </a:t>
            </a:r>
            <a:r>
              <a:rPr dirty="0" err="1"/>
              <a:t>umożliwia</a:t>
            </a:r>
            <a:r>
              <a:rPr dirty="0"/>
              <a:t> </a:t>
            </a:r>
            <a:r>
              <a:rPr dirty="0" err="1"/>
              <a:t>wykorzystanie</a:t>
            </a:r>
            <a:r>
              <a:rPr dirty="0"/>
              <a:t> </a:t>
            </a:r>
            <a:r>
              <a:rPr dirty="0" err="1"/>
              <a:t>aktualnych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w </a:t>
            </a:r>
            <a:r>
              <a:rPr dirty="0" err="1"/>
              <a:t>procesach</a:t>
            </a:r>
            <a:r>
              <a:rPr dirty="0"/>
              <a:t> </a:t>
            </a:r>
            <a:r>
              <a:rPr dirty="0" err="1"/>
              <a:t>decyzyjnych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248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Które technologie pozyskiwania danych mają największe znaczenie dla podejmowania decyzji logistycznych w czasie rzeczywistym i dlaczego?</a:t>
            </a:r>
            <a:endParaRPr dirty="0"/>
          </a:p>
          <a:p>
            <a:r>
              <a:t>Czy ciągły monitoring przesyłek, floty i zasobów magazynowych zawsze prowadzi do poprawy jakości decyzji logistycznych?</a:t>
            </a:r>
          </a:p>
          <a:p>
            <a:r>
              <a:t>W jakich sytuacjach zastosowanie Edge Computing może przynieść większe korzyści niż przesyłanie wszystkich danych do centralnego systemu?</a:t>
            </a:r>
          </a:p>
        </p:txBody>
      </p:sp>
    </p:spTree>
    <p:extLst>
      <p:ext uri="{BB962C8B-B14F-4D97-AF65-F5344CB8AC3E}">
        <p14:creationId xmlns:p14="http://schemas.microsoft.com/office/powerpoint/2010/main" val="4139064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FD1DCC8A-295B-1E9D-7BDE-A57CF6B3D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tekstowy zawiera informacje o licencji Creative Commons Uznanie autorstwa CC BY 4.0 oraz link do szczegółów licencji. Tekst odnosi się do projektu GreenTechEducation realizowanego przez SGGW w ramach programu FERS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czterech instytucji: Fundusze Europejskie, Rzeczpospolita Polska, Unia Europejska oraz Szkoła Główna Gospodarstwa Wiejskiego w Warszawie. Każde logo ma charakterystyczne kolory i symbole reprezentujące odpowiednie organizacje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4713</TotalTime>
  <Words>755</Words>
  <Application>Microsoft Office PowerPoint</Application>
  <PresentationFormat>Panoramiczny</PresentationFormat>
  <Paragraphs>117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Internet Rzeczy (IoT)</vt:lpstr>
      <vt:lpstr>Sensory w logistyce</vt:lpstr>
      <vt:lpstr>IoT w procesach logistycznych</vt:lpstr>
      <vt:lpstr>Technologia RFID</vt:lpstr>
      <vt:lpstr>Beacony</vt:lpstr>
      <vt:lpstr>RFID i beacony w logistyce</vt:lpstr>
      <vt:lpstr>GPS i technologie lokalizacyjne</vt:lpstr>
      <vt:lpstr>Monitoring przesyłek</vt:lpstr>
      <vt:lpstr>Monitoring floty</vt:lpstr>
      <vt:lpstr>Monitoring magazynów</vt:lpstr>
      <vt:lpstr>Edge Computing</vt:lpstr>
      <vt:lpstr>Edge Computing w logistyce</vt:lpstr>
      <vt:lpstr>Integracja IoT z systemami DSS</vt:lpstr>
      <vt:lpstr>Case: monitoring transportu w czasie rzeczywistym</vt:lpstr>
      <vt:lpstr>Korzyści z automatycznego pozyskiwania danych</vt:lpstr>
      <vt:lpstr>Wyzwania związane z technologiami pozyskiwania danych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