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6" r:id="rId20"/>
    <p:sldId id="275" r:id="rId21"/>
    <p:sldId id="281" r:id="rId22"/>
    <p:sldId id="284" r:id="rId23"/>
    <p:sldId id="286" r:id="rId24"/>
    <p:sldId id="288" r:id="rId25"/>
    <p:sldId id="282" r:id="rId2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02BDE0-F3D1-486A-878D-8F05881A8039}" v="15" dt="2026-07-25T09:26:39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91" autoAdjust="0"/>
    <p:restoredTop sz="86405" autoAdjust="0"/>
  </p:normalViewPr>
  <p:slideViewPr>
    <p:cSldViewPr snapToGrid="0" showGuides="1">
      <p:cViewPr varScale="1">
        <p:scale>
          <a:sx n="53" d="100"/>
          <a:sy n="53" d="100"/>
        </p:scale>
        <p:origin x="67" y="725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762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undo custSel addSld delSld modSld">
      <pc:chgData name="KM M" userId="990111fa234a5934" providerId="LiveId" clId="{3E0F50D3-5A6C-4E1C-B1A2-5C15DBBF044B}" dt="2026-07-25T09:26:39.777" v="134"/>
      <pc:docMkLst>
        <pc:docMk/>
      </pc:docMkLst>
      <pc:sldChg chg="modSp mod">
        <pc:chgData name="KM M" userId="990111fa234a5934" providerId="LiveId" clId="{3E0F50D3-5A6C-4E1C-B1A2-5C15DBBF044B}" dt="2026-07-22T18:18:44.059" v="103" actId="12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8:18:44.059" v="103" actId="12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 mod">
        <pc:chgData name="KM M" userId="990111fa234a5934" providerId="LiveId" clId="{3E0F50D3-5A6C-4E1C-B1A2-5C15DBBF044B}" dt="2026-07-25T09:26:28.252" v="125" actId="13244"/>
        <pc:sldMkLst>
          <pc:docMk/>
          <pc:sldMk cId="2101510444" sldId="279"/>
        </pc:sldMkLst>
        <pc:spChg chg="mod">
          <ac:chgData name="KM M" userId="990111fa234a5934" providerId="LiveId" clId="{3E0F50D3-5A6C-4E1C-B1A2-5C15DBBF044B}" dt="2026-07-25T09:26:27.114" v="124" actId="13244"/>
          <ac:spMkLst>
            <pc:docMk/>
            <pc:sldMk cId="2101510444" sldId="279"/>
            <ac:spMk id="2" creationId="{00000000-0000-0000-0000-000000000000}"/>
          </ac:spMkLst>
        </pc:spChg>
        <pc:spChg chg="mod">
          <ac:chgData name="KM M" userId="990111fa234a5934" providerId="LiveId" clId="{3E0F50D3-5A6C-4E1C-B1A2-5C15DBBF044B}" dt="2026-07-25T09:26:28.252" v="125" actId="13244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09:25:49.149" v="106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09:25:58.936" v="110" actId="962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7:26:47.137" v="26" actId="12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7:26:47.137" v="26" actId="12"/>
          <ac:spMkLst>
            <pc:docMk/>
            <pc:sldMk cId="302047053" sldId="281"/>
            <ac:spMk id="3" creationId="{127F2460-BFB4-6DA7-1DEF-42DF826A98B3}"/>
          </ac:spMkLst>
        </pc:spChg>
      </pc:sldChg>
      <pc:sldChg chg="addSp delSp modSp add mod">
        <pc:chgData name="KM M" userId="990111fa234a5934" providerId="LiveId" clId="{3E0F50D3-5A6C-4E1C-B1A2-5C15DBBF044B}" dt="2026-07-25T09:26:39.777" v="134"/>
        <pc:sldMkLst>
          <pc:docMk/>
          <pc:sldMk cId="3883964071" sldId="282"/>
        </pc:sldMkLst>
        <pc:spChg chg="add del mod">
          <ac:chgData name="KM M" userId="990111fa234a5934" providerId="LiveId" clId="{3E0F50D3-5A6C-4E1C-B1A2-5C15DBBF044B}" dt="2026-07-25T09:25:40.052" v="105" actId="33699"/>
          <ac:spMkLst>
            <pc:docMk/>
            <pc:sldMk cId="3883964071" sldId="282"/>
            <ac:spMk id="6" creationId="{BA336980-D9B0-E551-53C6-3208CD2EDCF5}"/>
          </ac:spMkLst>
        </pc:spChg>
        <pc:spChg chg="add mod">
          <ac:chgData name="KM M" userId="990111fa234a5934" providerId="LiveId" clId="{3E0F50D3-5A6C-4E1C-B1A2-5C15DBBF044B}" dt="2026-07-25T09:26:37.354" v="130"/>
          <ac:spMkLst>
            <pc:docMk/>
            <pc:sldMk cId="3883964071" sldId="282"/>
            <ac:spMk id="7" creationId="{D0D02A21-1A57-50B4-3CC6-9C6A4B5320D0}"/>
          </ac:spMkLst>
        </pc:spChg>
        <pc:picChg chg="mod">
          <ac:chgData name="KM M" userId="990111fa234a5934" providerId="LiveId" clId="{3E0F50D3-5A6C-4E1C-B1A2-5C15DBBF044B}" dt="2026-07-25T09:26:12.396" v="121" actId="962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26:07.276" v="116" actId="27636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26:07.833" v="117" actId="962"/>
          <ac:picMkLst>
            <pc:docMk/>
            <pc:sldMk cId="3883964071" sldId="282"/>
            <ac:picMk id="5" creationId="{1360999B-B904-4568-B3C5-06EFB8940D54}"/>
          </ac:picMkLst>
        </pc:picChg>
        <pc:picChg chg="mod">
          <ac:chgData name="KM M" userId="990111fa234a5934" providerId="LiveId" clId="{3E0F50D3-5A6C-4E1C-B1A2-5C15DBBF044B}" dt="2026-07-25T09:26:39.777" v="134"/>
          <ac:picMkLst>
            <pc:docMk/>
            <pc:sldMk cId="3883964071" sldId="282"/>
            <ac:picMk id="25" creationId="{AE5352E8-B38D-4112-8709-9A63013499A7}"/>
          </ac:picMkLst>
        </pc:picChg>
      </pc:sldChg>
      <pc:sldChg chg="modSp add">
        <pc:chgData name="KM M" userId="990111fa234a5934" providerId="LiveId" clId="{3E0F50D3-5A6C-4E1C-B1A2-5C15DBBF044B}" dt="2026-07-22T17:47:10.253" v="33"/>
        <pc:sldMkLst>
          <pc:docMk/>
          <pc:sldMk cId="2265957553" sldId="284"/>
        </pc:sldMkLst>
        <pc:spChg chg="mod">
          <ac:chgData name="KM M" userId="990111fa234a5934" providerId="LiveId" clId="{3E0F50D3-5A6C-4E1C-B1A2-5C15DBBF044B}" dt="2026-07-22T17:47:10.253" v="33"/>
          <ac:spMkLst>
            <pc:docMk/>
            <pc:sldMk cId="2265957553" sldId="284"/>
            <ac:spMk id="3" creationId="{127F2460-BFB4-6DA7-1DEF-42DF826A98B3}"/>
          </ac:spMkLst>
        </pc:spChg>
      </pc:sldChg>
      <pc:sldChg chg="modSp add mod">
        <pc:chgData name="KM M" userId="990111fa234a5934" providerId="LiveId" clId="{3E0F50D3-5A6C-4E1C-B1A2-5C15DBBF044B}" dt="2026-07-22T18:06:45.789" v="71" actId="27636"/>
        <pc:sldMkLst>
          <pc:docMk/>
          <pc:sldMk cId="2852486889" sldId="286"/>
        </pc:sldMkLst>
        <pc:spChg chg="mod">
          <ac:chgData name="KM M" userId="990111fa234a5934" providerId="LiveId" clId="{3E0F50D3-5A6C-4E1C-B1A2-5C15DBBF044B}" dt="2026-07-22T18:06:45.789" v="71" actId="27636"/>
          <ac:spMkLst>
            <pc:docMk/>
            <pc:sldMk cId="2852486889" sldId="286"/>
            <ac:spMk id="3" creationId="{127F2460-BFB4-6DA7-1DEF-42DF826A98B3}"/>
          </ac:spMkLst>
        </pc:spChg>
      </pc:sldChg>
      <pc:sldChg chg="modSp add mod">
        <pc:chgData name="KM M" userId="990111fa234a5934" providerId="LiveId" clId="{3E0F50D3-5A6C-4E1C-B1A2-5C15DBBF044B}" dt="2026-07-22T18:07:36.872" v="102" actId="20577"/>
        <pc:sldMkLst>
          <pc:docMk/>
          <pc:sldMk cId="4139064445" sldId="288"/>
        </pc:sldMkLst>
        <pc:spChg chg="mod">
          <ac:chgData name="KM M" userId="990111fa234a5934" providerId="LiveId" clId="{3E0F50D3-5A6C-4E1C-B1A2-5C15DBBF044B}" dt="2026-07-22T18:07:36.872" v="102" actId="20577"/>
          <ac:spMkLst>
            <pc:docMk/>
            <pc:sldMk cId="4139064445" sldId="288"/>
            <ac:spMk id="3" creationId="{127F2460-BFB4-6DA7-1DEF-42DF826A98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Logo czterech instytucji: Fundusze Europejskie dla Rozwoju Społecznego, Rzeczpospolita Polska, Unia Europejska oraz Szkoła Główna Gospodarstwa Wiejskiego w Warszawie. Elementy graficzne zawierają symbole i flagi reprezentujące finansowanie i instytucje edukacyjne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8</a:t>
            </a:r>
          </a:p>
          <a:p>
            <a:r>
              <a:t>Chmura obliczeniowa i platformy cyfrowe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Cloud Computing – </a:t>
            </a:r>
            <a:r>
              <a:rPr dirty="0" err="1"/>
              <a:t>istota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znaczenie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Modele</a:t>
            </a:r>
            <a:r>
              <a:rPr dirty="0"/>
              <a:t> </a:t>
            </a:r>
            <a:r>
              <a:rPr dirty="0" err="1"/>
              <a:t>usług</a:t>
            </a:r>
            <a:r>
              <a:rPr dirty="0"/>
              <a:t> </a:t>
            </a:r>
            <a:r>
              <a:rPr dirty="0" err="1"/>
              <a:t>chmurowych</a:t>
            </a:r>
            <a:r>
              <a:rPr dirty="0"/>
              <a:t>: SaaS, PaaS </a:t>
            </a:r>
            <a:r>
              <a:rPr dirty="0" err="1"/>
              <a:t>i</a:t>
            </a:r>
            <a:r>
              <a:rPr dirty="0"/>
              <a:t> IaaS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Platformy </a:t>
            </a:r>
            <a:r>
              <a:rPr dirty="0" err="1"/>
              <a:t>cyfrowe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logistyczne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Integracja</a:t>
            </a:r>
            <a:r>
              <a:rPr dirty="0"/>
              <a:t> </a:t>
            </a:r>
            <a:r>
              <a:rPr dirty="0" err="1"/>
              <a:t>usług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systemów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Skalowalność</a:t>
            </a:r>
            <a:r>
              <a:rPr dirty="0"/>
              <a:t> </a:t>
            </a:r>
            <a:r>
              <a:rPr dirty="0" err="1"/>
              <a:t>rozwiązań</a:t>
            </a:r>
            <a:r>
              <a:rPr dirty="0"/>
              <a:t> </a:t>
            </a:r>
            <a:r>
              <a:rPr dirty="0" err="1"/>
              <a:t>chmurowych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Cyberbezpieczeństwo</a:t>
            </a:r>
            <a:r>
              <a:rPr dirty="0"/>
              <a:t> </a:t>
            </a:r>
            <a:r>
              <a:rPr dirty="0" err="1"/>
              <a:t>usług</a:t>
            </a:r>
            <a:r>
              <a:rPr dirty="0"/>
              <a:t> </a:t>
            </a:r>
            <a:r>
              <a:rPr dirty="0" err="1"/>
              <a:t>chmurowych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Cloud Computing – istota koncepcji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Model dostarczania zasobów informatycznych przez sieć</a:t>
            </a:r>
          </a:p>
          <a:p>
            <a:r>
              <a:t>Dostęp do mocy obliczeniowej, pamięci, aplikacji i usług na żądanie</a:t>
            </a:r>
          </a:p>
          <a:p>
            <a:r>
              <a:t>Ograniczenie konieczności utrzymywania całej infrastruktury lokalnie</a:t>
            </a:r>
          </a:p>
          <a:p>
            <a:r>
              <a:t>Elastyczne wykorzystanie zasobów zgodnie z aktualnymi potrzebami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Znaczenie chmury dla logistyki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Dostęp do systemów i danych z różnych lokalizacji</a:t>
            </a:r>
          </a:p>
          <a:p>
            <a:r>
              <a:t>Łatwiejsza współpraca uczestników procesów logistycznych</a:t>
            </a:r>
          </a:p>
          <a:p>
            <a:r>
              <a:t>Możliwość szybkiego uruchamiania i rozwijania usług cyfrowych</a:t>
            </a:r>
          </a:p>
          <a:p>
            <a:r>
              <a:t>Wsparcie integracji danych, analityki i systemów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Modele usług chmurowych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SaaS – oprogramowanie udostępniane jako usługa</a:t>
            </a:r>
          </a:p>
          <a:p>
            <a:r>
              <a:t>PaaS – platforma do tworzenia i uruchamiania aplikacji</a:t>
            </a:r>
          </a:p>
          <a:p>
            <a:r>
              <a:t>IaaS – infrastruktura informatyczna udostępniana jako usługa</a:t>
            </a:r>
          </a:p>
          <a:p>
            <a:r>
              <a:t>Modele różnią się zakresem odpowiedzialności dostawcy i użytkownika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SaaS – Software as a Service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Użytkownik korzysta z gotowej aplikacji dostępnej przez sieć</a:t>
            </a:r>
          </a:p>
          <a:p>
            <a:r>
              <a:t>Dostawca odpowiada za infrastrukturę, aktualizacje i utrzymanie aplikacji</a:t>
            </a:r>
          </a:p>
          <a:p>
            <a:r>
              <a:t>Model ułatwia szybkie wdrażanie rozwiązań bez rozbudowanej infrastruktury lokalnej</a:t>
            </a:r>
          </a:p>
          <a:p>
            <a:r>
              <a:t>Może obejmować m.in. systemy ERP, TMS, WMS, CRM i narzędzia analityczne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PaaS – Platform as a Service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Dostarcza środowisko do budowy, testowania i uruchamiania aplikacji</a:t>
            </a:r>
          </a:p>
          <a:p>
            <a:r>
              <a:t>Użytkownik koncentruje się na tworzeniu rozwiązania, a nie na utrzymaniu infrastruktury</a:t>
            </a:r>
          </a:p>
          <a:p>
            <a:r>
              <a:t>Ułatwia rozwój aplikacji integrujących dane i usługi</a:t>
            </a:r>
          </a:p>
          <a:p>
            <a:r>
              <a:t>Może wspierać tworzenie dedykowanych rozwiązań logistycznych i analitycznych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IaaS – Infrastructure as a Service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Udostępnia zasoby infrastrukturalne, m.in. serwery, pamięć i sieć</a:t>
            </a:r>
          </a:p>
          <a:p>
            <a:r>
              <a:t>Pozwala elastycznie zwiększać lub zmniejszać wykorzystywane zasoby</a:t>
            </a:r>
          </a:p>
          <a:p>
            <a:r>
              <a:t>Użytkownik zachowuje większą kontrolę nad środowiskiem niż w SaaS i PaaS</a:t>
            </a:r>
          </a:p>
          <a:p>
            <a:r>
              <a:t>Może stanowić podstawę dla systemów wymagających dużej mocy obliczeniowej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SaaS, PaaS i IaaS – porównanie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SaaS – gotowe oprogramowanie dla użytkownika końcowego</a:t>
            </a:r>
          </a:p>
          <a:p>
            <a:r>
              <a:t>PaaS – środowisko dla tworzenia i rozwijania aplikacji</a:t>
            </a:r>
          </a:p>
          <a:p>
            <a:r>
              <a:t>IaaS – infrastruktura do samodzielnej konfiguracji środowiska IT</a:t>
            </a:r>
          </a:p>
          <a:p>
            <a:r>
              <a:t>Dobór modelu zależy od potrzeb, kompetencji i oczekiwanego poziomu kontroli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Platformy cyfrowe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Tworzą środowisko łączące użytkowników, dane, aplikacje i usługi</a:t>
            </a:r>
          </a:p>
          <a:p>
            <a:r>
              <a:t>Ułatwiają wymianę informacji pomiędzy uczestnikami procesów</a:t>
            </a:r>
          </a:p>
          <a:p>
            <a:r>
              <a:t>Pozwalają integrować różne funkcjonalności w jednym środowisku</a:t>
            </a:r>
          </a:p>
          <a:p>
            <a:r>
              <a:t>Mogą tworzyć podstawę nowych cyfrowych modeli współpracy biznesowej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Platformy logistyczne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Łączą uczestników rynku usług logistycznych</a:t>
            </a:r>
          </a:p>
          <a:p>
            <a:r>
              <a:t>Mogą wspierać wymianę danych o zleceniach, ładunkach, przewozach i zasobach</a:t>
            </a:r>
          </a:p>
          <a:p>
            <a:r>
              <a:t>Zwiększają przejrzystość dostępnych usług i możliwości realizacji procesów</a:t>
            </a:r>
          </a:p>
          <a:p>
            <a:r>
              <a:t>Ułatwiają koordynację działań pomiędzy przedsiębiorstwami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Integracja usług i systemów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Łączenie aplikacji, danych i usług działających w różnych środowiskach</a:t>
            </a:r>
          </a:p>
          <a:p>
            <a:r>
              <a:t>Automatyczna wymiana informacji pomiędzy systemami</a:t>
            </a:r>
          </a:p>
          <a:p>
            <a:r>
              <a:t>Ograniczenie ręcznego przenoszenia danych i powstawania niespójności</a:t>
            </a:r>
          </a:p>
          <a:p>
            <a:r>
              <a:t>Tworzenie spójnego środowiska informacyjnego wspierającego procesy logistyczne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Integracja w środowisku chmurowym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Systemy chmurowe mogą wymieniać dane z rozwiązaniami lokalnymi i innymi usługami</a:t>
            </a:r>
          </a:p>
          <a:p>
            <a:r>
              <a:t>Interfejsy i usługi integracyjne umożliwiają automatyczny przepływ informacji</a:t>
            </a:r>
          </a:p>
          <a:p>
            <a:r>
              <a:t>Integracja zwiększa dostępność danych dla analiz i DSS</a:t>
            </a:r>
          </a:p>
          <a:p>
            <a:r>
              <a:t>Spójny przepływ danych wspiera szybsze reagowanie na zdarzenia logistyczne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Skalowalność rozwiązań chmurowych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Możliwość dostosowania zasobów do aktualnego zapotrzebowania</a:t>
            </a:r>
          </a:p>
          <a:p>
            <a:r>
              <a:t>Zwiększanie mocy obliczeniowej przy wzroście liczby użytkowników lub danych</a:t>
            </a:r>
          </a:p>
          <a:p>
            <a:r>
              <a:t>Ograniczanie zasobów w okresach mniejszego zapotrzebowania</a:t>
            </a:r>
          </a:p>
          <a:p>
            <a:r>
              <a:t>Szczególne znaczenie przy sezonowości i zmienności procesów logistycznych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8E9E35-83EA-4C3C-7E5D-E0DEA9D3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sezonowy wzrost liczby zamówień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4FF3CE-B55C-0F55-6AC2-5273FF7B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Przedsiębiorstwo odnotowuje gwałtowny wzrost liczby zamówień</a:t>
            </a:r>
          </a:p>
          <a:p>
            <a:r>
              <a:t>Systemy chmurowe zwiększają dostępne zasoby obliczeniowe</a:t>
            </a:r>
          </a:p>
          <a:p>
            <a:r>
              <a:t>Platforma obsługuje większą liczbę użytkowników i operacji</a:t>
            </a:r>
          </a:p>
          <a:p>
            <a:r>
              <a:t>Po zakończeniu okresu szczytowego zasoby mogą zostać ograniczone</a:t>
            </a:r>
          </a:p>
          <a:p>
            <a:r>
              <a:t>Elastyczność infrastruktury wspiera ciągłość procesów i decyzji</a:t>
            </a:r>
          </a:p>
        </p:txBody>
      </p:sp>
    </p:spTree>
    <p:extLst>
      <p:ext uri="{BB962C8B-B14F-4D97-AF65-F5344CB8AC3E}">
        <p14:creationId xmlns:p14="http://schemas.microsoft.com/office/powerpoint/2010/main" val="348684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Cyberbezpieczeństwo usług chmurowych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Ochrona danych przechowywanych i przesyłanych w środowisku chmurowym</a:t>
            </a:r>
          </a:p>
          <a:p>
            <a:r>
              <a:t>Kontrola dostępu użytkowników do systemów i informacji</a:t>
            </a:r>
          </a:p>
          <a:p>
            <a:r>
              <a:t>Zabezpieczenie aplikacji i usług przed nieautoryzowanym użyciem</a:t>
            </a:r>
          </a:p>
          <a:p>
            <a:r>
              <a:t>Zapewnienie ciągłości działania i możliwości odtworzenia danych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Podstawowe zagrożenia w chmurze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Nieautoryzowany dostęp do danych i usług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Błędy konfiguracji i niewłaściwe zarządzanie uprawnieniami</a:t>
            </a:r>
          </a:p>
          <a:p>
            <a:r>
              <a:t>Utrata lub niedostępność danych</a:t>
            </a:r>
          </a:p>
          <a:p>
            <a:r>
              <a:t>Ataki na konta użytkowników i usługi sieciowe</a:t>
            </a:r>
          </a:p>
          <a:p>
            <a:r>
              <a:t>Uzależnienie ciągłości procesów od dostępności infrastruktury cyfrowej</a:t>
            </a:r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Znaczenie chmury dla systemów DSS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Chmura zapewnia dostęp do skalowalnych zasobów obliczeniowych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Ułatwia integrację danych pochodzących z wielu źródeł</a:t>
            </a:r>
          </a:p>
          <a:p>
            <a:r>
              <a:t>Pozwala udostępniać narzędzia analityczne wielu użytkownikom</a:t>
            </a:r>
          </a:p>
          <a:p>
            <a:r>
              <a:t>Wspiera przetwarzanie dużych zbiorów danych i rozwój zaawansowanej analityki</a:t>
            </a:r>
          </a:p>
          <a:p>
            <a:r>
              <a:t>Może zwiększać elastyczność środowiska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2265957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854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Cloud Computing umożliwia elastyczny dostęp do zasobów informatycznych</a:t>
            </a:r>
            <a:endParaRPr dirty="0"/>
          </a:p>
          <a:p>
            <a:r>
              <a:t>SaaS, PaaS i IaaS odpowiadają różnym potrzebom użytkowników i organizacji</a:t>
            </a:r>
          </a:p>
          <a:p>
            <a:r>
              <a:t>Platformy cyfrowe wspierają współpracę oraz wymianę danych i usług</a:t>
            </a:r>
          </a:p>
          <a:p>
            <a:r>
              <a:t>Integracja systemów zwiększa spójność środowiska informacyjnego logistyki</a:t>
            </a:r>
          </a:p>
          <a:p>
            <a:r>
              <a:t>Skalowalność pozwala dostosowywać zasoby do zmiennego zapotrzebowania</a:t>
            </a:r>
          </a:p>
          <a:p>
            <a:r>
              <a:t>Cyberbezpieczeństwo jest warunkiem bezpiecznego wykorzystania usług chmurowych</a:t>
            </a:r>
          </a:p>
        </p:txBody>
      </p:sp>
    </p:spTree>
    <p:extLst>
      <p:ext uri="{BB962C8B-B14F-4D97-AF65-F5344CB8AC3E}">
        <p14:creationId xmlns:p14="http://schemas.microsoft.com/office/powerpoint/2010/main" val="2852486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Który model usług chmurowych – SaaS, PaaS czy IaaS – może być najbardziej użyteczny dla przedsiębiorstwa logistycznego i od czego zależy ten wybór?</a:t>
            </a:r>
            <a:endParaRPr dirty="0"/>
          </a:p>
          <a:p>
            <a:r>
              <a:t>Czy przeniesienie kluczowych systemów logistycznych do chmury zwiększa, czy ogranicza bezpieczeństwo i ciągłość działania przedsiębiorstwa?</a:t>
            </a:r>
          </a:p>
          <a:p>
            <a:r>
              <a:t>W jaki sposób skalowalność chmury może wpływać na zdolność przedsiębiorstwa do reagowania na nagłe zmiany popytu lub zakłócenia w procesach logistycznych?</a:t>
            </a:r>
          </a:p>
        </p:txBody>
      </p:sp>
    </p:spTree>
    <p:extLst>
      <p:ext uri="{BB962C8B-B14F-4D97-AF65-F5344CB8AC3E}">
        <p14:creationId xmlns:p14="http://schemas.microsoft.com/office/powerpoint/2010/main" val="4139064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D0D02A21-1A57-50B4-3CC6-9C6A4B5320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Materiał zawiera informacje o licencji Creative Commons Uznanie autorstwa CC BY 4.0 oraz link do szczegółów licencji. Opis wskazuje na powiązanie z projektem GreenTechEducation realizowanym przez SGGW w ramach programu FERS.&#10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Funduszy Europejskich, Rzeczypospolitej Polskiej, Unii Europejskiej oraz Szkoły Głównej Gospodarstwa Wiejskiego w Warszawie ułożone poziomo na białym tle. Elementy graficzne zawierają symbole flag i herbów, reprezentujące instytucje finansujące i edukacyjne.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4713</TotalTime>
  <Words>802</Words>
  <Application>Microsoft Office PowerPoint</Application>
  <PresentationFormat>Panoramiczny</PresentationFormat>
  <Paragraphs>113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Cloud Computing – istota koncepcji</vt:lpstr>
      <vt:lpstr>Znaczenie chmury dla logistyki</vt:lpstr>
      <vt:lpstr>Modele usług chmurowych</vt:lpstr>
      <vt:lpstr>SaaS – Software as a Service</vt:lpstr>
      <vt:lpstr>PaaS – Platform as a Service</vt:lpstr>
      <vt:lpstr>IaaS – Infrastructure as a Service</vt:lpstr>
      <vt:lpstr>SaaS, PaaS i IaaS – porównanie</vt:lpstr>
      <vt:lpstr>Platformy cyfrowe</vt:lpstr>
      <vt:lpstr>Platformy logistyczne</vt:lpstr>
      <vt:lpstr>Integracja usług i systemów</vt:lpstr>
      <vt:lpstr>Integracja w środowisku chmurowym</vt:lpstr>
      <vt:lpstr>Skalowalność rozwiązań chmurowych</vt:lpstr>
      <vt:lpstr>Case: sezonowy wzrost liczby zamówień</vt:lpstr>
      <vt:lpstr>Cyberbezpieczeństwo usług chmurowych</vt:lpstr>
      <vt:lpstr>Podstawowe zagrożenia w chmurze</vt:lpstr>
      <vt:lpstr>Znaczenie chmury dla systemów DSS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66</cp:revision>
  <cp:lastPrinted>2024-05-21T11:11:19Z</cp:lastPrinted>
  <dcterms:created xsi:type="dcterms:W3CDTF">2024-02-02T12:47:31Z</dcterms:created>
  <dcterms:modified xsi:type="dcterms:W3CDTF">2026-07-25T09:26:45Z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