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2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66C7C8-F570-40CA-85A1-EFE1FD15ADD5}" v="16" dt="2026-07-25T09:28:30.7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34" autoAdjust="0"/>
    <p:restoredTop sz="92157" autoAdjust="0"/>
  </p:normalViewPr>
  <p:slideViewPr>
    <p:cSldViewPr snapToGrid="0" showGuides="1">
      <p:cViewPr varScale="1">
        <p:scale>
          <a:sx n="72" d="100"/>
          <a:sy n="72" d="100"/>
        </p:scale>
        <p:origin x="691" y="9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630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28:30.783" v="138"/>
      <pc:docMkLst>
        <pc:docMk/>
      </pc:docMkLst>
      <pc:sldChg chg="modSp mod">
        <pc:chgData name="KM M" userId="990111fa234a5934" providerId="LiveId" clId="{3E0F50D3-5A6C-4E1C-B1A2-5C15DBBF044B}" dt="2026-07-22T18:21:59.197" v="104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21:59.197" v="104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28:08.936" v="129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28:05.097" v="126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28:08.936" v="129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27:33.047" v="109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27:39.590" v="113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22:31.049" v="108" actId="107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22:31.049" v="108" actId="1076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28:30.783" v="138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09:28:28.550" v="134"/>
          <ac:spMkLst>
            <pc:docMk/>
            <pc:sldMk cId="3883964071" sldId="282"/>
            <ac:spMk id="6" creationId="{50430357-514E-E164-7AFA-9F5A8124FDDA}"/>
          </ac:spMkLst>
        </pc:spChg>
        <pc:picChg chg="mod">
          <ac:chgData name="KM M" userId="990111fa234a5934" providerId="LiveId" clId="{3E0F50D3-5A6C-4E1C-B1A2-5C15DBBF044B}" dt="2026-07-25T09:27:52.874" v="123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27:47.082" v="118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27:47.772" v="119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28:30.783" v="138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Pasek z logo Funduszy Europejskich, Rzeczypospolitej Polskiej, Unii Europejskiej oraz Szkoły Głównej Gospodarstwa Wiejskiego w Warszawie. Elementy graficzne przedstawione na białym tle, bez dodatkowych danych czy wykresów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9</a:t>
            </a:r>
          </a:p>
          <a:p>
            <a:r>
              <a:t>Sztuczna inteligencja jako narzędzie wspomagania decyzji logistycznych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Sztuczna</a:t>
            </a:r>
            <a:r>
              <a:rPr dirty="0"/>
              <a:t> </a:t>
            </a:r>
            <a:r>
              <a:rPr dirty="0" err="1"/>
              <a:t>inteligencja</a:t>
            </a:r>
            <a:r>
              <a:rPr dirty="0"/>
              <a:t> – </a:t>
            </a:r>
            <a:r>
              <a:rPr dirty="0" err="1"/>
              <a:t>istota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znaczenie</a:t>
            </a:r>
            <a:r>
              <a:rPr dirty="0"/>
              <a:t> w </a:t>
            </a:r>
            <a:r>
              <a:rPr dirty="0" err="1"/>
              <a:t>logistyce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Machine Learning </a:t>
            </a:r>
            <a:r>
              <a:rPr dirty="0" err="1"/>
              <a:t>i</a:t>
            </a:r>
            <a:r>
              <a:rPr dirty="0"/>
              <a:t> Deep Learning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Generatywna</a:t>
            </a:r>
            <a:r>
              <a:rPr dirty="0"/>
              <a:t> AI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Modele</a:t>
            </a:r>
            <a:r>
              <a:rPr dirty="0"/>
              <a:t> </a:t>
            </a:r>
            <a:r>
              <a:rPr dirty="0" err="1"/>
              <a:t>predykcyjne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klasyfikacyjne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Systemy</a:t>
            </a:r>
            <a:r>
              <a:rPr dirty="0"/>
              <a:t> </a:t>
            </a:r>
            <a:r>
              <a:rPr dirty="0" err="1"/>
              <a:t>ekspertowe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AI we </a:t>
            </a:r>
            <a:r>
              <a:rPr dirty="0" err="1"/>
              <a:t>wspomaganiu</a:t>
            </a:r>
            <a:r>
              <a:rPr dirty="0"/>
              <a:t> </a:t>
            </a:r>
            <a:r>
              <a:rPr dirty="0" err="1"/>
              <a:t>planowania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ograniczenia</a:t>
            </a:r>
            <a:r>
              <a:rPr dirty="0"/>
              <a:t> </a:t>
            </a:r>
            <a:r>
              <a:rPr dirty="0" err="1"/>
              <a:t>sztucznej</a:t>
            </a:r>
            <a:r>
              <a:rPr dirty="0"/>
              <a:t> </a:t>
            </a:r>
            <a:r>
              <a:rPr dirty="0" err="1"/>
              <a:t>inteligencji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Sztuczna inteligencja – istota koncepcji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obejmuje metody umożliwiające systemom wykonywanie zadań wymagających analizy, uczenia i wnioskowania</a:t>
            </a:r>
          </a:p>
          <a:p>
            <a:r>
              <a:t>Wykorzystuje dane, algorytmy i modele do rozpoznawania zależności</a:t>
            </a:r>
          </a:p>
          <a:p>
            <a:r>
              <a:t>Może wspierać przewidywanie zdarzeń i ocenę wariantów działania</a:t>
            </a:r>
          </a:p>
          <a:p>
            <a:r>
              <a:t>W logistyce stanowi rozwinięcie tradycyjnych narzędzi analitycznych i DSS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Znaczenie AI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Analiza dużych i zróżnicowanych zbiorów danych</a:t>
            </a:r>
          </a:p>
          <a:p>
            <a:r>
              <a:t>Identyfikowanie wzorców i odchyleń w procesach</a:t>
            </a:r>
          </a:p>
          <a:p>
            <a:r>
              <a:t>Prognozowanie przyszłych zdarzeń i potrzeb</a:t>
            </a:r>
          </a:p>
          <a:p>
            <a:r>
              <a:t>Wsparcie planowania zasobów, transportu i zapasów</a:t>
            </a:r>
          </a:p>
          <a:p>
            <a:r>
              <a:t>Automatyzacja wybranych elementów procesów decyzyjnych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Machine Learning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Uczenie maszynowe pozwala modelom uczyć się zależności na podstawie danych</a:t>
            </a:r>
          </a:p>
          <a:p>
            <a:r>
              <a:t>Model może doskonalić wyniki bez definiowania każdej reguły przez człowieka</a:t>
            </a:r>
          </a:p>
          <a:p>
            <a:r>
              <a:t>ML znajduje zastosowanie w prognozowaniu, klasyfikacji i wykrywaniu anomalii</a:t>
            </a:r>
          </a:p>
          <a:p>
            <a:r>
              <a:t>Jakość wyników zależy m.in. od danych wykorzystanych do uczenia modelu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Learning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Deep Learning wykorzystuje wielowarstwowe sieci neuronowe</a:t>
            </a:r>
          </a:p>
          <a:p>
            <a:r>
              <a:t>Pozwala analizować złożone zależności i duże zbiory danych</a:t>
            </a:r>
          </a:p>
          <a:p>
            <a:r>
              <a:t>Może być stosowany m.in. do analizy obrazów, tekstu i danych sekwencyjnych</a:t>
            </a:r>
          </a:p>
          <a:p>
            <a:r>
              <a:t>Zwykle wymaga większych zasobów danych i mocy obliczeniowej niż prostsze modele ML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Machine Learning i Deep Learning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Prognozowanie popytu i zapotrzebowania</a:t>
            </a:r>
          </a:p>
          <a:p>
            <a:r>
              <a:t>Przewidywanie czasu realizacji dostaw</a:t>
            </a:r>
          </a:p>
          <a:p>
            <a:r>
              <a:t>Wykrywanie nietypowych zdarzeń w procesach</a:t>
            </a:r>
          </a:p>
          <a:p>
            <a:r>
              <a:t>Analiza ryzyka opóźnień i zakłóceń</a:t>
            </a:r>
          </a:p>
          <a:p>
            <a:r>
              <a:t>Wsparcie decyzji dotyczących zapasów, transportu i wykorzystania zasobów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Generatywna AI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Generative AI tworzy nowe treści na podstawie wzorców poznanych z danych</a:t>
            </a:r>
          </a:p>
          <a:p>
            <a:r>
              <a:t>Może generować tekst, zestawienia, wyjaśnienia i propozycje rozwiązań</a:t>
            </a:r>
          </a:p>
          <a:p>
            <a:r>
              <a:t>Ułatwia pracę z dużą ilością informacji i dokumentów</a:t>
            </a:r>
          </a:p>
          <a:p>
            <a:r>
              <a:t>Może pełnić rolę interfejsu pomiędzy użytkownikiem a zasobami informacyjnymi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Generatywna AI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Analiza i streszczanie dokumentów logistycznych</a:t>
            </a:r>
          </a:p>
          <a:p>
            <a:r>
              <a:t>Wsparcie przygotowywania raportów i komunikacji</a:t>
            </a:r>
          </a:p>
          <a:p>
            <a:r>
              <a:t>Formułowanie zapytań do danych w języku naturalnym</a:t>
            </a:r>
          </a:p>
          <a:p>
            <a:r>
              <a:t>Generowanie propozycji działań i wariantów rozwiązania problemu</a:t>
            </a:r>
          </a:p>
          <a:p>
            <a:r>
              <a:t>Wsparcie użytkownika w interpretacji informacji decyzyjnych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Modele predykcyjne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Służą do przewidywania przyszłych wartości lub zdarzeń</a:t>
            </a:r>
          </a:p>
          <a:p>
            <a:r>
              <a:t>Wykorzystują dane historyczne i bieżące do identyfikowania zależności</a:t>
            </a:r>
          </a:p>
          <a:p>
            <a:r>
              <a:t>Mogą prognozować m.in. popyt, czas dostawy lub ryzyko opóźnienia</a:t>
            </a:r>
          </a:p>
          <a:p>
            <a:r>
              <a:t>Wynik modelu stanowi informację wspierającą planowanie i decyzje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Modele klasyfikacyjne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Przypisują obiekty lub zdarzenia do określonych kategorii</a:t>
            </a:r>
          </a:p>
          <a:p>
            <a:r>
              <a:t>Mogą wspierać identyfikację ryzyka i zdarzeń nietypowych</a:t>
            </a:r>
          </a:p>
          <a:p>
            <a:r>
              <a:t>Przykład: klasyfikacja dostawy jako terminowej lub zagrożonej opóźnieniem</a:t>
            </a:r>
          </a:p>
          <a:p>
            <a:r>
              <a:t>Pozwalają automatycznie porządkować informacje istotne dla decydenta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ekspertowe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Wykorzystują wiedzę dziedzinową zapisaną w postaci reguł i zależności</a:t>
            </a:r>
          </a:p>
          <a:p>
            <a:r>
              <a:t>Baza wiedzy przechowuje informacje wykorzystywane w procesie wnioskowania</a:t>
            </a:r>
          </a:p>
          <a:p>
            <a:r>
              <a:t>Mechanizm wnioskowania pozwala formułować rekomendacje na podstawie reguł</a:t>
            </a:r>
          </a:p>
          <a:p>
            <a:r>
              <a:t>System ekspertowy odtwarza wybrane elementy sposobu rozumowania eksperta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we wspomaganiu planowania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Prognozowanie zapotrzebowania i obciążenia zasobów</a:t>
            </a:r>
          </a:p>
          <a:p>
            <a:r>
              <a:t>Wsparcie planowania zapasów i uzupełnień</a:t>
            </a:r>
          </a:p>
          <a:p>
            <a:r>
              <a:t>Analiza wariantów tras i harmonogramów transportowych</a:t>
            </a:r>
          </a:p>
          <a:p>
            <a:r>
              <a:t>Przewidywanie zakłóceń i zmian warunków realizacji procesów</a:t>
            </a:r>
          </a:p>
          <a:p>
            <a:r>
              <a:t>Dynamiczne aktualizowanie planów na podstawie nowych danych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AI wspierająca planowanie dostaw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Model analizuje historię zamówień, dane o popycie i realizowanych dostawach</a:t>
            </a:r>
          </a:p>
          <a:p>
            <a:r>
              <a:t>AI prognozuje zapotrzebowanie oraz ryzyko opóźnień</a:t>
            </a:r>
          </a:p>
          <a:p>
            <a:r>
              <a:t>System proponuje warianty planu dostaw i wykorzystania zasobów</a:t>
            </a:r>
          </a:p>
          <a:p>
            <a:r>
              <a:t>Decydent porównuje rekomendacje z ograniczeniami operacyjnymi</a:t>
            </a:r>
          </a:p>
          <a:p>
            <a:r>
              <a:t>Nowe dane mogą powodować aktualizację prognozy i planu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Ograniczenia sztucznej inteligencji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Wyniki AI zależą od jakości, kompletności i reprezentatywności danych</a:t>
            </a:r>
          </a:p>
          <a:p>
            <a:r>
              <a:t>Modele mogą generować błędne lub nieuzasadnione rekomendacje</a:t>
            </a:r>
          </a:p>
          <a:p>
            <a:r>
              <a:t>Złożone modele mogą być trudne do interpretacji przez użytkownika</a:t>
            </a:r>
          </a:p>
          <a:p>
            <a:r>
              <a:t>AI nie posiada pełnego kontekstu organizacyjnego i odpowiedzialności decydenta</a:t>
            </a:r>
          </a:p>
          <a:p>
            <a:r>
              <a:t>Wykorzystanie AI wymaga kontroli, walidacji i właściwego nadzoru człowieka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 odpowiedzialność za decyzję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 może analizować dane i rekomendować wariant działania</a:t>
            </a:r>
          </a:p>
          <a:p>
            <a:r>
              <a:t>Zakres automatyzacji powinien zależeć od rodzaju i znaczenia decyzji</a:t>
            </a:r>
          </a:p>
          <a:p>
            <a:r>
              <a:t>Decydent powinien znać ograniczenia wykorzystywanego rozwiązania</a:t>
            </a:r>
          </a:p>
          <a:p>
            <a:r>
              <a:t>W decyzjach o wysokich konsekwencjach szczególnego znaczenia nabiera nadzór człowieka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708"/>
            <a:ext cx="10846981" cy="4351338"/>
          </a:xfrm>
        </p:spPr>
        <p:txBody>
          <a:bodyPr>
            <a:normAutofit fontScale="925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/>
              <a:t>AI </a:t>
            </a:r>
            <a:r>
              <a:rPr dirty="0" err="1"/>
              <a:t>rozszerza</a:t>
            </a:r>
            <a:r>
              <a:rPr dirty="0"/>
              <a:t> </a:t>
            </a:r>
            <a:r>
              <a:rPr dirty="0" err="1"/>
              <a:t>możliwości</a:t>
            </a:r>
            <a:r>
              <a:rPr dirty="0"/>
              <a:t> </a:t>
            </a:r>
            <a:r>
              <a:rPr dirty="0" err="1"/>
              <a:t>analizy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wspomagania</a:t>
            </a:r>
            <a:r>
              <a:rPr dirty="0"/>
              <a:t> </a:t>
            </a:r>
            <a:r>
              <a:rPr dirty="0" err="1"/>
              <a:t>decyzji</a:t>
            </a:r>
            <a:r>
              <a:rPr dirty="0"/>
              <a:t> </a:t>
            </a:r>
            <a:r>
              <a:rPr dirty="0" err="1"/>
              <a:t>logistycznych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dirty="0"/>
              <a:t>Machine Learning </a:t>
            </a:r>
            <a:r>
              <a:rPr dirty="0" err="1"/>
              <a:t>i</a:t>
            </a:r>
            <a:r>
              <a:rPr dirty="0"/>
              <a:t> Deep Learning </a:t>
            </a:r>
            <a:r>
              <a:rPr dirty="0" err="1"/>
              <a:t>umożliwiają</a:t>
            </a:r>
            <a:r>
              <a:rPr dirty="0"/>
              <a:t> </a:t>
            </a:r>
            <a:r>
              <a:rPr dirty="0" err="1"/>
              <a:t>uczenie</a:t>
            </a:r>
            <a:r>
              <a:rPr dirty="0"/>
              <a:t> </a:t>
            </a:r>
            <a:r>
              <a:rPr dirty="0" err="1"/>
              <a:t>modeli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podstawie</a:t>
            </a:r>
            <a:r>
              <a:rPr dirty="0"/>
              <a:t> </a:t>
            </a:r>
            <a:r>
              <a:rPr dirty="0" err="1"/>
              <a:t>danych</a:t>
            </a:r>
            <a:endParaRPr dirty="0"/>
          </a:p>
          <a:p>
            <a:r>
              <a:rPr dirty="0" err="1"/>
              <a:t>Generatywna</a:t>
            </a:r>
            <a:r>
              <a:rPr dirty="0"/>
              <a:t> AI </a:t>
            </a:r>
            <a:r>
              <a:rPr dirty="0" err="1"/>
              <a:t>wspiera</a:t>
            </a:r>
            <a:r>
              <a:rPr dirty="0"/>
              <a:t> </a:t>
            </a:r>
            <a:r>
              <a:rPr dirty="0" err="1"/>
              <a:t>pracę</a:t>
            </a:r>
            <a:r>
              <a:rPr dirty="0"/>
              <a:t> z </a:t>
            </a:r>
            <a:r>
              <a:rPr dirty="0" err="1"/>
              <a:t>informacją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komunikację</a:t>
            </a:r>
            <a:r>
              <a:rPr dirty="0"/>
              <a:t> </a:t>
            </a:r>
            <a:r>
              <a:rPr dirty="0" err="1"/>
              <a:t>użytkownika</a:t>
            </a:r>
            <a:r>
              <a:rPr dirty="0"/>
              <a:t> z </a:t>
            </a:r>
            <a:r>
              <a:rPr dirty="0" err="1"/>
              <a:t>systemem</a:t>
            </a:r>
            <a:endParaRPr dirty="0"/>
          </a:p>
          <a:p>
            <a:r>
              <a:rPr dirty="0" err="1"/>
              <a:t>Modele</a:t>
            </a:r>
            <a:r>
              <a:rPr dirty="0"/>
              <a:t> </a:t>
            </a:r>
            <a:r>
              <a:rPr dirty="0" err="1"/>
              <a:t>predykcyjne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klasyfikacyjne</a:t>
            </a:r>
            <a:r>
              <a:rPr dirty="0"/>
              <a:t> </a:t>
            </a:r>
            <a:r>
              <a:rPr dirty="0" err="1"/>
              <a:t>pomagają</a:t>
            </a:r>
            <a:r>
              <a:rPr dirty="0"/>
              <a:t> </a:t>
            </a:r>
            <a:r>
              <a:rPr dirty="0" err="1"/>
              <a:t>przewidywać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oceniać</a:t>
            </a:r>
            <a:r>
              <a:rPr dirty="0"/>
              <a:t> </a:t>
            </a:r>
            <a:r>
              <a:rPr dirty="0" err="1"/>
              <a:t>zdarzenia</a:t>
            </a:r>
            <a:endParaRPr dirty="0"/>
          </a:p>
          <a:p>
            <a:r>
              <a:rPr dirty="0" err="1"/>
              <a:t>Systemy</a:t>
            </a:r>
            <a:r>
              <a:rPr dirty="0"/>
              <a:t> </a:t>
            </a:r>
            <a:r>
              <a:rPr dirty="0" err="1"/>
              <a:t>ekspertowe</a:t>
            </a:r>
            <a:r>
              <a:rPr dirty="0"/>
              <a:t> </a:t>
            </a:r>
            <a:r>
              <a:rPr dirty="0" err="1"/>
              <a:t>wykorzystują</a:t>
            </a:r>
            <a:r>
              <a:rPr dirty="0"/>
              <a:t> </a:t>
            </a:r>
            <a:r>
              <a:rPr dirty="0" err="1"/>
              <a:t>wiedzę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reguły</a:t>
            </a:r>
            <a:r>
              <a:rPr dirty="0"/>
              <a:t> </a:t>
            </a:r>
            <a:r>
              <a:rPr dirty="0" err="1"/>
              <a:t>dziedzinowe</a:t>
            </a:r>
            <a:endParaRPr dirty="0"/>
          </a:p>
          <a:p>
            <a:r>
              <a:rPr dirty="0" err="1"/>
              <a:t>Skuteczne</a:t>
            </a:r>
            <a:r>
              <a:rPr dirty="0"/>
              <a:t> </a:t>
            </a:r>
            <a:r>
              <a:rPr dirty="0" err="1"/>
              <a:t>wykorzystanie</a:t>
            </a:r>
            <a:r>
              <a:rPr dirty="0"/>
              <a:t> AI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uwzględnienia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ograniczeń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nadzoru</a:t>
            </a:r>
            <a:r>
              <a:rPr dirty="0"/>
              <a:t> </a:t>
            </a:r>
            <a:r>
              <a:rPr dirty="0" err="1"/>
              <a:t>człowieka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W których decyzjach logistycznych sztuczna inteligencja może przynieść największą wartość w porównaniu z tradycyjnymi narzędziami analitycznymi?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Czy rekomendacja wygenerowana przez AI powinna być traktowana inaczej niż rekomendacja klasycznego systemu DSS?</a:t>
            </a:r>
          </a:p>
          <a:p>
            <a:r>
              <a:t>W jakich sytuacjach człowiek powinien zachować pełną kontrolę nad decyzją, nawet jeśli system AI osiąga wysoką skuteczność?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50430357-514E-E164-7AFA-9F5A8124F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Diagram przedstawia strukturę licencji Creative Commons Uznanie autorstwa CC BY 4.0 wraz z linkiem do pełnego tekstu licencji. Zawiera informacje o projekcie GreenTechEducation realizowanym przez SGGW w ramach programu FERS.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w poziomie na białym tle. Elementy graficzne reprezentują instytucje wspierające projekt edukacyjny lub badawczy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4713</TotalTime>
  <Words>747</Words>
  <Application>Microsoft Office PowerPoint</Application>
  <PresentationFormat>Panoramiczny</PresentationFormat>
  <Paragraphs>106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Sztuczna inteligencja – istota koncepcji</vt:lpstr>
      <vt:lpstr>Znaczenie AI w logistyce</vt:lpstr>
      <vt:lpstr>Machine Learning</vt:lpstr>
      <vt:lpstr>Deep Learning</vt:lpstr>
      <vt:lpstr>Machine Learning i Deep Learning w logistyce</vt:lpstr>
      <vt:lpstr>Generatywna AI</vt:lpstr>
      <vt:lpstr>Generatywna AI w logistyce</vt:lpstr>
      <vt:lpstr>Modele predykcyjne</vt:lpstr>
      <vt:lpstr>Modele klasyfikacyjne</vt:lpstr>
      <vt:lpstr>Systemy ekspertowe</vt:lpstr>
      <vt:lpstr>AI we wspomaganiu planowania</vt:lpstr>
      <vt:lpstr>Case: AI wspierająca planowanie dostaw</vt:lpstr>
      <vt:lpstr>Ograniczenia sztucznej inteligencji</vt:lpstr>
      <vt:lpstr>AI a odpowiedzialność za decyzję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