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58" r:id="rId5"/>
    <p:sldId id="256" r:id="rId6"/>
    <p:sldId id="282" r:id="rId7"/>
    <p:sldId id="313" r:id="rId8"/>
    <p:sldId id="281" r:id="rId9"/>
    <p:sldId id="268" r:id="rId10"/>
    <p:sldId id="278" r:id="rId11"/>
    <p:sldId id="269" r:id="rId12"/>
    <p:sldId id="270" r:id="rId13"/>
    <p:sldId id="271" r:id="rId14"/>
    <p:sldId id="272" r:id="rId15"/>
    <p:sldId id="273" r:id="rId16"/>
    <p:sldId id="274" r:id="rId17"/>
    <p:sldId id="277" r:id="rId18"/>
    <p:sldId id="275" r:id="rId19"/>
    <p:sldId id="279" r:id="rId20"/>
    <p:sldId id="276" r:id="rId21"/>
    <p:sldId id="280" r:id="rId22"/>
    <p:sldId id="312" r:id="rId23"/>
    <p:sldId id="294" r:id="rId24"/>
    <p:sldId id="299" r:id="rId25"/>
    <p:sldId id="300" r:id="rId26"/>
    <p:sldId id="301" r:id="rId27"/>
    <p:sldId id="302" r:id="rId28"/>
    <p:sldId id="303" r:id="rId29"/>
    <p:sldId id="304" r:id="rId30"/>
    <p:sldId id="305" r:id="rId31"/>
    <p:sldId id="306" r:id="rId32"/>
    <p:sldId id="283" r:id="rId33"/>
    <p:sldId id="296" r:id="rId34"/>
    <p:sldId id="297" r:id="rId35"/>
    <p:sldId id="259" r:id="rId36"/>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1E2"/>
    <a:srgbClr val="C5521C"/>
    <a:srgbClr val="4DB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41" autoAdjust="0"/>
  </p:normalViewPr>
  <p:slideViewPr>
    <p:cSldViewPr snapToGrid="0">
      <p:cViewPr varScale="1">
        <p:scale>
          <a:sx n="80" d="100"/>
          <a:sy n="80" d="100"/>
        </p:scale>
        <p:origin x="96" y="432"/>
      </p:cViewPr>
      <p:guideLst>
        <p:guide orient="horz" pos="2137"/>
        <p:guide pos="3840"/>
      </p:guideLst>
    </p:cSldViewPr>
  </p:slideViewPr>
  <p:outlineViewPr>
    <p:cViewPr>
      <p:scale>
        <a:sx n="33" d="100"/>
        <a:sy n="33" d="100"/>
      </p:scale>
      <p:origin x="0" y="-1719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2026-08-04</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ymbol zastępczy obrazu slajdu 1">
            <a:extLst>
              <a:ext uri="{FF2B5EF4-FFF2-40B4-BE49-F238E27FC236}">
                <a16:creationId xmlns:a16="http://schemas.microsoft.com/office/drawing/2014/main" id="{FEF95EA1-2BB2-5E75-EABD-8F3C2A7C96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Symbol zastępczy notatek 2">
            <a:extLst>
              <a:ext uri="{FF2B5EF4-FFF2-40B4-BE49-F238E27FC236}">
                <a16:creationId xmlns:a16="http://schemas.microsoft.com/office/drawing/2014/main" id="{4911E693-C7BB-BF29-B59B-F688E3394CE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l-PL" altLang="pl-PL"/>
              <a:t>Węzły chłonne krezkowe, prawidłowe</a:t>
            </a:r>
          </a:p>
        </p:txBody>
      </p:sp>
      <p:sp>
        <p:nvSpPr>
          <p:cNvPr id="44036" name="Symbol zastępczy numeru slajdu 3">
            <a:extLst>
              <a:ext uri="{FF2B5EF4-FFF2-40B4-BE49-F238E27FC236}">
                <a16:creationId xmlns:a16="http://schemas.microsoft.com/office/drawing/2014/main" id="{8CB3CD0E-4DE0-3359-0F94-401165A4BAB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29C5A4-9522-41B1-A5D8-65DA8B5FF15D}" type="slidenum">
              <a:rPr lang="pl-PL" altLang="pl-PL"/>
              <a:pPr/>
              <a:t>12</a:t>
            </a:fld>
            <a:endParaRPr lang="pl-PL" alt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ymbol zastępczy obrazu slajdu 1">
            <a:extLst>
              <a:ext uri="{FF2B5EF4-FFF2-40B4-BE49-F238E27FC236}">
                <a16:creationId xmlns:a16="http://schemas.microsoft.com/office/drawing/2014/main" id="{5CCA80E1-9449-F8DC-ABF2-68C01BBCA3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Symbol zastępczy notatek 2">
            <a:extLst>
              <a:ext uri="{FF2B5EF4-FFF2-40B4-BE49-F238E27FC236}">
                <a16:creationId xmlns:a16="http://schemas.microsoft.com/office/drawing/2014/main" id="{9EE5E532-3186-1138-D284-48D41071B6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l-PL" altLang="pl-PL" dirty="0"/>
              <a:t>Wątroba – motylica, pogrubiałe przewody żółciowe (to białe)</a:t>
            </a:r>
          </a:p>
          <a:p>
            <a:pPr eaLnBrk="1" hangingPunct="1">
              <a:spcBef>
                <a:spcPct val="0"/>
              </a:spcBef>
            </a:pPr>
            <a:r>
              <a:rPr lang="pl-PL" altLang="pl-PL" dirty="0"/>
              <a:t>Płuca prawidłowe</a:t>
            </a:r>
          </a:p>
        </p:txBody>
      </p:sp>
      <p:sp>
        <p:nvSpPr>
          <p:cNvPr id="47108" name="Symbol zastępczy numeru slajdu 3">
            <a:extLst>
              <a:ext uri="{FF2B5EF4-FFF2-40B4-BE49-F238E27FC236}">
                <a16:creationId xmlns:a16="http://schemas.microsoft.com/office/drawing/2014/main" id="{D8B5D085-57C0-F002-C819-387A388D51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3C9063E-A64C-44DF-8E6E-E627A6F803BA}" type="slidenum">
              <a:rPr lang="pl-PL" altLang="pl-PL">
                <a:latin typeface="Arial" panose="020B0604020202020204" pitchFamily="34" charset="0"/>
              </a:rPr>
              <a:pPr>
                <a:spcBef>
                  <a:spcPct val="0"/>
                </a:spcBef>
              </a:pPr>
              <a:t>14</a:t>
            </a:fld>
            <a:endParaRPr lang="pl-PL" altLang="pl-PL">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ymbol zastępczy obrazu slajdu 1">
            <a:extLst>
              <a:ext uri="{FF2B5EF4-FFF2-40B4-BE49-F238E27FC236}">
                <a16:creationId xmlns:a16="http://schemas.microsoft.com/office/drawing/2014/main" id="{04A1147F-283D-335A-9C1B-144F46FCA5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Symbol zastępczy notatek 2">
            <a:extLst>
              <a:ext uri="{FF2B5EF4-FFF2-40B4-BE49-F238E27FC236}">
                <a16:creationId xmlns:a16="http://schemas.microsoft.com/office/drawing/2014/main" id="{F5E47346-4E92-46C1-2CC2-AFDF20A906F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l-PL" altLang="pl-PL"/>
              <a:t>Bąblowiec</a:t>
            </a:r>
          </a:p>
        </p:txBody>
      </p:sp>
      <p:sp>
        <p:nvSpPr>
          <p:cNvPr id="54276" name="Symbol zastępczy numeru slajdu 3">
            <a:extLst>
              <a:ext uri="{FF2B5EF4-FFF2-40B4-BE49-F238E27FC236}">
                <a16:creationId xmlns:a16="http://schemas.microsoft.com/office/drawing/2014/main" id="{6402B251-0B06-FACE-E50D-BED4A674DB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AF5B8B6-F1E9-4FC4-84B5-F17E3007FA28}" type="slidenum">
              <a:rPr lang="pl-PL" altLang="pl-PL"/>
              <a:pPr/>
              <a:t>29</a:t>
            </a:fld>
            <a:endParaRPr lang="pl-PL" alt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ymbol zastępczy obrazu slajdu 1">
            <a:extLst>
              <a:ext uri="{FF2B5EF4-FFF2-40B4-BE49-F238E27FC236}">
                <a16:creationId xmlns:a16="http://schemas.microsoft.com/office/drawing/2014/main" id="{CDD348F2-C81F-97C2-6C9F-91A154202D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Symbol zastępczy notatek 2">
            <a:extLst>
              <a:ext uri="{FF2B5EF4-FFF2-40B4-BE49-F238E27FC236}">
                <a16:creationId xmlns:a16="http://schemas.microsoft.com/office/drawing/2014/main" id="{F2EF537B-D5C5-6B15-9CE7-A826139CD2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l-PL" altLang="pl-PL" dirty="0"/>
              <a:t>Gruźlica, perlica - klatka piersiowa, wątroba, płuco</a:t>
            </a:r>
          </a:p>
        </p:txBody>
      </p:sp>
      <p:sp>
        <p:nvSpPr>
          <p:cNvPr id="78852" name="Symbol zastępczy numeru slajdu 3">
            <a:extLst>
              <a:ext uri="{FF2B5EF4-FFF2-40B4-BE49-F238E27FC236}">
                <a16:creationId xmlns:a16="http://schemas.microsoft.com/office/drawing/2014/main" id="{46B186DF-B2FE-BEAA-2656-B0E2990FA0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2138953-868D-4386-AE26-0BE7A7CB8C9E}" type="slidenum">
              <a:rPr lang="pl-PL" altLang="pl-PL"/>
              <a:pPr/>
              <a:t>30</a:t>
            </a:fld>
            <a:endParaRPr lang="pl-PL" alt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ymbol zastępczy obrazu slajdu 1">
            <a:extLst>
              <a:ext uri="{FF2B5EF4-FFF2-40B4-BE49-F238E27FC236}">
                <a16:creationId xmlns:a16="http://schemas.microsoft.com/office/drawing/2014/main" id="{A19017DF-0F08-8D75-598B-E93CD040AE9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Symbol zastępczy notatek 2">
            <a:extLst>
              <a:ext uri="{FF2B5EF4-FFF2-40B4-BE49-F238E27FC236}">
                <a16:creationId xmlns:a16="http://schemas.microsoft.com/office/drawing/2014/main" id="{D182D8BD-E175-ECDA-4C72-E871BE2A22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pl-PL" altLang="pl-PL"/>
              <a:t>Bydło – wągry w mięśniach maseterach</a:t>
            </a:r>
          </a:p>
        </p:txBody>
      </p:sp>
      <p:sp>
        <p:nvSpPr>
          <p:cNvPr id="80900" name="Symbol zastępczy numeru slajdu 3">
            <a:extLst>
              <a:ext uri="{FF2B5EF4-FFF2-40B4-BE49-F238E27FC236}">
                <a16:creationId xmlns:a16="http://schemas.microsoft.com/office/drawing/2014/main" id="{8139E476-3AEE-01D8-5D5E-4EE420FA701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258626-430D-4239-B499-AACDEE1C4308}" type="slidenum">
              <a:rPr lang="pl-PL" altLang="pl-PL"/>
              <a:pPr/>
              <a:t>31</a:t>
            </a:fld>
            <a:endParaRPr lang="pl-PL" alt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E162F-08C6-4CF7-BC6B-EE992B743D9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0DD271-8561-44C5-9594-939931A75E35}"/>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7C2611A-B135-47BE-B4A1-670185DBBA72}"/>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DA6C688-8E4D-466D-9EAA-3D7989CB298B}"/>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6" name="Symbol zastępczy stopki 5">
            <a:extLst>
              <a:ext uri="{FF2B5EF4-FFF2-40B4-BE49-F238E27FC236}">
                <a16:creationId xmlns:a16="http://schemas.microsoft.com/office/drawing/2014/main" id="{1609F532-3BCE-40FF-A181-09DDB0593F7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68D549B-DA17-4515-AB2B-52F2C2FBC7A1}"/>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5588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2026-08-04</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2026-08-04</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descr="Napis Fundusze Europejskie dla Rozwoju Społecznego">
            <a:extLst>
              <a:ext uri="{FF2B5EF4-FFF2-40B4-BE49-F238E27FC236}">
                <a16:creationId xmlns:a16="http://schemas.microsoft.com/office/drawing/2014/main" id="{040C5185-EE9F-4004-B36B-5DC219184BC5}"/>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Tytuł 1" descr="Tekst: Fundusze Europejskie dla Rozwoju Społecznego">
                <a:extLst>
                  <a:ext uri="{FF2B5EF4-FFF2-40B4-BE49-F238E27FC236}">
                    <a16:creationId xmlns:a16="http://schemas.microsoft.com/office/drawing/2014/main" id="{FD1DD324-8FFE-42DE-8C0F-1E7AEA7D17CC}"/>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sp>
        <p:nvSpPr>
          <p:cNvPr id="2" name="Tytuł 1" descr="Tytuł slajdu: GreenTechEducation - SGGW dla gospodarki przyszłości"/>
          <p:cNvSpPr>
            <a:spLocks noGrp="1"/>
          </p:cNvSpPr>
          <p:nvPr>
            <p:ph type="ctrTitle"/>
          </p:nvPr>
        </p:nvSpPr>
        <p:spPr>
          <a:xfrm>
            <a:off x="1524000" y="2611014"/>
            <a:ext cx="9144000" cy="1004765"/>
          </a:xfrm>
        </p:spPr>
        <p:txBody>
          <a:bodyPr>
            <a:normAutofit fontScale="90000"/>
          </a:bodyPr>
          <a:lstStyle/>
          <a:p>
            <a:r>
              <a:rPr lang="pl-PL" sz="3600" b="1" dirty="0" err="1">
                <a:latin typeface="+mn-lt"/>
                <a:ea typeface="Verdana" panose="020B0604030504040204" pitchFamily="34" charset="0"/>
                <a:cs typeface="Tahoma" panose="020B0604030504040204" pitchFamily="34" charset="0"/>
              </a:rPr>
              <a:t>GreenTechEducation</a:t>
            </a:r>
            <a:r>
              <a:rPr lang="pl-PL" sz="3600" b="1" dirty="0">
                <a:latin typeface="+mn-lt"/>
                <a:ea typeface="Verdana" panose="020B0604030504040204" pitchFamily="34" charset="0"/>
                <a:cs typeface="Tahoma" panose="020B0604030504040204" pitchFamily="34" charset="0"/>
              </a:rPr>
              <a:t> -</a:t>
            </a:r>
            <a:br>
              <a:rPr lang="pl-PL" sz="3600" b="1" dirty="0">
                <a:latin typeface="+mn-lt"/>
                <a:ea typeface="Verdana" panose="020B0604030504040204" pitchFamily="34" charset="0"/>
                <a:cs typeface="Tahoma" panose="020B0604030504040204" pitchFamily="34" charset="0"/>
              </a:rPr>
            </a:br>
            <a:r>
              <a:rPr lang="pl-PL" sz="3600" b="1" dirty="0">
                <a:latin typeface="+mn-lt"/>
                <a:ea typeface="Verdana" panose="020B0604030504040204" pitchFamily="34" charset="0"/>
                <a:cs typeface="Tahoma" panose="020B0604030504040204" pitchFamily="34" charset="0"/>
              </a:rPr>
              <a:t>- SGGW dla gospodarki przyszłości</a:t>
            </a:r>
          </a:p>
        </p:txBody>
      </p:sp>
      <p:sp>
        <p:nvSpPr>
          <p:cNvPr id="4" name="Podtytuł 3" descr="Podtytuł: Projekt współfinansowany z Europejskiego Funduszu Społecznego Plus w ramach Programu Fundusze Europejskie dla Rozwoju Społecznego 2021-2027. Priorytet 1 Umiejętności.&#10;Działanie 01.05 Umiejętności w szkolnictwie wyższym.&#10;"/>
          <p:cNvSpPr>
            <a:spLocks noGrp="1"/>
          </p:cNvSpPr>
          <p:nvPr>
            <p:ph type="subTitle" idx="1"/>
          </p:nvPr>
        </p:nvSpPr>
        <p:spPr>
          <a:xfrm>
            <a:off x="1524000" y="4128615"/>
            <a:ext cx="9144000" cy="1389185"/>
          </a:xfrm>
        </p:spPr>
        <p:txBody>
          <a:bodyPr>
            <a:normAutofit fontScale="25000" lnSpcReduction="20000"/>
          </a:bodyPr>
          <a:lstStyle/>
          <a:p>
            <a:r>
              <a:rPr lang="pl-PL" sz="8000" dirty="0">
                <a:ea typeface="Verdana" panose="020B0604030504040204" pitchFamily="34" charset="0"/>
              </a:rPr>
              <a:t>Projekt współfinansowany z Europejskiego Funduszu Społecznego Plus </a:t>
            </a:r>
          </a:p>
          <a:p>
            <a:r>
              <a:rPr lang="pl-PL" sz="8000" dirty="0">
                <a:ea typeface="Verdana" panose="020B0604030504040204" pitchFamily="34" charset="0"/>
              </a:rPr>
              <a:t>w </a:t>
            </a:r>
            <a:r>
              <a:rPr lang="pl-PL" sz="8000" dirty="0">
                <a:ea typeface="Verdana" panose="020B0604030504040204" pitchFamily="34" charset="0"/>
                <a:cs typeface="Tahoma" panose="020B0604030504040204" pitchFamily="34" charset="0"/>
              </a:rPr>
              <a:t>ramach Programu Fundusze Europejskie dla Rozwoju Społecznego 2021-2027</a:t>
            </a:r>
          </a:p>
          <a:p>
            <a:r>
              <a:rPr lang="pl-PL" sz="8000" dirty="0">
                <a:ea typeface="Verdana" panose="020B0604030504040204" pitchFamily="34" charset="0"/>
                <a:cs typeface="Tahoma" panose="020B0604030504040204" pitchFamily="34" charset="0"/>
              </a:rPr>
              <a:t>Priorytet 1 Umiejętności</a:t>
            </a:r>
          </a:p>
          <a:p>
            <a:r>
              <a:rPr lang="pl-PL" sz="8000" dirty="0">
                <a:ea typeface="Verdana" panose="020B0604030504040204" pitchFamily="34" charset="0"/>
                <a:cs typeface="Tahoma" panose="020B0604030504040204" pitchFamily="34" charset="0"/>
              </a:rPr>
              <a:t>Działanie 01.05 Umiejętności w szkolnictwie wyższym</a:t>
            </a:r>
          </a:p>
          <a:p>
            <a:endParaRPr lang="pl-PL" sz="1200" dirty="0"/>
          </a:p>
        </p:txBody>
      </p:sp>
      <p:pic>
        <p:nvPicPr>
          <p:cNvPr id="25" name="Obraz 24" descr="Logo czterech instytucji: Fundusze Europejskie dla Rozwoju Społecznego, Rzeczpospolita Polska, Unia Europejska oraz Szkoła Główna Gospodarstwa Wiejskiego w Warszawie. Każde logo ma charakterystyczne kolory i symbole, reprezentujące odpowiednie organizacje i programy.">
            <a:extLst>
              <a:ext uri="{FF2B5EF4-FFF2-40B4-BE49-F238E27FC236}">
                <a16:creationId xmlns:a16="http://schemas.microsoft.com/office/drawing/2014/main" id="{AE5352E8-B38D-4112-8709-9A63013499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2456B421-4A28-527F-23F5-F25590864A0F}"/>
              </a:ext>
              <a:ext uri="{C183D7F6-B498-43B3-948B-1728B52AA6E4}">
                <adec:decorative xmlns:adec="http://schemas.microsoft.com/office/drawing/2017/decorative" val="1"/>
              </a:ext>
            </a:extLst>
          </p:cNvPr>
          <p:cNvSpPr>
            <a:spLocks noGrp="1"/>
          </p:cNvSpPr>
          <p:nvPr>
            <p:ph type="subTitle" idx="1"/>
          </p:nvPr>
        </p:nvSpPr>
        <p:spPr>
          <a:xfrm>
            <a:off x="3935413" y="5165726"/>
            <a:ext cx="6400800" cy="1071563"/>
          </a:xfrm>
        </p:spPr>
        <p:txBody>
          <a:bodyPr>
            <a:normAutofit/>
          </a:bodyPr>
          <a:lstStyle/>
          <a:p>
            <a:pPr>
              <a:defRPr/>
            </a:pPr>
            <a:r>
              <a:rPr lang="pl-PL"/>
              <a:t>	</a:t>
            </a:r>
          </a:p>
        </p:txBody>
      </p:sp>
      <p:sp>
        <p:nvSpPr>
          <p:cNvPr id="13315" name="Tytuł 1" descr="Tytuł slajdu: Badanie poubojowe tusz wołowych">
            <a:extLst>
              <a:ext uri="{FF2B5EF4-FFF2-40B4-BE49-F238E27FC236}">
                <a16:creationId xmlns:a16="http://schemas.microsoft.com/office/drawing/2014/main" id="{759FFDB5-9069-5248-CA53-067C91185BC5}"/>
              </a:ext>
            </a:extLst>
          </p:cNvPr>
          <p:cNvSpPr>
            <a:spLocks noGrp="1"/>
          </p:cNvSpPr>
          <p:nvPr>
            <p:ph type="ctrTitle"/>
          </p:nvPr>
        </p:nvSpPr>
        <p:spPr/>
        <p:txBody>
          <a:bodyPr>
            <a:normAutofit fontScale="90000"/>
          </a:bodyPr>
          <a:lstStyle/>
          <a:p>
            <a:pPr eaLnBrk="1" hangingPunct="1"/>
            <a:r>
              <a:rPr lang="pl-PL" altLang="pl-PL" dirty="0"/>
              <a:t> </a:t>
            </a:r>
            <a:br>
              <a:rPr lang="pl-PL" altLang="pl-PL" dirty="0"/>
            </a:br>
            <a:r>
              <a:rPr lang="pl-PL" altLang="pl-PL" dirty="0"/>
              <a:t>Badanie poubojowe </a:t>
            </a:r>
            <a:br>
              <a:rPr lang="pl-PL" altLang="pl-PL" dirty="0"/>
            </a:br>
            <a:r>
              <a:rPr lang="pl-PL" altLang="pl-PL" dirty="0"/>
              <a:t>tusz wołowych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descr="Tytuł slajdu: Badanie poubojowe - podstawy prawne">
            <a:extLst>
              <a:ext uri="{FF2B5EF4-FFF2-40B4-BE49-F238E27FC236}">
                <a16:creationId xmlns:a16="http://schemas.microsoft.com/office/drawing/2014/main" id="{17C083BC-3C06-07C6-5D61-AE42DA1DA280}"/>
              </a:ext>
            </a:extLst>
          </p:cNvPr>
          <p:cNvSpPr>
            <a:spLocks noGrp="1"/>
          </p:cNvSpPr>
          <p:nvPr>
            <p:ph type="title"/>
          </p:nvPr>
        </p:nvSpPr>
        <p:spPr/>
        <p:txBody>
          <a:bodyPr/>
          <a:lstStyle/>
          <a:p>
            <a:pPr>
              <a:defRPr/>
            </a:pPr>
            <a:r>
              <a:rPr lang="pl-PL" dirty="0"/>
              <a:t>Badanie poubojowe – podstawy prawne</a:t>
            </a:r>
          </a:p>
        </p:txBody>
      </p:sp>
      <p:sp>
        <p:nvSpPr>
          <p:cNvPr id="22531" name="Symbol zastępczy zawartości 2" descr="Pod spodem tekst: &#10;Rozporządzenie Wykonawcze Komisji (UE) 2019/627; &#10;Dyrektywa FSIS 6100.2 Wersja 1&#10;">
            <a:extLst>
              <a:ext uri="{FF2B5EF4-FFF2-40B4-BE49-F238E27FC236}">
                <a16:creationId xmlns:a16="http://schemas.microsoft.com/office/drawing/2014/main" id="{74B0EC19-1EFE-3E1A-068F-C8832982B694}"/>
              </a:ext>
              <a:ext uri="{C183D7F6-B498-43B3-948B-1728B52AA6E4}">
                <adec:decorative xmlns:adec="http://schemas.microsoft.com/office/drawing/2017/decorative" val="0"/>
              </a:ext>
            </a:extLst>
          </p:cNvPr>
          <p:cNvSpPr>
            <a:spLocks noGrp="1"/>
          </p:cNvSpPr>
          <p:nvPr>
            <p:ph sz="quarter" idx="1"/>
          </p:nvPr>
        </p:nvSpPr>
        <p:spPr>
          <a:xfrm>
            <a:off x="1825625" y="2020823"/>
            <a:ext cx="8504238" cy="4078351"/>
          </a:xfrm>
        </p:spPr>
        <p:txBody>
          <a:bodyPr/>
          <a:lstStyle/>
          <a:p>
            <a:r>
              <a:rPr lang="pl-PL" altLang="pl-PL" sz="3200" dirty="0"/>
              <a:t>Rozporządzenie Wykonawcze Komisji (UE) 2019/627 </a:t>
            </a:r>
          </a:p>
          <a:p>
            <a:r>
              <a:rPr lang="pl-PL" altLang="pl-PL" sz="3200" dirty="0"/>
              <a:t>Dyrektywa FSIS 6100.2 Wersja 1</a:t>
            </a:r>
            <a:endParaRPr lang="pl-PL" sz="3200" dirty="0"/>
          </a:p>
          <a:p>
            <a:pPr>
              <a:buFont typeface="Wingdings 2" panose="05020102010507070707" pitchFamily="18" charset="2"/>
              <a:buNone/>
            </a:pPr>
            <a:endParaRPr lang="pl-PL" altLang="pl-P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35497-379A-9909-DDC7-8BBEB1F315F1}"/>
            </a:ext>
          </a:extLst>
        </p:cNvPr>
        <p:cNvGrpSpPr/>
        <p:nvPr/>
      </p:nvGrpSpPr>
      <p:grpSpPr>
        <a:xfrm>
          <a:off x="0" y="0"/>
          <a:ext cx="0" cy="0"/>
          <a:chOff x="0" y="0"/>
          <a:chExt cx="0" cy="0"/>
        </a:xfrm>
      </p:grpSpPr>
      <p:sp>
        <p:nvSpPr>
          <p:cNvPr id="2" name="Tytuł 1" descr="Tytuł slajdu: Metody badania poubojowego">
            <a:extLst>
              <a:ext uri="{FF2B5EF4-FFF2-40B4-BE49-F238E27FC236}">
                <a16:creationId xmlns:a16="http://schemas.microsoft.com/office/drawing/2014/main" id="{AEFFCAB8-CA5E-0E06-11A1-366E5661AC25}"/>
              </a:ext>
            </a:extLst>
          </p:cNvPr>
          <p:cNvSpPr>
            <a:spLocks noGrp="1"/>
          </p:cNvSpPr>
          <p:nvPr>
            <p:ph type="title"/>
          </p:nvPr>
        </p:nvSpPr>
        <p:spPr/>
        <p:txBody>
          <a:bodyPr/>
          <a:lstStyle/>
          <a:p>
            <a:pPr>
              <a:defRPr/>
            </a:pPr>
            <a:r>
              <a:rPr lang="pl-PL" dirty="0"/>
              <a:t>Metody badania poubojowego</a:t>
            </a:r>
          </a:p>
        </p:txBody>
      </p:sp>
      <p:sp>
        <p:nvSpPr>
          <p:cNvPr id="22531" name="Symbol zastępczy zawartości 2" descr="Tekst pod spodem: Do badania poubojowego wykorzystywane są metody organoleptyczne, takie jak: &#10;wzrok – obserwacja zmian tj. ropień, zapalenie, wysięk, obrzęk, cysty, guz, pasożyty, zmiany w miejscach deponacji leku, zanieczyszczenia treścią, kałem lub SRM, zmiany barwy. &#10;dotyk – badanie palpacyjne – nieprawidłowa twardość narządu, obecność guzków.&#10;węch – zapach moczu, ropy, zapach chemiczny, zapach płciowy.&#10;&#10;Podczas badania poubojowego wszystkie metody są równoważne.&#10;">
            <a:extLst>
              <a:ext uri="{FF2B5EF4-FFF2-40B4-BE49-F238E27FC236}">
                <a16:creationId xmlns:a16="http://schemas.microsoft.com/office/drawing/2014/main" id="{5B6FE7ED-13DD-DC88-CAC0-317661FCE1D0}"/>
              </a:ext>
            </a:extLst>
          </p:cNvPr>
          <p:cNvSpPr>
            <a:spLocks noGrp="1"/>
          </p:cNvSpPr>
          <p:nvPr>
            <p:ph sz="quarter" idx="1"/>
          </p:nvPr>
        </p:nvSpPr>
        <p:spPr>
          <a:xfrm>
            <a:off x="838200" y="1883664"/>
            <a:ext cx="9851136" cy="4215510"/>
          </a:xfrm>
        </p:spPr>
        <p:txBody>
          <a:bodyPr>
            <a:normAutofit/>
          </a:bodyPr>
          <a:lstStyle/>
          <a:p>
            <a:pPr marL="0" indent="0">
              <a:buNone/>
            </a:pPr>
            <a:r>
              <a:rPr lang="pl-PL" altLang="pl-PL" sz="2400" dirty="0"/>
              <a:t>Do badania poubojowego wykorzystywane są metody organoleptyczne, takie jak: </a:t>
            </a:r>
          </a:p>
          <a:p>
            <a:r>
              <a:rPr lang="pl-PL" altLang="pl-PL" sz="2400" b="1" u="sng" dirty="0"/>
              <a:t>wzrok</a:t>
            </a:r>
            <a:r>
              <a:rPr lang="pl-PL" altLang="pl-PL" sz="2400" dirty="0"/>
              <a:t> – obserwacja zmian tj. ropień, zapalenie, wysięk, obrzęk, cysty, guz, pasożyty, zmiany w miejscach </a:t>
            </a:r>
            <a:r>
              <a:rPr lang="pl-PL" altLang="pl-PL" sz="2400" dirty="0" err="1"/>
              <a:t>deponacji</a:t>
            </a:r>
            <a:r>
              <a:rPr lang="pl-PL" altLang="pl-PL" sz="2400" dirty="0"/>
              <a:t> leku, zanieczyszczenia treścią, kałem lub SRM, zmiany barwy. </a:t>
            </a:r>
          </a:p>
          <a:p>
            <a:r>
              <a:rPr lang="pl-PL" altLang="pl-PL" sz="2400" b="1" u="sng" dirty="0"/>
              <a:t>dotyk</a:t>
            </a:r>
            <a:r>
              <a:rPr lang="pl-PL" altLang="pl-PL" sz="2400" dirty="0"/>
              <a:t> – badanie </a:t>
            </a:r>
            <a:r>
              <a:rPr lang="pl-PL" altLang="pl-PL" sz="2400" dirty="0" err="1"/>
              <a:t>palpacyjne</a:t>
            </a:r>
            <a:r>
              <a:rPr lang="pl-PL" altLang="pl-PL" sz="2400" dirty="0"/>
              <a:t> – nieprawidłowa twardość narządu, obecność guzków.</a:t>
            </a:r>
          </a:p>
          <a:p>
            <a:r>
              <a:rPr lang="pl-PL" altLang="pl-PL" sz="2400" b="1" u="sng" dirty="0"/>
              <a:t>węch</a:t>
            </a:r>
            <a:r>
              <a:rPr lang="pl-PL" altLang="pl-PL" sz="2400" dirty="0"/>
              <a:t> – zapach moczu, ropy, zapach chemiczny, zapach płciowy.</a:t>
            </a:r>
          </a:p>
          <a:p>
            <a:pPr>
              <a:buFont typeface="Wingdings 2" panose="05020102010507070707" pitchFamily="18" charset="2"/>
              <a:buNone/>
            </a:pPr>
            <a:endParaRPr lang="pl-PL" altLang="pl-PL" sz="2400" dirty="0"/>
          </a:p>
          <a:p>
            <a:pPr>
              <a:buNone/>
            </a:pPr>
            <a:r>
              <a:rPr lang="pl-PL" altLang="pl-PL" sz="2400" dirty="0"/>
              <a:t>Podczas badania poubojowego wszystkie metody są równoważne.</a:t>
            </a:r>
          </a:p>
        </p:txBody>
      </p:sp>
    </p:spTree>
    <p:extLst>
      <p:ext uri="{BB962C8B-B14F-4D97-AF65-F5344CB8AC3E}">
        <p14:creationId xmlns:p14="http://schemas.microsoft.com/office/powerpoint/2010/main" val="3305434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descr="Tytuł slajdu: Etapy badania poubojowego bydła">
            <a:extLst>
              <a:ext uri="{FF2B5EF4-FFF2-40B4-BE49-F238E27FC236}">
                <a16:creationId xmlns:a16="http://schemas.microsoft.com/office/drawing/2014/main" id="{32242455-2DC8-C6D8-69EE-2D4626DEE3F3}"/>
              </a:ext>
            </a:extLst>
          </p:cNvPr>
          <p:cNvSpPr>
            <a:spLocks noGrp="1"/>
          </p:cNvSpPr>
          <p:nvPr>
            <p:ph type="title"/>
          </p:nvPr>
        </p:nvSpPr>
        <p:spPr/>
        <p:txBody>
          <a:bodyPr/>
          <a:lstStyle/>
          <a:p>
            <a:pPr>
              <a:defRPr/>
            </a:pPr>
            <a:r>
              <a:rPr lang="pl-PL" dirty="0"/>
              <a:t>       Etapy badania poubojowego bydła</a:t>
            </a:r>
          </a:p>
        </p:txBody>
      </p:sp>
      <p:sp>
        <p:nvSpPr>
          <p:cNvPr id="23555" name="Symbol zastępczy zawartości 2" descr="Pod spodem są trzy punkty:&#10;Badanie głowy,&#10;Badanie wnętrzności,&#10;Badanie tuszy.&#10;Żadnego etapu nie można pominąć.&#10;Poniżej trzy zdjęcia przedstawiające etapy badania poubojowego bydła. &#10;">
            <a:extLst>
              <a:ext uri="{FF2B5EF4-FFF2-40B4-BE49-F238E27FC236}">
                <a16:creationId xmlns:a16="http://schemas.microsoft.com/office/drawing/2014/main" id="{2B5D7A2D-E86B-D75F-C244-49A9E28E7E9A}"/>
              </a:ext>
            </a:extLst>
          </p:cNvPr>
          <p:cNvSpPr>
            <a:spLocks noGrp="1"/>
          </p:cNvSpPr>
          <p:nvPr>
            <p:ph sz="quarter" idx="1"/>
          </p:nvPr>
        </p:nvSpPr>
        <p:spPr>
          <a:xfrm>
            <a:off x="1825625" y="1527175"/>
            <a:ext cx="8504238" cy="4572000"/>
          </a:xfrm>
        </p:spPr>
        <p:txBody>
          <a:bodyPr/>
          <a:lstStyle/>
          <a:p>
            <a:r>
              <a:rPr lang="pl-PL" altLang="pl-PL" dirty="0"/>
              <a:t>Badanie głowy</a:t>
            </a:r>
          </a:p>
          <a:p>
            <a:r>
              <a:rPr lang="pl-PL" altLang="pl-PL" dirty="0"/>
              <a:t>Badanie wnętrzności</a:t>
            </a:r>
          </a:p>
          <a:p>
            <a:r>
              <a:rPr lang="pl-PL" altLang="pl-PL" dirty="0"/>
              <a:t>Badanie tuszy</a:t>
            </a:r>
          </a:p>
          <a:p>
            <a:pPr>
              <a:buFont typeface="Wingdings 2" panose="05020102010507070707" pitchFamily="18" charset="2"/>
              <a:buNone/>
            </a:pPr>
            <a:r>
              <a:rPr lang="pl-PL" altLang="pl-PL" dirty="0"/>
              <a:t> </a:t>
            </a:r>
          </a:p>
          <a:p>
            <a:pPr>
              <a:buFont typeface="Wingdings 2" panose="05020102010507070707" pitchFamily="18" charset="2"/>
              <a:buNone/>
            </a:pPr>
            <a:r>
              <a:rPr lang="pl-PL" altLang="pl-PL" dirty="0"/>
              <a:t>Żadnego etapu nie można pominąć!</a:t>
            </a:r>
          </a:p>
          <a:p>
            <a:pPr>
              <a:buFont typeface="Wingdings 2" panose="05020102010507070707" pitchFamily="18" charset="2"/>
              <a:buNone/>
            </a:pPr>
            <a:endParaRPr lang="pl-PL" altLang="pl-PL" dirty="0"/>
          </a:p>
          <a:p>
            <a:pPr>
              <a:buFont typeface="Wingdings 2" panose="05020102010507070707" pitchFamily="18" charset="2"/>
              <a:buNone/>
            </a:pPr>
            <a:endParaRPr lang="pl-PL" altLang="pl-PL" dirty="0"/>
          </a:p>
          <a:p>
            <a:endParaRPr lang="pl-PL" altLang="pl-PL" dirty="0"/>
          </a:p>
        </p:txBody>
      </p:sp>
      <p:pic>
        <p:nvPicPr>
          <p:cNvPr id="23556" name="Obraz 3" descr="Ośrodek wołowy zawieszony na linii ubojowej podczas etapu badania poubojowego">
            <a:extLst>
              <a:ext uri="{FF2B5EF4-FFF2-40B4-BE49-F238E27FC236}">
                <a16:creationId xmlns:a16="http://schemas.microsoft.com/office/drawing/2014/main" id="{99D9206C-ABE3-15E9-8B6A-2D5B66785D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2137" y="4156075"/>
            <a:ext cx="2515579"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Obraz 4" descr="Głowa wołowa po oskórowaniu, przygotowana do badania poubojowego&#10;">
            <a:extLst>
              <a:ext uri="{FF2B5EF4-FFF2-40B4-BE49-F238E27FC236}">
                <a16:creationId xmlns:a16="http://schemas.microsoft.com/office/drawing/2014/main" id="{818C5396-2DBC-866E-85FE-D2BD45F1F5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2490" y="4149725"/>
            <a:ext cx="2364936" cy="242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Obraz 5" descr="Dwie półtusze wołowe po oskórowaniu zawieszone na linii ubojowej, przygotowane do badania poubojowego tusz">
            <a:extLst>
              <a:ext uri="{FF2B5EF4-FFF2-40B4-BE49-F238E27FC236}">
                <a16:creationId xmlns:a16="http://schemas.microsoft.com/office/drawing/2014/main" id="{FC9C678A-1479-E3B9-A170-804D2D98FDE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52200" y="4130675"/>
            <a:ext cx="2200778"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ytuł 1" descr="Tytuł slajdu: Badanie głowy - zakres czynności.&#10;">
            <a:extLst>
              <a:ext uri="{FF2B5EF4-FFF2-40B4-BE49-F238E27FC236}">
                <a16:creationId xmlns:a16="http://schemas.microsoft.com/office/drawing/2014/main" id="{5FC80DD1-C9C7-72A8-B0EF-D305458E07A8}"/>
              </a:ext>
            </a:extLst>
          </p:cNvPr>
          <p:cNvSpPr>
            <a:spLocks noGrp="1"/>
          </p:cNvSpPr>
          <p:nvPr>
            <p:ph type="title"/>
          </p:nvPr>
        </p:nvSpPr>
        <p:spPr/>
        <p:txBody>
          <a:bodyPr>
            <a:normAutofit/>
          </a:bodyPr>
          <a:lstStyle/>
          <a:p>
            <a:r>
              <a:rPr lang="pl-PL" altLang="pl-PL" dirty="0"/>
              <a:t>     Badanie głowy – zakres czynności</a:t>
            </a:r>
          </a:p>
        </p:txBody>
      </p:sp>
      <p:pic>
        <p:nvPicPr>
          <p:cNvPr id="36867" name="Symbol zastępczy zawartości 3" descr="Grafika przedstawiająca ludzkie oko. Oznacza, że należy wykonać oględziny. &#10;Obok grafiki tekst: oględziny głowy i oczu.&#10;&#10;">
            <a:extLst>
              <a:ext uri="{FF2B5EF4-FFF2-40B4-BE49-F238E27FC236}">
                <a16:creationId xmlns:a16="http://schemas.microsoft.com/office/drawing/2014/main" id="{302FE958-0AE3-D228-C0A0-53C04AB23896}"/>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524001" y="1412876"/>
            <a:ext cx="1476375" cy="1584325"/>
          </a:xfrm>
        </p:spPr>
      </p:pic>
      <p:pic>
        <p:nvPicPr>
          <p:cNvPr id="36868" name="Obraz 4" descr="Grafika przedstawiająca nóż. Oznacza konieczność wykonania nacięć. &#10;Obok grafiki tekst: &#10;nacięcie węzłów chłonnych żuchwowych, przyuszniczych oraz zagardłowych;&#10;nacięcie mięśni żwaczowych - dwa równoległe nacięcia;&#10;nacięcie mięśni skrzydłowych - jedno nacięcie;&#10;usunięcie migdałków&#10;">
            <a:extLst>
              <a:ext uri="{FF2B5EF4-FFF2-40B4-BE49-F238E27FC236}">
                <a16:creationId xmlns:a16="http://schemas.microsoft.com/office/drawing/2014/main" id="{21440AD9-E8F2-F739-7349-4458BDDC88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3344861"/>
            <a:ext cx="1250135" cy="1379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Obraz 5" descr="Grafika przedstawiająca ludzką dłoń. Oznacza, że należy wykonać badanie dotykowe.&#10;Obok grafiki tekst: badanie palpacyjne języka&#10;">
            <a:extLst>
              <a:ext uri="{FF2B5EF4-FFF2-40B4-BE49-F238E27FC236}">
                <a16:creationId xmlns:a16="http://schemas.microsoft.com/office/drawing/2014/main" id="{5F9FFEDD-2E3D-E5D5-BF92-35F36773A59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57779" y="4908550"/>
            <a:ext cx="1342597"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pole tekstowe 7">
            <a:extLst>
              <a:ext uri="{FF2B5EF4-FFF2-40B4-BE49-F238E27FC236}">
                <a16:creationId xmlns:a16="http://schemas.microsoft.com/office/drawing/2014/main" id="{3A450E70-573A-8EA2-A187-D0ABCA83EC48}"/>
              </a:ext>
              <a:ext uri="{C183D7F6-B498-43B3-948B-1728B52AA6E4}">
                <adec:decorative xmlns:adec="http://schemas.microsoft.com/office/drawing/2017/decorative" val="1"/>
              </a:ext>
            </a:extLst>
          </p:cNvPr>
          <p:cNvSpPr txBox="1">
            <a:spLocks noChangeArrowheads="1"/>
          </p:cNvSpPr>
          <p:nvPr/>
        </p:nvSpPr>
        <p:spPr bwMode="auto">
          <a:xfrm>
            <a:off x="3143251" y="1557338"/>
            <a:ext cx="7273925"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8FB08C"/>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9pPr>
          </a:lstStyle>
          <a:p>
            <a:pPr eaLnBrk="1" hangingPunct="1">
              <a:spcBef>
                <a:spcPct val="0"/>
              </a:spcBef>
              <a:buClrTx/>
              <a:buSzTx/>
              <a:buFontTx/>
              <a:buNone/>
            </a:pPr>
            <a:endParaRPr lang="pl-PL" altLang="pl-PL" sz="1800" dirty="0">
              <a:latin typeface="Arial" panose="020B0604020202020204" pitchFamily="34" charset="0"/>
            </a:endParaRPr>
          </a:p>
          <a:p>
            <a:pPr eaLnBrk="1" hangingPunct="1">
              <a:spcBef>
                <a:spcPct val="0"/>
              </a:spcBef>
              <a:buClrTx/>
              <a:buSzTx/>
              <a:buFontTx/>
              <a:buNone/>
            </a:pPr>
            <a:endParaRPr lang="pl-PL" altLang="pl-PL" sz="1800" dirty="0">
              <a:latin typeface="Arial" panose="020B0604020202020204" pitchFamily="34" charset="0"/>
            </a:endParaRP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głowy i oczu</a:t>
            </a:r>
          </a:p>
          <a:p>
            <a:pPr eaLnBrk="1" hangingPunct="1">
              <a:spcBef>
                <a:spcPct val="0"/>
              </a:spcBef>
              <a:buClrTx/>
              <a:buSzTx/>
              <a:buFontTx/>
              <a:buChar char="-"/>
            </a:pPr>
            <a:endParaRPr lang="pl-PL" altLang="pl-PL" sz="1800" dirty="0">
              <a:latin typeface="Arial" panose="020B0604020202020204" pitchFamily="34" charset="0"/>
            </a:endParaRPr>
          </a:p>
          <a:p>
            <a:pPr eaLnBrk="1" hangingPunct="1">
              <a:spcBef>
                <a:spcPct val="0"/>
              </a:spcBef>
              <a:buClrTx/>
              <a:buSzTx/>
              <a:buNone/>
            </a:pPr>
            <a:endParaRPr lang="pl-PL" altLang="pl-PL" sz="1800" dirty="0">
              <a:latin typeface="Arial" panose="020B0604020202020204" pitchFamily="34" charset="0"/>
            </a:endParaRPr>
          </a:p>
          <a:p>
            <a:pPr eaLnBrk="1" hangingPunct="1">
              <a:spcBef>
                <a:spcPct val="0"/>
              </a:spcBef>
              <a:buClrTx/>
              <a:buSzTx/>
              <a:buFontTx/>
              <a:buChar char="-"/>
            </a:pPr>
            <a:endParaRPr lang="pl-PL" altLang="pl-PL" sz="1800" dirty="0">
              <a:latin typeface="+mn-lt"/>
            </a:endParaRP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nacięcie węzłów chłonnych żuchwowych, </a:t>
            </a:r>
            <a:r>
              <a:rPr lang="pl-PL" altLang="pl-PL" sz="1800" dirty="0" err="1">
                <a:latin typeface="Arial" panose="020B0604020202020204" pitchFamily="34" charset="0"/>
              </a:rPr>
              <a:t>przyuszniczych</a:t>
            </a:r>
            <a:r>
              <a:rPr lang="pl-PL" altLang="pl-PL" sz="1800" dirty="0">
                <a:latin typeface="Arial" panose="020B0604020202020204" pitchFamily="34" charset="0"/>
              </a:rPr>
              <a:t> oraz </a:t>
            </a:r>
            <a:r>
              <a:rPr lang="pl-PL" altLang="pl-PL" sz="1800" dirty="0" err="1">
                <a:latin typeface="Arial" panose="020B0604020202020204" pitchFamily="34" charset="0"/>
              </a:rPr>
              <a:t>zagardłowych</a:t>
            </a:r>
            <a:endParaRPr lang="pl-PL" altLang="pl-PL" sz="1800" dirty="0">
              <a:latin typeface="Arial" panose="020B0604020202020204" pitchFamily="34" charset="0"/>
            </a:endParaRP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nacięcie mięśni żwaczowych - dwa równoległe nacięcia</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nacięcie mięśni skrzydłowych - jedno nacięcie</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usunięcie migdałków</a:t>
            </a:r>
          </a:p>
          <a:p>
            <a:pPr eaLnBrk="1" hangingPunct="1">
              <a:spcBef>
                <a:spcPct val="0"/>
              </a:spcBef>
              <a:buClrTx/>
              <a:buSzTx/>
              <a:buFontTx/>
              <a:buChar char="-"/>
            </a:pPr>
            <a:endParaRPr lang="pl-PL" altLang="pl-PL" sz="1800" dirty="0">
              <a:latin typeface="Arial" panose="020B0604020202020204" pitchFamily="34" charset="0"/>
            </a:endParaRPr>
          </a:p>
          <a:p>
            <a:pPr eaLnBrk="1" hangingPunct="1">
              <a:spcBef>
                <a:spcPct val="0"/>
              </a:spcBef>
              <a:buClrTx/>
              <a:buSzTx/>
              <a:buNone/>
            </a:pPr>
            <a:endParaRPr lang="pl-PL" altLang="pl-PL" sz="1800" dirty="0">
              <a:latin typeface="Arial" panose="020B0604020202020204" pitchFamily="34" charset="0"/>
            </a:endParaRPr>
          </a:p>
          <a:p>
            <a:pPr eaLnBrk="1" hangingPunct="1">
              <a:spcBef>
                <a:spcPct val="0"/>
              </a:spcBef>
              <a:buClrTx/>
              <a:buSzTx/>
              <a:buNone/>
            </a:pPr>
            <a:endParaRPr lang="pl-PL" altLang="pl-PL" sz="1800" dirty="0">
              <a:latin typeface="Arial" panose="020B0604020202020204" pitchFamily="34" charset="0"/>
            </a:endParaRP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badanie </a:t>
            </a:r>
            <a:r>
              <a:rPr lang="pl-PL" altLang="pl-PL" sz="1800" dirty="0" err="1">
                <a:latin typeface="Arial" panose="020B0604020202020204" pitchFamily="34" charset="0"/>
              </a:rPr>
              <a:t>palpacyjne</a:t>
            </a:r>
            <a:r>
              <a:rPr lang="pl-PL" altLang="pl-PL" sz="1800" dirty="0">
                <a:latin typeface="Arial" panose="020B0604020202020204" pitchFamily="34" charset="0"/>
              </a:rPr>
              <a:t> języka</a:t>
            </a:r>
          </a:p>
          <a:p>
            <a:pPr eaLnBrk="1" hangingPunct="1">
              <a:spcBef>
                <a:spcPct val="0"/>
              </a:spcBef>
              <a:buClrTx/>
              <a:buSzTx/>
              <a:buFontTx/>
              <a:buNone/>
            </a:pPr>
            <a:endParaRPr lang="pl-PL" altLang="pl-PL" sz="1800" dirty="0">
              <a:latin typeface="Arial" panose="020B0604020202020204" pitchFamily="34" charset="0"/>
            </a:endParaRPr>
          </a:p>
          <a:p>
            <a:pPr eaLnBrk="1" hangingPunct="1">
              <a:spcBef>
                <a:spcPct val="0"/>
              </a:spcBef>
              <a:buClrTx/>
              <a:buSzTx/>
              <a:buFontTx/>
              <a:buNone/>
            </a:pPr>
            <a:endParaRPr lang="pl-PL" altLang="pl-PL" sz="1800" dirty="0">
              <a:latin typeface="Arial" panose="020B0604020202020204" pitchFamily="34" charset="0"/>
            </a:endParaRPr>
          </a:p>
          <a:p>
            <a:pPr eaLnBrk="1" hangingPunct="1">
              <a:spcBef>
                <a:spcPct val="0"/>
              </a:spcBef>
              <a:buClrTx/>
              <a:buSzTx/>
              <a:buFontTx/>
              <a:buNone/>
            </a:pPr>
            <a:endParaRPr lang="pl-PL" altLang="pl-PL" sz="1800" dirty="0">
              <a:latin typeface="Arial" panose="020B0604020202020204" pitchFamily="34" charset="0"/>
            </a:endParaRPr>
          </a:p>
          <a:p>
            <a:pPr eaLnBrk="1" hangingPunct="1">
              <a:spcBef>
                <a:spcPct val="0"/>
              </a:spcBef>
              <a:buClrTx/>
              <a:buSzTx/>
              <a:buFontTx/>
              <a:buNone/>
            </a:pPr>
            <a:endParaRPr lang="pl-PL" altLang="pl-PL" sz="1800" dirty="0">
              <a:latin typeface="Arial" panose="020B0604020202020204" pitchFamily="34" charset="0"/>
            </a:endParaRPr>
          </a:p>
          <a:p>
            <a:pPr eaLnBrk="1" hangingPunct="1">
              <a:spcBef>
                <a:spcPct val="0"/>
              </a:spcBef>
              <a:buClrTx/>
              <a:buSzTx/>
              <a:buFontTx/>
              <a:buNone/>
            </a:pPr>
            <a:endParaRPr lang="pl-PL" altLang="pl-PL" sz="1800" dirty="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ytuł 1" descr="Tytuł slajdu: Badanie poubojowe głowy">
            <a:extLst>
              <a:ext uri="{FF2B5EF4-FFF2-40B4-BE49-F238E27FC236}">
                <a16:creationId xmlns:a16="http://schemas.microsoft.com/office/drawing/2014/main" id="{05131E84-4199-8699-6C91-43F8C1D79377}"/>
              </a:ext>
            </a:extLst>
          </p:cNvPr>
          <p:cNvSpPr>
            <a:spLocks noGrp="1"/>
          </p:cNvSpPr>
          <p:nvPr>
            <p:ph type="title"/>
          </p:nvPr>
        </p:nvSpPr>
        <p:spPr/>
        <p:txBody>
          <a:bodyPr>
            <a:normAutofit/>
          </a:bodyPr>
          <a:lstStyle/>
          <a:p>
            <a:r>
              <a:rPr lang="pl-PL" altLang="pl-PL" dirty="0"/>
              <a:t>                 Badanie poubojowe głowy</a:t>
            </a:r>
          </a:p>
        </p:txBody>
      </p:sp>
      <p:pic>
        <p:nvPicPr>
          <p:cNvPr id="37891" name="Symbol zastępczy zawartości 3" descr="Zdjęcie przedstawiające badanie poubojowe głowy wołowej. W tle widać elementy wyposażenia rzeźni, takie jak metalowe konstrukcje i pojemniki">
            <a:extLst>
              <a:ext uri="{FF2B5EF4-FFF2-40B4-BE49-F238E27FC236}">
                <a16:creationId xmlns:a16="http://schemas.microsoft.com/office/drawing/2014/main" id="{3215502E-765D-8980-CFC8-7F4DAB2226A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950145" y="1795082"/>
            <a:ext cx="4032250" cy="45720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ytuł 1" descr="Tytuł slajdu: Badanie węzłów chłonnych głowy.&#10;">
            <a:extLst>
              <a:ext uri="{FF2B5EF4-FFF2-40B4-BE49-F238E27FC236}">
                <a16:creationId xmlns:a16="http://schemas.microsoft.com/office/drawing/2014/main" id="{88C14CE3-5278-DEA3-43B3-E1064CE27465}"/>
              </a:ext>
            </a:extLst>
          </p:cNvPr>
          <p:cNvSpPr>
            <a:spLocks noGrp="1"/>
          </p:cNvSpPr>
          <p:nvPr>
            <p:ph type="title"/>
          </p:nvPr>
        </p:nvSpPr>
        <p:spPr/>
        <p:txBody>
          <a:bodyPr>
            <a:normAutofit/>
          </a:bodyPr>
          <a:lstStyle/>
          <a:p>
            <a:r>
              <a:rPr lang="pl-PL" altLang="pl-PL" dirty="0"/>
              <a:t>Badanie węzłów chłonnych głowy </a:t>
            </a:r>
          </a:p>
        </p:txBody>
      </p:sp>
      <p:pic>
        <p:nvPicPr>
          <p:cNvPr id="38915" name="Symbol zastępczy zawartości 3" descr="Fotografia przedstawia boczny profil preparowanej głowy bydła zawieszonej w rzeźni. Widoczna jest gałka oczna, odsłonięte mięśnie oraz zęby. Lekarz weterynarii używa haka do przytrzymania tkanek oraz ostrza noża do nacięcia i zbadania węzłów chłonnych przyuszniczych">
            <a:extLst>
              <a:ext uri="{FF2B5EF4-FFF2-40B4-BE49-F238E27FC236}">
                <a16:creationId xmlns:a16="http://schemas.microsoft.com/office/drawing/2014/main" id="{12926E15-3E76-0E51-373E-EB4B11515EE8}"/>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54360" y="1708831"/>
            <a:ext cx="2679441" cy="4751387"/>
          </a:xfrm>
        </p:spPr>
      </p:pic>
      <p:pic>
        <p:nvPicPr>
          <p:cNvPr id="38916" name="Obraz 4" descr="Widok okolicy gardła bydła, widoczny od strony wewnętrznej po rozcięciu. Na pierwszym planie widoczne węzły chłonne zagardłowe. Po lewej stronie metalowy hak weterynaryjny przytrzymuje tkanki, ułatwiając ekspozycję badanych struktur. Zdjęcie dokumentuje anatomiczne szczegóły niezbędne do oceny poubojowej">
            <a:extLst>
              <a:ext uri="{FF2B5EF4-FFF2-40B4-BE49-F238E27FC236}">
                <a16:creationId xmlns:a16="http://schemas.microsoft.com/office/drawing/2014/main" id="{8039167C-2116-7FCF-51EB-5E41ECEB19C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0023" y="1708831"/>
            <a:ext cx="3113249"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Obraz 5" descr="Fotografia makroskopowa przedstawia głowę bydła - okolice żuchwy podczas badania poubojowego. Widoczny węzeł chłonny żuchwowy, mięśnie żuchwy i okoliczne tkanki. U dołu, widoczny jest metalowy, dwuzębny hak weterynaryjny, ułatwiający oględziny tkanek. Zdjęcie dokumentuje proces badania poubojowego">
            <a:extLst>
              <a:ext uri="{FF2B5EF4-FFF2-40B4-BE49-F238E27FC236}">
                <a16:creationId xmlns:a16="http://schemas.microsoft.com/office/drawing/2014/main" id="{7297CD27-225E-E153-3974-DE69375E8B0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79494" y="1690688"/>
            <a:ext cx="2772212"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ytuł 1" descr="Tytuł slajdu: Badanie mięśni żwaczowych i języka">
            <a:extLst>
              <a:ext uri="{FF2B5EF4-FFF2-40B4-BE49-F238E27FC236}">
                <a16:creationId xmlns:a16="http://schemas.microsoft.com/office/drawing/2014/main" id="{06198147-3248-E19E-C440-1BCA42041BAB}"/>
              </a:ext>
            </a:extLst>
          </p:cNvPr>
          <p:cNvSpPr>
            <a:spLocks noGrp="1"/>
          </p:cNvSpPr>
          <p:nvPr>
            <p:ph type="title"/>
          </p:nvPr>
        </p:nvSpPr>
        <p:spPr/>
        <p:txBody>
          <a:bodyPr>
            <a:normAutofit/>
          </a:bodyPr>
          <a:lstStyle/>
          <a:p>
            <a:r>
              <a:rPr lang="pl-PL" altLang="pl-PL" dirty="0"/>
              <a:t>Badanie mięśni żwaczowych i języka</a:t>
            </a:r>
          </a:p>
        </p:txBody>
      </p:sp>
      <p:pic>
        <p:nvPicPr>
          <p:cNvPr id="39939" name="Obraz 5" descr="Ciąg dalszy badania poubojowego głowy bydła. Widoczne badanie palpacyjne języka">
            <a:extLst>
              <a:ext uri="{FF2B5EF4-FFF2-40B4-BE49-F238E27FC236}">
                <a16:creationId xmlns:a16="http://schemas.microsoft.com/office/drawing/2014/main" id="{91BFBE06-F7D1-BB0D-DD19-68B0DD1FAC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8820" y="1657351"/>
            <a:ext cx="2874389"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Symbol zastępczy zawartości 7" descr="Głowa bydła podczas badania poubojowego. Po wewnętrznej stronie żuchwy widoczne nacięte mięśnie skrzydłowe">
            <a:extLst>
              <a:ext uri="{FF2B5EF4-FFF2-40B4-BE49-F238E27FC236}">
                <a16:creationId xmlns:a16="http://schemas.microsoft.com/office/drawing/2014/main" id="{CB65EF2A-1583-2DD9-D54D-909746E3E37E}"/>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198203" y="1657351"/>
            <a:ext cx="3268153" cy="4679950"/>
          </a:xfrm>
        </p:spPr>
      </p:pic>
      <p:pic>
        <p:nvPicPr>
          <p:cNvPr id="39940" name="Obraz 5" descr="Głowa bydła podczas badania poubojowego. Po zewnętrznej stronie żuchwy widoczne nacięty mięsień żwacz">
            <a:extLst>
              <a:ext uri="{FF2B5EF4-FFF2-40B4-BE49-F238E27FC236}">
                <a16:creationId xmlns:a16="http://schemas.microsoft.com/office/drawing/2014/main" id="{7C2224C9-52FB-5949-EB04-35982694434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71350" y="1657351"/>
            <a:ext cx="2688716"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ytuł 1" descr="Tytuł slajdu: Przykłady badania poubojowego głowy">
            <a:extLst>
              <a:ext uri="{FF2B5EF4-FFF2-40B4-BE49-F238E27FC236}">
                <a16:creationId xmlns:a16="http://schemas.microsoft.com/office/drawing/2014/main" id="{EDA9DD11-4DA6-2F1B-791F-2FBF28A20125}"/>
              </a:ext>
            </a:extLst>
          </p:cNvPr>
          <p:cNvSpPr>
            <a:spLocks noGrp="1"/>
          </p:cNvSpPr>
          <p:nvPr>
            <p:ph type="title"/>
          </p:nvPr>
        </p:nvSpPr>
        <p:spPr/>
        <p:txBody>
          <a:bodyPr>
            <a:normAutofit/>
          </a:bodyPr>
          <a:lstStyle/>
          <a:p>
            <a:r>
              <a:rPr lang="pl-PL" altLang="pl-PL" sz="3600" dirty="0"/>
              <a:t>    Przykłady badania poubojowego głowy</a:t>
            </a:r>
          </a:p>
        </p:txBody>
      </p:sp>
      <p:pic>
        <p:nvPicPr>
          <p:cNvPr id="40963" name="Symbol zastępczy zawartości 3" descr="Grafika przedstawiająca ludzkie oko. Oznacza, że należy wykonać oględziny. &#10;Obok grafiki tekst: oględziny układu trzewnego&#10;oględziny węzłów chłonnych krezkowych i żołądkowych, badanie dotykowe a w razie potrzeby ich nacięcie&#10;oględziny przełyku &#10;oględziny śledziony, w razie potrzeby badanie dotykowe&#10;oględziny narządów płciowych (z wyjątkiem prącia – jeśli zostało już usunięte)&#10;oględziny wymienia, w razie potrzeby badanie dotykowe i nacięcie wymienia i węzłów chłonnych nadwymieniowych (jeżeli wymię zostaje przeznaczone do spożycia) ">
            <a:extLst>
              <a:ext uri="{FF2B5EF4-FFF2-40B4-BE49-F238E27FC236}">
                <a16:creationId xmlns:a16="http://schemas.microsoft.com/office/drawing/2014/main" id="{DDC218A2-80FE-D959-B781-F2113A52EFC0}"/>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09060" y="1424018"/>
            <a:ext cx="1552801" cy="1877249"/>
          </a:xfrm>
        </p:spPr>
      </p:pic>
      <p:pic>
        <p:nvPicPr>
          <p:cNvPr id="40964" name="Obraz 4" descr="Grafika przedstawiająca ludzką dłoń. Oznacza, że należy wykonać badanie dotykowe.&#10;Obok grafiki tekst: badanie palpacyjne ujścia żwaczowo – czepcowego">
            <a:extLst>
              <a:ext uri="{FF2B5EF4-FFF2-40B4-BE49-F238E27FC236}">
                <a16:creationId xmlns:a16="http://schemas.microsoft.com/office/drawing/2014/main" id="{1287F27B-EDF5-F46C-FCB1-6409BC6AC1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27108" y="3929890"/>
            <a:ext cx="1159036" cy="150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Obraz 6" descr="Grafika przedstawiająca nóż. Oznacza konieczność wykonania nacięć. &#10;Obok grafiki tekst: u krów każda połowa wymienia musi zostać otwarta długim głębokim nacięciem aż do zatok mlecznych (jeżeli wymię zostaje przeznaczone do spożycia);&#10;u krów nacięcie węzłów chłonnych nadwymieniowych (jeżeli wymię zostaje przeznaczone do spożycia)&#10;">
            <a:extLst>
              <a:ext uri="{FF2B5EF4-FFF2-40B4-BE49-F238E27FC236}">
                <a16:creationId xmlns:a16="http://schemas.microsoft.com/office/drawing/2014/main" id="{2AA86543-9A00-F38B-8BAF-96FBB9C0A0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934" y="5548660"/>
            <a:ext cx="1159035" cy="115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pole tekstowe 5">
            <a:extLst>
              <a:ext uri="{FF2B5EF4-FFF2-40B4-BE49-F238E27FC236}">
                <a16:creationId xmlns:a16="http://schemas.microsoft.com/office/drawing/2014/main" id="{9D6E02C8-F74A-BCFB-C401-8B3B7E80896C}"/>
              </a:ext>
              <a:ext uri="{C183D7F6-B498-43B3-948B-1728B52AA6E4}">
                <adec:decorative xmlns:adec="http://schemas.microsoft.com/office/drawing/2017/decorative" val="1"/>
              </a:ext>
            </a:extLst>
          </p:cNvPr>
          <p:cNvSpPr txBox="1">
            <a:spLocks noChangeArrowheads="1"/>
          </p:cNvSpPr>
          <p:nvPr/>
        </p:nvSpPr>
        <p:spPr bwMode="auto">
          <a:xfrm>
            <a:off x="3071813" y="1268413"/>
            <a:ext cx="7416800"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8FB08C"/>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9pPr>
          </a:lstStyle>
          <a:p>
            <a:pPr marL="285750" indent="-285750" eaLnBrk="1" hangingPunct="1">
              <a:spcBef>
                <a:spcPct val="0"/>
              </a:spcBef>
              <a:buClrTx/>
              <a:buSzTx/>
              <a:buFont typeface="Arial" panose="020B0604020202020204" pitchFamily="34" charset="0"/>
              <a:buChar char="•"/>
            </a:pPr>
            <a:endParaRPr lang="pl-PL" altLang="pl-PL" sz="1800" dirty="0">
              <a:latin typeface="Arial" panose="020B0604020202020204" pitchFamily="34" charset="0"/>
            </a:endParaRP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układu trzewnego</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węzłów chłonnych krezkowych i żołądkowych, badanie dotykowe a w razie potrzeby ich nacięcie</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przełyku </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śledziony, w razie potrzeby badanie dotykowe</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narządów płciowych (z wyjątkiem prącia – jeśli zostało już usunięte)</a:t>
            </a:r>
          </a:p>
          <a:p>
            <a:pPr marL="285750" indent="-285750">
              <a:spcBef>
                <a:spcPct val="0"/>
              </a:spcBef>
              <a:buClrTx/>
              <a:buSzTx/>
              <a:buFont typeface="Arial" panose="020B0604020202020204" pitchFamily="34" charset="0"/>
              <a:buChar char="•"/>
            </a:pPr>
            <a:r>
              <a:rPr lang="pl-PL" altLang="pl-PL" sz="1800" dirty="0">
                <a:latin typeface="Arial" panose="020B0604020202020204" pitchFamily="34" charset="0"/>
              </a:rPr>
              <a:t>oględziny wymienia, w razie potrzeby badanie dotykowe i nacięcie wymienia i węzłów chłonnych </a:t>
            </a:r>
            <a:r>
              <a:rPr lang="pl-PL" altLang="pl-PL" sz="1800" dirty="0" err="1">
                <a:latin typeface="Arial" panose="020B0604020202020204" pitchFamily="34" charset="0"/>
              </a:rPr>
              <a:t>nadwymieniowych</a:t>
            </a:r>
            <a:r>
              <a:rPr lang="pl-PL" altLang="pl-PL" sz="1800" dirty="0">
                <a:latin typeface="Arial" panose="020B0604020202020204" pitchFamily="34" charset="0"/>
              </a:rPr>
              <a:t> (jeżeli wymię zostaje przeznaczone do spożycia)</a:t>
            </a:r>
          </a:p>
          <a:p>
            <a:pPr eaLnBrk="1" hangingPunct="1">
              <a:spcBef>
                <a:spcPct val="0"/>
              </a:spcBef>
              <a:buClrTx/>
              <a:buSzTx/>
              <a:buFontTx/>
              <a:buNone/>
            </a:pPr>
            <a:endParaRPr lang="pl-PL" altLang="pl-PL" sz="1800" dirty="0">
              <a:latin typeface="Arial" panose="020B0604020202020204" pitchFamily="34" charset="0"/>
            </a:endParaRP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badanie </a:t>
            </a:r>
            <a:r>
              <a:rPr lang="pl-PL" altLang="pl-PL" sz="1800" dirty="0" err="1">
                <a:latin typeface="Arial" panose="020B0604020202020204" pitchFamily="34" charset="0"/>
              </a:rPr>
              <a:t>palpacyjne</a:t>
            </a:r>
            <a:r>
              <a:rPr lang="pl-PL" altLang="pl-PL" sz="1800" dirty="0">
                <a:latin typeface="Arial" panose="020B0604020202020204" pitchFamily="34" charset="0"/>
              </a:rPr>
              <a:t> ujścia żwaczowo – </a:t>
            </a:r>
            <a:r>
              <a:rPr lang="pl-PL" altLang="pl-PL" sz="1800" dirty="0" err="1">
                <a:latin typeface="Arial" panose="020B0604020202020204" pitchFamily="34" charset="0"/>
              </a:rPr>
              <a:t>czepcowego</a:t>
            </a:r>
            <a:endParaRPr lang="pl-PL" altLang="pl-PL" sz="1800" dirty="0">
              <a:latin typeface="Arial" panose="020B0604020202020204" pitchFamily="34" charset="0"/>
            </a:endParaRPr>
          </a:p>
          <a:p>
            <a:pPr eaLnBrk="1" hangingPunct="1">
              <a:spcBef>
                <a:spcPct val="0"/>
              </a:spcBef>
              <a:buClrTx/>
              <a:buSzTx/>
              <a:buFontTx/>
              <a:buChar char="-"/>
            </a:pPr>
            <a:endParaRPr lang="pl-PL" altLang="pl-PL" sz="1800" dirty="0">
              <a:latin typeface="Arial" panose="020B0604020202020204" pitchFamily="34" charset="0"/>
            </a:endParaRPr>
          </a:p>
          <a:p>
            <a:pPr eaLnBrk="1" hangingPunct="1">
              <a:spcBef>
                <a:spcPct val="0"/>
              </a:spcBef>
              <a:buClrTx/>
              <a:buSzTx/>
              <a:buNone/>
            </a:pPr>
            <a:endParaRPr lang="pl-PL" altLang="pl-PL" sz="1800" dirty="0">
              <a:latin typeface="Arial" panose="020B0604020202020204" pitchFamily="34" charset="0"/>
            </a:endParaRPr>
          </a:p>
          <a:p>
            <a:pPr marL="285750" indent="-285750">
              <a:spcBef>
                <a:spcPct val="0"/>
              </a:spcBef>
              <a:buClrTx/>
              <a:buSzTx/>
              <a:buFont typeface="Arial" panose="020B0604020202020204" pitchFamily="34" charset="0"/>
              <a:buChar char="•"/>
            </a:pPr>
            <a:r>
              <a:rPr lang="pl-PL" altLang="pl-PL" sz="1800" dirty="0">
                <a:latin typeface="Arial" panose="020B0604020202020204" pitchFamily="34" charset="0"/>
              </a:rPr>
              <a:t>u krów każda połowa wymienia musi zostać otwarta długim głębokim nacięciem aż do zatok mlecznych (jeżeli wymię zostaje przeznaczone do spożycia)</a:t>
            </a:r>
          </a:p>
          <a:p>
            <a:pPr marL="285750" indent="-285750">
              <a:spcBef>
                <a:spcPct val="0"/>
              </a:spcBef>
              <a:buClrTx/>
              <a:buSzTx/>
              <a:buFont typeface="Arial" panose="020B0604020202020204" pitchFamily="34" charset="0"/>
              <a:buChar char="•"/>
            </a:pPr>
            <a:r>
              <a:rPr lang="pl-PL" altLang="pl-PL" sz="1800" dirty="0">
                <a:latin typeface="Arial" panose="020B0604020202020204" pitchFamily="34" charset="0"/>
              </a:rPr>
              <a:t>u krów nacięcie węzłów chłonnych </a:t>
            </a:r>
            <a:r>
              <a:rPr lang="pl-PL" altLang="pl-PL" sz="1800" dirty="0" err="1">
                <a:latin typeface="Arial" panose="020B0604020202020204" pitchFamily="34" charset="0"/>
              </a:rPr>
              <a:t>nadwymieniowych</a:t>
            </a:r>
            <a:r>
              <a:rPr lang="pl-PL" altLang="pl-PL" sz="1800" dirty="0">
                <a:latin typeface="Arial" panose="020B0604020202020204" pitchFamily="34" charset="0"/>
              </a:rPr>
              <a:t> (jeżeli wymię zostaje przeznaczone do spożycia</a:t>
            </a:r>
          </a:p>
          <a:p>
            <a:pPr eaLnBrk="1" hangingPunct="1">
              <a:spcBef>
                <a:spcPct val="0"/>
              </a:spcBef>
              <a:buClrTx/>
              <a:buSzTx/>
              <a:buFontTx/>
              <a:buChar char="-"/>
            </a:pPr>
            <a:endParaRPr lang="pl-PL" altLang="pl-PL" sz="1800" dirty="0">
              <a:latin typeface="Arial" panose="020B0604020202020204" pitchFamily="34" charset="0"/>
            </a:endParaRPr>
          </a:p>
          <a:p>
            <a:pPr eaLnBrk="1" hangingPunct="1">
              <a:spcBef>
                <a:spcPct val="0"/>
              </a:spcBef>
              <a:buClrTx/>
              <a:buSzTx/>
              <a:buFontTx/>
              <a:buNone/>
            </a:pPr>
            <a:endParaRPr lang="pl-PL" altLang="pl-PL" sz="1000" dirty="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ytuł 1" descr="Tytuł slajdu: Badanie układu trzewnego">
            <a:extLst>
              <a:ext uri="{FF2B5EF4-FFF2-40B4-BE49-F238E27FC236}">
                <a16:creationId xmlns:a16="http://schemas.microsoft.com/office/drawing/2014/main" id="{10BE00BD-7970-E498-C0C2-BE28D9F930A5}"/>
              </a:ext>
            </a:extLst>
          </p:cNvPr>
          <p:cNvSpPr>
            <a:spLocks noGrp="1"/>
          </p:cNvSpPr>
          <p:nvPr>
            <p:ph type="title"/>
          </p:nvPr>
        </p:nvSpPr>
        <p:spPr/>
        <p:txBody>
          <a:bodyPr>
            <a:normAutofit/>
          </a:bodyPr>
          <a:lstStyle/>
          <a:p>
            <a:r>
              <a:rPr lang="pl-PL" altLang="pl-PL" dirty="0"/>
              <a:t>        Badanie układu trzewnego</a:t>
            </a:r>
          </a:p>
        </p:txBody>
      </p:sp>
      <p:pic>
        <p:nvPicPr>
          <p:cNvPr id="41987" name="Symbol zastępczy zawartości 5" descr="Zdjęcie przedstawiające oględziny układu trzewnego, na którym osoba w niebieskich rękawiczkach trzyma i bada przedżolądki i jelita">
            <a:extLst>
              <a:ext uri="{FF2B5EF4-FFF2-40B4-BE49-F238E27FC236}">
                <a16:creationId xmlns:a16="http://schemas.microsoft.com/office/drawing/2014/main" id="{EDF17664-AD61-7B31-9D33-5B5308DC39D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032000" y="1690688"/>
            <a:ext cx="8128000" cy="4572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ytuł 1" descr="Tytuł slajdu: Węzły chłonne krezkowe">
            <a:extLst>
              <a:ext uri="{FF2B5EF4-FFF2-40B4-BE49-F238E27FC236}">
                <a16:creationId xmlns:a16="http://schemas.microsoft.com/office/drawing/2014/main" id="{A60C6DE4-1B85-894B-4D4D-2A2971C3CAC1}"/>
              </a:ext>
            </a:extLst>
          </p:cNvPr>
          <p:cNvSpPr>
            <a:spLocks noGrp="1"/>
          </p:cNvSpPr>
          <p:nvPr>
            <p:ph type="title"/>
          </p:nvPr>
        </p:nvSpPr>
        <p:spPr/>
        <p:txBody>
          <a:bodyPr>
            <a:normAutofit/>
          </a:bodyPr>
          <a:lstStyle/>
          <a:p>
            <a:r>
              <a:rPr lang="pl-PL" dirty="0"/>
              <a:t>        Węzły chłonne krezkowe</a:t>
            </a:r>
            <a:endParaRPr lang="pl-PL" altLang="pl-PL" dirty="0"/>
          </a:p>
        </p:txBody>
      </p:sp>
      <p:pic>
        <p:nvPicPr>
          <p:cNvPr id="43011" name="Symbol zastępczy zawartości 3" descr="Zdjęcie przedstawiające oględziny węzłów chłonnych krezkowych podczas badania poubojowego. Na fotografii widać jasne pętle jelit połączone błoną krezki. Wzdłuż krezki widoczne są podłużne nacięcia odsłaniające ciemniejsze przekroje węzłów chłonnych krezkowych">
            <a:extLst>
              <a:ext uri="{FF2B5EF4-FFF2-40B4-BE49-F238E27FC236}">
                <a16:creationId xmlns:a16="http://schemas.microsoft.com/office/drawing/2014/main" id="{494F36B8-FDCD-D482-BB00-0718754B89D9}"/>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032000" y="1828927"/>
            <a:ext cx="8128000" cy="4572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ytuł 1" descr="Tytuł slajdu: Badanie wątroby i płuc">
            <a:extLst>
              <a:ext uri="{FF2B5EF4-FFF2-40B4-BE49-F238E27FC236}">
                <a16:creationId xmlns:a16="http://schemas.microsoft.com/office/drawing/2014/main" id="{82545016-1E9E-891E-F7FB-13909073C0D8}"/>
              </a:ext>
            </a:extLst>
          </p:cNvPr>
          <p:cNvSpPr>
            <a:spLocks noGrp="1"/>
          </p:cNvSpPr>
          <p:nvPr>
            <p:ph type="title"/>
          </p:nvPr>
        </p:nvSpPr>
        <p:spPr/>
        <p:txBody>
          <a:bodyPr>
            <a:normAutofit/>
          </a:bodyPr>
          <a:lstStyle/>
          <a:p>
            <a:r>
              <a:rPr lang="pl-PL" dirty="0"/>
              <a:t>   Badanie wątroby i płuc</a:t>
            </a:r>
            <a:endParaRPr lang="pl-PL" altLang="pl-PL" dirty="0"/>
          </a:p>
        </p:txBody>
      </p:sp>
      <p:pic>
        <p:nvPicPr>
          <p:cNvPr id="45060" name="Obraz 4" descr="Grafika przedstawiająca ludzkie oko. Oznacza, że należy wykonać oględziny. &#10;Obok grafiki tekst: Wątroba&#10;oględziny wątroby – powierzchnia trzewna i powierzchnia grzbietowa&#10;badanie palpacyjne wewnętrzne powierzchnie wątroby oraz powierzchnię grzbietową, w tym wycisk nerkowy&#10;nacięcie węzłów chłonnych wnęki wątroby &#10;otwarcie przewodów żółciowych w obu kierunkach&#10; ">
            <a:extLst>
              <a:ext uri="{FF2B5EF4-FFF2-40B4-BE49-F238E27FC236}">
                <a16:creationId xmlns:a16="http://schemas.microsoft.com/office/drawing/2014/main" id="{C079A042-0DA1-5A06-A44A-C53F4EF17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14355" y="1444726"/>
            <a:ext cx="1546544" cy="171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Obraz 5" descr="Grafika przedstawiająca ludzką dłoń. Oznacza, że należy wykonać badanie dotykowe.&#10;Pod spodem grafika przedstawiająca nóż. Oznacza konieczność wykonania nacięć. &#10;Obok obu grafik tekst: Płuca&#10;obserwować i badać palpacyjnie żebrową i wewnętrzną powierzchnie płuc&#10;nacięcie węzłów chłonnych śródpiersiowych dogłowowych, pośrodkowych oraz doogonowych oraz węzłów chłonnych oskrzelowego prawego i lewego&#10;otworzyć tchawicę i główne oskrzela wzdłuż ich przebiegu&#10;nacięcie płuc w jednej trzeciej dolnej płata, prostopadle do ich głównej osi&#10;">
            <a:extLst>
              <a:ext uri="{FF2B5EF4-FFF2-40B4-BE49-F238E27FC236}">
                <a16:creationId xmlns:a16="http://schemas.microsoft.com/office/drawing/2014/main" id="{7147D156-98FD-35AA-F3D6-1C3B3947C6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3924597"/>
            <a:ext cx="1003982" cy="1255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raz 6" descr="Grafika noża. Obok grafiki tekst: Płuca&#10;obserwować i badać palpacyjnie żebrową i wewnętrzną powierzchnie płuc&#10;nacięcie węzłów chłonnych śródpiersiowych dogłowowych, pośrodkowych oraz doogonowych oraz węzłów chłonnych oskrzelowego prawego i lewego&#10;otworzyć tchawicę i główne oskrzela wzdłuż ich przebiegu&#10;nacięcie płuc w jednej trzeciej dolnej płata, prostopadle do ich głównej osi&#10;">
            <a:extLst>
              <a:ext uri="{FF2B5EF4-FFF2-40B4-BE49-F238E27FC236}">
                <a16:creationId xmlns:a16="http://schemas.microsoft.com/office/drawing/2014/main" id="{F3E12D57-DEAF-DC8B-2DAA-CF98C6E7ED69}"/>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rot="20302389">
            <a:off x="1598841" y="5530179"/>
            <a:ext cx="1102114" cy="63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pole tekstowe 7">
            <a:extLst>
              <a:ext uri="{FF2B5EF4-FFF2-40B4-BE49-F238E27FC236}">
                <a16:creationId xmlns:a16="http://schemas.microsoft.com/office/drawing/2014/main" id="{E3AA93F9-51A7-2E71-5554-40F5B81F4FB3}"/>
              </a:ext>
              <a:ext uri="{C183D7F6-B498-43B3-948B-1728B52AA6E4}">
                <adec:decorative xmlns:adec="http://schemas.microsoft.com/office/drawing/2017/decorative" val="1"/>
              </a:ext>
            </a:extLst>
          </p:cNvPr>
          <p:cNvSpPr txBox="1">
            <a:spLocks noChangeArrowheads="1"/>
          </p:cNvSpPr>
          <p:nvPr/>
        </p:nvSpPr>
        <p:spPr bwMode="auto">
          <a:xfrm>
            <a:off x="3071813" y="1412876"/>
            <a:ext cx="7345362"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8FB08C"/>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9pPr>
          </a:lstStyle>
          <a:p>
            <a:pPr eaLnBrk="1" hangingPunct="1">
              <a:spcBef>
                <a:spcPct val="0"/>
              </a:spcBef>
              <a:buClrTx/>
              <a:buSzTx/>
              <a:buFontTx/>
              <a:buNone/>
            </a:pPr>
            <a:r>
              <a:rPr lang="pl-PL" altLang="pl-PL" sz="1800" dirty="0">
                <a:latin typeface="Arial" panose="020B0604020202020204" pitchFamily="34" charset="0"/>
              </a:rPr>
              <a:t> </a:t>
            </a:r>
          </a:p>
          <a:p>
            <a:pPr eaLnBrk="1" hangingPunct="1">
              <a:spcBef>
                <a:spcPct val="0"/>
              </a:spcBef>
              <a:buClrTx/>
              <a:buSzTx/>
              <a:buFontTx/>
              <a:buNone/>
            </a:pPr>
            <a:r>
              <a:rPr lang="pl-PL" altLang="pl-PL" sz="1800" b="1" dirty="0">
                <a:latin typeface="Arial" panose="020B0604020202020204" pitchFamily="34" charset="0"/>
              </a:rPr>
              <a:t>Wątroba</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wątroby – powierzchnia trzewna i powierzchnia grzbietowa</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badanie </a:t>
            </a:r>
            <a:r>
              <a:rPr lang="pl-PL" altLang="pl-PL" sz="1800" dirty="0" err="1">
                <a:latin typeface="Arial" panose="020B0604020202020204" pitchFamily="34" charset="0"/>
              </a:rPr>
              <a:t>palpacyjne</a:t>
            </a:r>
            <a:r>
              <a:rPr lang="pl-PL" altLang="pl-PL" sz="1800" dirty="0">
                <a:latin typeface="Arial" panose="020B0604020202020204" pitchFamily="34" charset="0"/>
              </a:rPr>
              <a:t> wewnętrzne powierzchnie wątroby oraz powierzchnię grzbietową, w tym wycisk nerkowy</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nacięcie węzłów chłonnych wnęki wątroby </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otwarcie przewodów żółciowych w obu kierunkach</a:t>
            </a:r>
          </a:p>
          <a:p>
            <a:pPr eaLnBrk="1" hangingPunct="1">
              <a:spcBef>
                <a:spcPct val="0"/>
              </a:spcBef>
              <a:buClrTx/>
              <a:buSzTx/>
              <a:buFontTx/>
              <a:buNone/>
            </a:pPr>
            <a:endParaRPr lang="pl-PL" altLang="pl-PL" sz="1800" dirty="0">
              <a:latin typeface="Arial" panose="020B0604020202020204" pitchFamily="34" charset="0"/>
            </a:endParaRPr>
          </a:p>
          <a:p>
            <a:pPr eaLnBrk="1" hangingPunct="1">
              <a:spcBef>
                <a:spcPct val="0"/>
              </a:spcBef>
              <a:buClrTx/>
              <a:buSzTx/>
              <a:buFontTx/>
              <a:buNone/>
            </a:pPr>
            <a:r>
              <a:rPr lang="pl-PL" altLang="pl-PL" sz="1800" b="1" dirty="0">
                <a:latin typeface="Arial" panose="020B0604020202020204" pitchFamily="34" charset="0"/>
              </a:rPr>
              <a:t>Płuca</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obserwować i badać </a:t>
            </a:r>
            <a:r>
              <a:rPr lang="pl-PL" altLang="pl-PL" sz="1800" dirty="0" err="1">
                <a:latin typeface="Arial" panose="020B0604020202020204" pitchFamily="34" charset="0"/>
              </a:rPr>
              <a:t>palpacyjnie</a:t>
            </a:r>
            <a:r>
              <a:rPr lang="pl-PL" altLang="pl-PL" sz="1800" dirty="0">
                <a:latin typeface="Arial" panose="020B0604020202020204" pitchFamily="34" charset="0"/>
              </a:rPr>
              <a:t> żebrową i wewnętrzną powierzchnie płuc</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nacięcie węzłów chłonnych </a:t>
            </a:r>
            <a:r>
              <a:rPr lang="pl-PL" altLang="pl-PL" sz="1800" dirty="0" err="1">
                <a:latin typeface="Arial" panose="020B0604020202020204" pitchFamily="34" charset="0"/>
              </a:rPr>
              <a:t>śródpiersiowych</a:t>
            </a:r>
            <a:r>
              <a:rPr lang="pl-PL" altLang="pl-PL" sz="1800" dirty="0">
                <a:latin typeface="Arial" panose="020B0604020202020204" pitchFamily="34" charset="0"/>
              </a:rPr>
              <a:t> dogłowowych, pośrodkowych oraz doogonowych oraz węzłów chłonnych oskrzelowego prawego i lewego</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otworzyć tchawicę i główne oskrzela wzdłuż ich przebiegu</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nacięcie płuc w jednej trzeciej dolnej płata, prostopadle do ich głównej osi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ytuł 1" descr="Tytuł slajdu: Motylica wątrobowa oraz obraz prawidłowych płuc">
            <a:extLst>
              <a:ext uri="{FF2B5EF4-FFF2-40B4-BE49-F238E27FC236}">
                <a16:creationId xmlns:a16="http://schemas.microsoft.com/office/drawing/2014/main" id="{961BE298-F83C-0F47-4170-A0F5BF5DD7B9}"/>
              </a:ext>
            </a:extLst>
          </p:cNvPr>
          <p:cNvSpPr>
            <a:spLocks noGrp="1"/>
          </p:cNvSpPr>
          <p:nvPr>
            <p:ph type="title"/>
          </p:nvPr>
        </p:nvSpPr>
        <p:spPr>
          <a:xfrm>
            <a:off x="1106424" y="365125"/>
            <a:ext cx="10247376" cy="1325563"/>
          </a:xfrm>
        </p:spPr>
        <p:txBody>
          <a:bodyPr>
            <a:normAutofit/>
          </a:bodyPr>
          <a:lstStyle/>
          <a:p>
            <a:r>
              <a:rPr lang="pl-PL" dirty="0"/>
              <a:t>    Motylica wątrobowa oraz obraz</a:t>
            </a:r>
            <a:br>
              <a:rPr lang="pl-PL" dirty="0"/>
            </a:br>
            <a:r>
              <a:rPr lang="pl-PL" dirty="0"/>
              <a:t>    prawidłowych płuc</a:t>
            </a:r>
            <a:endParaRPr lang="pl-PL" altLang="pl-PL" dirty="0">
              <a:latin typeface="+mn-lt"/>
            </a:endParaRPr>
          </a:p>
        </p:txBody>
      </p:sp>
      <p:pic>
        <p:nvPicPr>
          <p:cNvPr id="46083" name="Symbol zastępczy zawartości 3" descr="Zbliżenie na nacięty płat wątroby w przemysłowej ubojni. Narząd ma ciemny, sinoniebieski kolor z widocznymi, równoległymi nacięciami odsłaniającymi miąższ">
            <a:extLst>
              <a:ext uri="{FF2B5EF4-FFF2-40B4-BE49-F238E27FC236}">
                <a16:creationId xmlns:a16="http://schemas.microsoft.com/office/drawing/2014/main" id="{862E9ACA-5FBD-ECC1-4CD8-1C8E89A4096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787716" y="1810639"/>
            <a:ext cx="3960812" cy="4572000"/>
          </a:xfrm>
        </p:spPr>
      </p:pic>
      <p:pic>
        <p:nvPicPr>
          <p:cNvPr id="46084" name="Obraz 4" descr="Fotografia przedstawia poddane inspekcji weterynaryjnej płuca zawieszone pionowo w zakładzie uboju. Na tkance miąższowej widoczne są głębokie, poprzeczne nacięcia odsłaniające przekrój narządu oraz światło oskrzeli">
            <a:extLst>
              <a:ext uri="{FF2B5EF4-FFF2-40B4-BE49-F238E27FC236}">
                <a16:creationId xmlns:a16="http://schemas.microsoft.com/office/drawing/2014/main" id="{5461DB98-C308-E065-9E00-4214D01F494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30112" y="1810639"/>
            <a:ext cx="39909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ytuł 1" descr="Tytuł slajdu: Badanie poubojowe serca">
            <a:extLst>
              <a:ext uri="{FF2B5EF4-FFF2-40B4-BE49-F238E27FC236}">
                <a16:creationId xmlns:a16="http://schemas.microsoft.com/office/drawing/2014/main" id="{3AF2DB72-8F75-D883-2DB1-652F18EBF2A3}"/>
              </a:ext>
            </a:extLst>
          </p:cNvPr>
          <p:cNvSpPr>
            <a:spLocks noGrp="1"/>
          </p:cNvSpPr>
          <p:nvPr>
            <p:ph type="title"/>
          </p:nvPr>
        </p:nvSpPr>
        <p:spPr/>
        <p:txBody>
          <a:bodyPr>
            <a:normAutofit/>
          </a:bodyPr>
          <a:lstStyle/>
          <a:p>
            <a:r>
              <a:rPr lang="pl-PL" altLang="pl-PL" dirty="0"/>
              <a:t>    Badanie poubojowe serca</a:t>
            </a:r>
          </a:p>
        </p:txBody>
      </p:sp>
      <p:sp>
        <p:nvSpPr>
          <p:cNvPr id="48131" name="Symbol zastępczy zawartości 2">
            <a:extLst>
              <a:ext uri="{FF2B5EF4-FFF2-40B4-BE49-F238E27FC236}">
                <a16:creationId xmlns:a16="http://schemas.microsoft.com/office/drawing/2014/main" id="{DE7463AE-3C87-3023-03ED-86BC1B867C25}"/>
              </a:ext>
              <a:ext uri="{C183D7F6-B498-43B3-948B-1728B52AA6E4}">
                <adec:decorative xmlns:adec="http://schemas.microsoft.com/office/drawing/2017/decorative" val="1"/>
              </a:ext>
            </a:extLst>
          </p:cNvPr>
          <p:cNvSpPr>
            <a:spLocks noGrp="1"/>
          </p:cNvSpPr>
          <p:nvPr>
            <p:ph sz="quarter" idx="1"/>
          </p:nvPr>
        </p:nvSpPr>
        <p:spPr>
          <a:xfrm>
            <a:off x="3331029" y="1527175"/>
            <a:ext cx="6998834" cy="4572000"/>
          </a:xfrm>
        </p:spPr>
        <p:txBody>
          <a:bodyPr/>
          <a:lstStyle/>
          <a:p>
            <a:pPr>
              <a:buFont typeface="Wingdings 2" panose="05020102010507070707" pitchFamily="18" charset="2"/>
              <a:buNone/>
            </a:pPr>
            <a:endParaRPr lang="pl-PL" altLang="pl-PL"/>
          </a:p>
          <a:p>
            <a:endParaRPr lang="pl-PL" altLang="pl-PL" b="1"/>
          </a:p>
        </p:txBody>
      </p:sp>
      <p:pic>
        <p:nvPicPr>
          <p:cNvPr id="48132" name="Obraz 3" descr="Grafika przedstawiająca ludzkie oko. Oznacza, że należy wykonać oględziny. &#10;Obok grafiki tekst: oględziny nasierdzia i wsierdzia&#10; ">
            <a:extLst>
              <a:ext uri="{FF2B5EF4-FFF2-40B4-BE49-F238E27FC236}">
                <a16:creationId xmlns:a16="http://schemas.microsoft.com/office/drawing/2014/main" id="{0FD8CE1C-4032-B012-1966-4AD43B9825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8236" y="1623527"/>
            <a:ext cx="17145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Obraz 4" descr="Grafika przedstawiająca nóż. Oznacza konieczność wykonania nacięć. &#10;Obok grafiki tekst: nacięcie serca od uszka do koniuszka&#10;nacięcie przegrody międzykomorowej &#10;">
            <a:extLst>
              <a:ext uri="{FF2B5EF4-FFF2-40B4-BE49-F238E27FC236}">
                <a16:creationId xmlns:a16="http://schemas.microsoft.com/office/drawing/2014/main" id="{7C8532C2-6F79-398C-64AD-BDD22415F86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5187" y="3856039"/>
            <a:ext cx="1440599" cy="137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pole tekstowe 5">
            <a:extLst>
              <a:ext uri="{FF2B5EF4-FFF2-40B4-BE49-F238E27FC236}">
                <a16:creationId xmlns:a16="http://schemas.microsoft.com/office/drawing/2014/main" id="{799B9FDE-33E9-801F-143E-8D7C1D1745A5}"/>
              </a:ext>
              <a:ext uri="{C183D7F6-B498-43B3-948B-1728B52AA6E4}">
                <adec:decorative xmlns:adec="http://schemas.microsoft.com/office/drawing/2017/decorative" val="1"/>
              </a:ext>
            </a:extLst>
          </p:cNvPr>
          <p:cNvSpPr txBox="1">
            <a:spLocks noChangeArrowheads="1"/>
          </p:cNvSpPr>
          <p:nvPr/>
        </p:nvSpPr>
        <p:spPr bwMode="auto">
          <a:xfrm>
            <a:off x="3432176" y="1989138"/>
            <a:ext cx="648017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8FB08C"/>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9pPr>
          </a:lstStyle>
          <a:p>
            <a:pPr eaLnBrk="1" hangingPunct="1">
              <a:spcBef>
                <a:spcPct val="0"/>
              </a:spcBef>
              <a:buClrTx/>
              <a:buSzTx/>
              <a:buFontTx/>
              <a:buNone/>
            </a:pPr>
            <a:endParaRPr lang="pl-PL" altLang="pl-PL" sz="1800" b="1" dirty="0">
              <a:latin typeface="Arial" panose="020B0604020202020204" pitchFamily="34" charset="0"/>
            </a:endParaRPr>
          </a:p>
          <a:p>
            <a:pPr eaLnBrk="1" hangingPunct="1">
              <a:spcBef>
                <a:spcPct val="0"/>
              </a:spcBef>
              <a:buClrTx/>
              <a:buSzTx/>
              <a:buFontTx/>
              <a:buNone/>
            </a:pPr>
            <a:endParaRPr lang="pl-PL" altLang="pl-PL" sz="1800" b="1" dirty="0">
              <a:latin typeface="Arial" panose="020B0604020202020204" pitchFamily="34" charset="0"/>
            </a:endParaRP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nasierdzia i wsierdzia</a:t>
            </a:r>
          </a:p>
          <a:p>
            <a:pPr eaLnBrk="1" hangingPunct="1">
              <a:spcBef>
                <a:spcPct val="0"/>
              </a:spcBef>
              <a:buClrTx/>
              <a:buSzTx/>
              <a:buFontTx/>
              <a:buChar char="-"/>
            </a:pPr>
            <a:endParaRPr lang="pl-PL" altLang="pl-PL" sz="1800" dirty="0">
              <a:latin typeface="Arial" panose="020B0604020202020204" pitchFamily="34" charset="0"/>
            </a:endParaRPr>
          </a:p>
          <a:p>
            <a:pPr eaLnBrk="1" hangingPunct="1">
              <a:spcBef>
                <a:spcPct val="0"/>
              </a:spcBef>
              <a:buClrTx/>
              <a:buSzTx/>
              <a:buFontTx/>
              <a:buChar char="-"/>
            </a:pPr>
            <a:endParaRPr lang="pl-PL" altLang="pl-PL" sz="1800" dirty="0">
              <a:latin typeface="Arial" panose="020B0604020202020204" pitchFamily="34" charset="0"/>
            </a:endParaRPr>
          </a:p>
          <a:p>
            <a:pPr eaLnBrk="1" hangingPunct="1">
              <a:spcBef>
                <a:spcPct val="0"/>
              </a:spcBef>
              <a:buClrTx/>
              <a:buSzTx/>
              <a:buFontTx/>
              <a:buChar char="-"/>
            </a:pPr>
            <a:endParaRPr lang="pl-PL" altLang="pl-PL" sz="1800" dirty="0">
              <a:latin typeface="Arial" panose="020B0604020202020204" pitchFamily="34" charset="0"/>
            </a:endParaRPr>
          </a:p>
          <a:p>
            <a:pPr eaLnBrk="1" hangingPunct="1">
              <a:spcBef>
                <a:spcPct val="0"/>
              </a:spcBef>
              <a:buClrTx/>
              <a:buSzTx/>
              <a:buFontTx/>
              <a:buNone/>
            </a:pPr>
            <a:endParaRPr lang="pl-PL" altLang="pl-PL" sz="1800" dirty="0">
              <a:latin typeface="Arial" panose="020B0604020202020204" pitchFamily="34" charset="0"/>
            </a:endParaRPr>
          </a:p>
          <a:p>
            <a:pPr eaLnBrk="1" hangingPunct="1">
              <a:spcBef>
                <a:spcPct val="0"/>
              </a:spcBef>
              <a:buClrTx/>
              <a:buSzTx/>
              <a:buFontTx/>
              <a:buNone/>
            </a:pPr>
            <a:endParaRPr lang="pl-PL" altLang="pl-PL" sz="1800" dirty="0">
              <a:latin typeface="Arial" panose="020B0604020202020204" pitchFamily="34" charset="0"/>
            </a:endParaRP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nacięcie serca od uszka do koniuszka</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nacięcie przegrody międzykomorowej </a:t>
            </a:r>
          </a:p>
          <a:p>
            <a:pPr eaLnBrk="1" hangingPunct="1">
              <a:spcBef>
                <a:spcPct val="0"/>
              </a:spcBef>
              <a:buClrTx/>
              <a:buSzTx/>
              <a:buFontTx/>
              <a:buChar char="-"/>
            </a:pPr>
            <a:endParaRPr lang="pl-PL" altLang="pl-PL" sz="1800" dirty="0">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ytuł 1" descr="Tytuł slajdu: Technika nacinania serca">
            <a:extLst>
              <a:ext uri="{FF2B5EF4-FFF2-40B4-BE49-F238E27FC236}">
                <a16:creationId xmlns:a16="http://schemas.microsoft.com/office/drawing/2014/main" id="{C68BDC26-97F9-49C5-2120-F4228E9F6F00}"/>
              </a:ext>
            </a:extLst>
          </p:cNvPr>
          <p:cNvSpPr>
            <a:spLocks noGrp="1"/>
          </p:cNvSpPr>
          <p:nvPr>
            <p:ph type="title"/>
          </p:nvPr>
        </p:nvSpPr>
        <p:spPr/>
        <p:txBody>
          <a:bodyPr>
            <a:normAutofit/>
          </a:bodyPr>
          <a:lstStyle/>
          <a:p>
            <a:r>
              <a:rPr lang="pl-PL" altLang="pl-PL" dirty="0"/>
              <a:t>                  Technika nacinania serca</a:t>
            </a:r>
          </a:p>
        </p:txBody>
      </p:sp>
      <p:pic>
        <p:nvPicPr>
          <p:cNvPr id="49155" name="Symbol zastępczy zawartości 3" descr="Fotografia przedstawia serce zwierzęcia zawieszone pionowo, poddane poubojowemu badaniu weterynaryjnemu. Na mięśniu sercowym widoczne są głębokie, równoległe nacięcia podłużne i poprzeczne, odsłaniające grubość ścian komór, przegrodę międzykomorową oraz wewnętrzne struktury anatomiczne">
            <a:extLst>
              <a:ext uri="{FF2B5EF4-FFF2-40B4-BE49-F238E27FC236}">
                <a16:creationId xmlns:a16="http://schemas.microsoft.com/office/drawing/2014/main" id="{6D32A9E6-9487-06D3-E495-D26AF0B416F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4047839" y="1500378"/>
            <a:ext cx="3744373" cy="4992497"/>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ytuł 1" descr="Tytuł slajdu: Badanie tuszy po oskórowaniu">
            <a:extLst>
              <a:ext uri="{FF2B5EF4-FFF2-40B4-BE49-F238E27FC236}">
                <a16:creationId xmlns:a16="http://schemas.microsoft.com/office/drawing/2014/main" id="{40D87429-CD5C-32C6-EB30-B31D8B8CB852}"/>
              </a:ext>
            </a:extLst>
          </p:cNvPr>
          <p:cNvSpPr>
            <a:spLocks noGrp="1"/>
          </p:cNvSpPr>
          <p:nvPr>
            <p:ph type="title"/>
          </p:nvPr>
        </p:nvSpPr>
        <p:spPr>
          <a:xfrm>
            <a:off x="1353312" y="338328"/>
            <a:ext cx="9028938" cy="767335"/>
          </a:xfrm>
        </p:spPr>
        <p:txBody>
          <a:bodyPr>
            <a:normAutofit/>
          </a:bodyPr>
          <a:lstStyle/>
          <a:p>
            <a:r>
              <a:rPr lang="pl-PL" altLang="pl-PL" dirty="0"/>
              <a:t>Badanie tuszy po oskórowaniu</a:t>
            </a:r>
          </a:p>
        </p:txBody>
      </p:sp>
      <p:pic>
        <p:nvPicPr>
          <p:cNvPr id="50179" name="Symbol zastępczy zawartości 3" descr="Grafika przedstawiająca ludzkie oko. Oznacza, że należy wykonać oględziny. &#10;Pod spodem grafika przedstawiająca ludzką dłoń. Oznacza, że należy wykonać badanie dotykowe.&#10;Obok obu grafik tekst: oględziny oskórowanej części tuszy&#10;oględziny opłucnej i otrzewnej&#10;oględziny i badanie palpacyjne przepony&#10;oględziny nerek i badanie palpacyjne w razie potrzeby nacięcie nerek i węzłów chłonnych nerkowych – nerki powinny zostać przedstawione do badania po odsłonięciu z okrywy tłuszczowej&#10;badanie palpacyjne węzłów chłonnych pachwinowych powierzchownych lub nadwymieniowych oraz biodrowych&#10;obserwacja okolicy lędźwiowej&#10;obserwacja ogonów wołowych  &#10;   ">
            <a:extLst>
              <a:ext uri="{FF2B5EF4-FFF2-40B4-BE49-F238E27FC236}">
                <a16:creationId xmlns:a16="http://schemas.microsoft.com/office/drawing/2014/main" id="{CF32BC24-D223-0198-2E6D-D15A3A2191B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545929" y="1411289"/>
            <a:ext cx="1580113" cy="1931987"/>
          </a:xfrm>
        </p:spPr>
      </p:pic>
      <p:pic>
        <p:nvPicPr>
          <p:cNvPr id="50181" name="Obraz 6">
            <a:extLst>
              <a:ext uri="{FF2B5EF4-FFF2-40B4-BE49-F238E27FC236}">
                <a16:creationId xmlns:a16="http://schemas.microsoft.com/office/drawing/2014/main" id="{9C0FB031-CF3A-6A0A-9A41-034904CEB21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37944" y="2937067"/>
            <a:ext cx="1123572" cy="160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pole tekstowe 5">
            <a:extLst>
              <a:ext uri="{FF2B5EF4-FFF2-40B4-BE49-F238E27FC236}">
                <a16:creationId xmlns:a16="http://schemas.microsoft.com/office/drawing/2014/main" id="{E03B1BDC-AA08-F254-42D5-C83BAFC4FBBD}"/>
              </a:ext>
              <a:ext uri="{C183D7F6-B498-43B3-948B-1728B52AA6E4}">
                <adec:decorative xmlns:adec="http://schemas.microsoft.com/office/drawing/2017/decorative" val="1"/>
              </a:ext>
            </a:extLst>
          </p:cNvPr>
          <p:cNvSpPr txBox="1">
            <a:spLocks noChangeArrowheads="1"/>
          </p:cNvSpPr>
          <p:nvPr/>
        </p:nvSpPr>
        <p:spPr bwMode="auto">
          <a:xfrm>
            <a:off x="3216276" y="1773239"/>
            <a:ext cx="691197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anose="05020102010507070707" pitchFamily="18" charset="2"/>
              <a:buChar char=""/>
              <a:defRPr sz="2700">
                <a:solidFill>
                  <a:schemeClr val="tx1"/>
                </a:solidFill>
                <a:latin typeface="Georgia" panose="02040502050405020303" pitchFamily="18" charset="0"/>
              </a:defRPr>
            </a:lvl1pPr>
            <a:lvl2pPr marL="742950" indent="-285750">
              <a:spcBef>
                <a:spcPct val="20000"/>
              </a:spcBef>
              <a:buClr>
                <a:schemeClr val="accent2"/>
              </a:buClr>
              <a:buSzPct val="70000"/>
              <a:buFont typeface="Wingdings" panose="05000000000000000000" pitchFamily="2" charset="2"/>
              <a:buChar char=""/>
              <a:defRPr sz="2200">
                <a:solidFill>
                  <a:schemeClr val="tx2"/>
                </a:solidFill>
                <a:latin typeface="Georgia" panose="02040502050405020303" pitchFamily="18" charset="0"/>
              </a:defRPr>
            </a:lvl2pPr>
            <a:lvl3pPr marL="1143000" indent="-228600">
              <a:spcBef>
                <a:spcPct val="20000"/>
              </a:spcBef>
              <a:buClr>
                <a:srgbClr val="8CADAE"/>
              </a:buClr>
              <a:buSzPct val="75000"/>
              <a:buFont typeface="Wingdings 2" panose="05020102010507070707" pitchFamily="18" charset="2"/>
              <a:buChar char=""/>
              <a:defRPr sz="2000">
                <a:solidFill>
                  <a:schemeClr val="tx1"/>
                </a:solidFill>
                <a:latin typeface="Georgia" panose="02040502050405020303" pitchFamily="18" charset="0"/>
              </a:defRPr>
            </a:lvl3pPr>
            <a:lvl4pPr marL="1600200" indent="-228600">
              <a:spcBef>
                <a:spcPct val="20000"/>
              </a:spcBef>
              <a:buClr>
                <a:srgbClr val="8C7B70"/>
              </a:buClr>
              <a:buSzPct val="70000"/>
              <a:buFont typeface="Wingdings" panose="05000000000000000000" pitchFamily="2" charset="2"/>
              <a:buChar char=""/>
              <a:defRPr sz="2000">
                <a:solidFill>
                  <a:schemeClr val="tx2"/>
                </a:solidFill>
                <a:latin typeface="Georgia" panose="02040502050405020303" pitchFamily="18" charset="0"/>
              </a:defRPr>
            </a:lvl4pPr>
            <a:lvl5pPr marL="2057400" indent="-228600">
              <a:spcBef>
                <a:spcPct val="20000"/>
              </a:spcBef>
              <a:buClr>
                <a:srgbClr val="8FB08C"/>
              </a:buClr>
              <a:buChar char="•"/>
              <a:defRPr>
                <a:solidFill>
                  <a:schemeClr val="tx1"/>
                </a:solidFill>
                <a:latin typeface="Georgia" panose="02040502050405020303" pitchFamily="18" charset="0"/>
              </a:defRPr>
            </a:lvl5pPr>
            <a:lvl6pPr marL="25146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6pPr>
            <a:lvl7pPr marL="29718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7pPr>
            <a:lvl8pPr marL="34290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8pPr>
            <a:lvl9pPr marL="3886200" indent="-228600" eaLnBrk="0" fontAlgn="base" hangingPunct="0">
              <a:spcBef>
                <a:spcPct val="20000"/>
              </a:spcBef>
              <a:spcAft>
                <a:spcPct val="0"/>
              </a:spcAft>
              <a:buClr>
                <a:srgbClr val="8FB08C"/>
              </a:buClr>
              <a:buChar char="•"/>
              <a:defRPr>
                <a:solidFill>
                  <a:schemeClr val="tx1"/>
                </a:solidFill>
                <a:latin typeface="Georgia" panose="02040502050405020303" pitchFamily="18" charset="0"/>
              </a:defRPr>
            </a:lvl9pPr>
          </a:lstStyle>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oskórowanej części tuszy</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opłucnej i otrzewnej</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i badanie </a:t>
            </a:r>
            <a:r>
              <a:rPr lang="pl-PL" altLang="pl-PL" sz="1800" dirty="0" err="1">
                <a:latin typeface="Arial" panose="020B0604020202020204" pitchFamily="34" charset="0"/>
              </a:rPr>
              <a:t>palpacyjne</a:t>
            </a:r>
            <a:r>
              <a:rPr lang="pl-PL" altLang="pl-PL" sz="1800" dirty="0">
                <a:latin typeface="Arial" panose="020B0604020202020204" pitchFamily="34" charset="0"/>
              </a:rPr>
              <a:t> przepony</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oględziny nerek i badanie </a:t>
            </a:r>
            <a:r>
              <a:rPr lang="pl-PL" altLang="pl-PL" sz="1800" dirty="0" err="1">
                <a:latin typeface="Arial" panose="020B0604020202020204" pitchFamily="34" charset="0"/>
              </a:rPr>
              <a:t>palpacyjne</a:t>
            </a:r>
            <a:r>
              <a:rPr lang="pl-PL" altLang="pl-PL" sz="1800" dirty="0">
                <a:latin typeface="Arial" panose="020B0604020202020204" pitchFamily="34" charset="0"/>
              </a:rPr>
              <a:t> w razie potrzeby nacięcie nerek i węzłów chłonnych nerkowych – nerki powinny zostać przedstawione do badania po odsłonięciu z okrywy tłuszczowej</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badanie </a:t>
            </a:r>
            <a:r>
              <a:rPr lang="pl-PL" altLang="pl-PL" sz="1800" dirty="0" err="1">
                <a:latin typeface="Arial" panose="020B0604020202020204" pitchFamily="34" charset="0"/>
              </a:rPr>
              <a:t>palpacyjne</a:t>
            </a:r>
            <a:r>
              <a:rPr lang="pl-PL" altLang="pl-PL" sz="1800" dirty="0">
                <a:latin typeface="Arial" panose="020B0604020202020204" pitchFamily="34" charset="0"/>
              </a:rPr>
              <a:t> węzłów chłonnych pachwinowych powierzchownych lub </a:t>
            </a:r>
            <a:r>
              <a:rPr lang="pl-PL" altLang="pl-PL" sz="1800" dirty="0" err="1">
                <a:latin typeface="Arial" panose="020B0604020202020204" pitchFamily="34" charset="0"/>
              </a:rPr>
              <a:t>nadwymieniowych</a:t>
            </a:r>
            <a:r>
              <a:rPr lang="pl-PL" altLang="pl-PL" sz="1800" dirty="0">
                <a:latin typeface="Arial" panose="020B0604020202020204" pitchFamily="34" charset="0"/>
              </a:rPr>
              <a:t> oraz biodrowych</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obserwacja okolicy lędźwiowej</a:t>
            </a:r>
          </a:p>
          <a:p>
            <a:pPr marL="285750" indent="-285750" eaLnBrk="1" hangingPunct="1">
              <a:spcBef>
                <a:spcPct val="0"/>
              </a:spcBef>
              <a:buClrTx/>
              <a:buSzTx/>
              <a:buFont typeface="Arial" panose="020B0604020202020204" pitchFamily="34" charset="0"/>
              <a:buChar char="•"/>
            </a:pPr>
            <a:r>
              <a:rPr lang="pl-PL" altLang="pl-PL" sz="1800" dirty="0">
                <a:latin typeface="Arial" panose="020B0604020202020204" pitchFamily="34" charset="0"/>
              </a:rPr>
              <a:t>obserwacja ogonów wołowych  </a:t>
            </a:r>
          </a:p>
          <a:p>
            <a:pPr eaLnBrk="1" hangingPunct="1">
              <a:spcBef>
                <a:spcPct val="0"/>
              </a:spcBef>
              <a:buClrTx/>
              <a:buSzTx/>
              <a:buFontTx/>
              <a:buChar char="-"/>
            </a:pPr>
            <a:endParaRPr lang="pl-PL" altLang="pl-PL" sz="1800" dirty="0">
              <a:latin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ytuł 1" descr="Tytuł slajdu: Ocena nerek, przepony i węzłów chłonnych">
            <a:extLst>
              <a:ext uri="{FF2B5EF4-FFF2-40B4-BE49-F238E27FC236}">
                <a16:creationId xmlns:a16="http://schemas.microsoft.com/office/drawing/2014/main" id="{4BB6D9BD-47BB-3BB9-E716-FED802061808}"/>
              </a:ext>
            </a:extLst>
          </p:cNvPr>
          <p:cNvSpPr>
            <a:spLocks noGrp="1"/>
          </p:cNvSpPr>
          <p:nvPr>
            <p:ph type="title"/>
          </p:nvPr>
        </p:nvSpPr>
        <p:spPr/>
        <p:txBody>
          <a:bodyPr>
            <a:normAutofit/>
          </a:bodyPr>
          <a:lstStyle/>
          <a:p>
            <a:r>
              <a:rPr lang="pl-PL" dirty="0"/>
              <a:t> Ocena nerek, przepony i węzłów chłonnych</a:t>
            </a:r>
            <a:endParaRPr lang="pl-PL" altLang="pl-PL" dirty="0"/>
          </a:p>
        </p:txBody>
      </p:sp>
      <p:pic>
        <p:nvPicPr>
          <p:cNvPr id="51203" name="Symbol zastępczy zawartości 3" descr="Fotografia przedstawia wnętrze rzeźni z dużymi tuszami wołowymi zawieszonymi na hakach. Fotografia przedstawia badanie tusz, ocenę nerek, przepony i węzłów chłonnych">
            <a:extLst>
              <a:ext uri="{FF2B5EF4-FFF2-40B4-BE49-F238E27FC236}">
                <a16:creationId xmlns:a16="http://schemas.microsoft.com/office/drawing/2014/main" id="{105C45EB-F1C8-302B-DC25-E666F10E328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240280" y="1838579"/>
            <a:ext cx="3495358" cy="4654296"/>
          </a:xfrm>
        </p:spPr>
      </p:pic>
      <p:pic>
        <p:nvPicPr>
          <p:cNvPr id="51204" name="Obraz 4" descr="Fotografia przedstawia półtuszę wołową zawieszoną podczas badania poubojowego. Od wewnętrznej strony jamy brzusznej i klatki piersiowej widoczny jest kręgosłup, żebra oraz jasna opłucna i otrzewna. W górnej części jamy brzusznej wypreparowana jest wielopłatowa nerka o charakterystycznej, brunatnej barwie">
            <a:extLst>
              <a:ext uri="{FF2B5EF4-FFF2-40B4-BE49-F238E27FC236}">
                <a16:creationId xmlns:a16="http://schemas.microsoft.com/office/drawing/2014/main" id="{8B4C3CBE-3162-1BEF-8BDF-E377908297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1838579"/>
            <a:ext cx="3258312" cy="465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ytuł 1" descr="Tytuł slajdu: Podział półtuszy wołowej">
            <a:extLst>
              <a:ext uri="{FF2B5EF4-FFF2-40B4-BE49-F238E27FC236}">
                <a16:creationId xmlns:a16="http://schemas.microsoft.com/office/drawing/2014/main" id="{209C1A36-9E4E-D98E-6059-8C7C7F2DD711}"/>
              </a:ext>
            </a:extLst>
          </p:cNvPr>
          <p:cNvSpPr>
            <a:spLocks noGrp="1"/>
          </p:cNvSpPr>
          <p:nvPr>
            <p:ph type="ctrTitle"/>
          </p:nvPr>
        </p:nvSpPr>
        <p:spPr>
          <a:xfrm>
            <a:off x="3319272" y="18575"/>
            <a:ext cx="7348728" cy="836173"/>
          </a:xfrm>
        </p:spPr>
        <p:txBody>
          <a:bodyPr>
            <a:noAutofit/>
          </a:bodyPr>
          <a:lstStyle/>
          <a:p>
            <a:pPr algn="l"/>
            <a:r>
              <a:rPr lang="pl-PL" sz="2400" dirty="0"/>
              <a:t>                    </a:t>
            </a:r>
            <a:br>
              <a:rPr lang="pl-PL" sz="2400" dirty="0"/>
            </a:br>
            <a:br>
              <a:rPr lang="pl-PL" sz="2400" dirty="0"/>
            </a:br>
            <a:br>
              <a:rPr lang="pl-PL" sz="2400" dirty="0"/>
            </a:br>
            <a:r>
              <a:rPr lang="pl-PL" sz="2400" dirty="0"/>
              <a:t>                        Podział półtuszy wołowej  </a:t>
            </a:r>
            <a:br>
              <a:rPr lang="pl-PL" sz="2400" dirty="0"/>
            </a:br>
            <a:r>
              <a:rPr lang="pl-PL" sz="2400" dirty="0"/>
              <a:t>                   </a:t>
            </a:r>
          </a:p>
        </p:txBody>
      </p:sp>
      <p:sp>
        <p:nvSpPr>
          <p:cNvPr id="10" name="pole tekstowe 9" descr="Opis części półtuszy wołowej:&#10;1. Golonka tylna&#10;2. Udziec&#10;3. Rostbef&#10;4. Polędwica&#10;5. Łata&#10;6. Szponder&#10;7. Antrykot&#10;8. Mostek&#10;9. Rozbratel&#10;10. Łopatka&#10;11. Goleń przednia&#10;12. Karkówka">
            <a:extLst>
              <a:ext uri="{FF2B5EF4-FFF2-40B4-BE49-F238E27FC236}">
                <a16:creationId xmlns:a16="http://schemas.microsoft.com/office/drawing/2014/main" id="{B4C5131E-184D-7181-393D-9677EC8B7ED1}"/>
              </a:ext>
              <a:ext uri="{C183D7F6-B498-43B3-948B-1728B52AA6E4}">
                <adec:decorative xmlns:adec="http://schemas.microsoft.com/office/drawing/2017/decorative" val="0"/>
              </a:ext>
            </a:extLst>
          </p:cNvPr>
          <p:cNvSpPr txBox="1"/>
          <p:nvPr/>
        </p:nvSpPr>
        <p:spPr>
          <a:xfrm>
            <a:off x="4975762" y="1109590"/>
            <a:ext cx="4793396" cy="5291705"/>
          </a:xfrm>
          <a:prstGeom prst="rect">
            <a:avLst/>
          </a:prstGeom>
          <a:noFill/>
        </p:spPr>
        <p:txBody>
          <a:bodyPr wrap="square">
            <a:spAutoFit/>
          </a:bodyPr>
          <a:lstStyle/>
          <a:p>
            <a:pPr marL="275537" indent="-275537">
              <a:lnSpc>
                <a:spcPct val="115000"/>
              </a:lnSpc>
              <a:spcAft>
                <a:spcPts val="429"/>
              </a:spcAft>
              <a:buFont typeface="+mj-lt"/>
              <a:buAutoNum type="arabicPeriod"/>
            </a:pPr>
            <a:r>
              <a:rPr lang="pl-PL" sz="2000" dirty="0"/>
              <a:t>Golonka tylna </a:t>
            </a:r>
            <a:endParaRPr lang="pl-PL" sz="2000" kern="100" dirty="0">
              <a:ea typeface="Aptos" panose="020B0004020202020204" pitchFamily="34" charset="0"/>
              <a:cs typeface="Times New Roman" panose="02020603050405020304" pitchFamily="18" charset="0"/>
            </a:endParaRP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Udziec</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Rostbef </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Polędwica</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Łata </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Szponder </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Antrykot</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Mostek </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Rozbratel </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 Łopatka</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 Goleń przednia </a:t>
            </a:r>
          </a:p>
          <a:p>
            <a:pPr marL="275537" indent="-275537">
              <a:lnSpc>
                <a:spcPct val="115000"/>
              </a:lnSpc>
              <a:spcAft>
                <a:spcPts val="429"/>
              </a:spcAft>
              <a:buFont typeface="+mj-lt"/>
              <a:buAutoNum type="arabicPeriod"/>
            </a:pPr>
            <a:r>
              <a:rPr lang="pl-PL" sz="2000" kern="100" dirty="0">
                <a:ea typeface="Aptos" panose="020B0004020202020204" pitchFamily="34" charset="0"/>
                <a:cs typeface="Times New Roman" panose="02020603050405020304" pitchFamily="18" charset="0"/>
              </a:rPr>
              <a:t> Karkówka</a:t>
            </a:r>
          </a:p>
          <a:p>
            <a:pPr marL="275537" indent="-275537">
              <a:lnSpc>
                <a:spcPct val="115000"/>
              </a:lnSpc>
              <a:spcAft>
                <a:spcPts val="429"/>
              </a:spcAft>
              <a:buFont typeface="+mj-lt"/>
              <a:buAutoNum type="arabicPeriod"/>
            </a:pPr>
            <a:endParaRPr lang="pl-PL" sz="2000" kern="100" dirty="0">
              <a:latin typeface="Aptos" panose="020B0004020202020204" pitchFamily="34" charset="0"/>
              <a:ea typeface="Aptos" panose="020B0004020202020204" pitchFamily="34" charset="0"/>
              <a:cs typeface="Times New Roman" panose="02020603050405020304" pitchFamily="18" charset="0"/>
            </a:endParaRPr>
          </a:p>
        </p:txBody>
      </p:sp>
      <p:grpSp>
        <p:nvGrpSpPr>
          <p:cNvPr id="3" name="Grupa 2" descr="Rysunek dydaktyczny przedstawiający rozbiór anatomiczny półtuszy bydła na elementy mięśniowe i kostne. Schemat zawiera ponumerowane od 1 do 12 elementy (m.in. głowa, łopatka, udziec, karkówka, rozbratel, polędwica, mostek), zaznaczone różnobarwnymi strzałkami">
            <a:extLst>
              <a:ext uri="{FF2B5EF4-FFF2-40B4-BE49-F238E27FC236}">
                <a16:creationId xmlns:a16="http://schemas.microsoft.com/office/drawing/2014/main" id="{562C083B-27CC-A298-82F7-BCF9575D9869}"/>
              </a:ext>
            </a:extLst>
          </p:cNvPr>
          <p:cNvGrpSpPr/>
          <p:nvPr/>
        </p:nvGrpSpPr>
        <p:grpSpPr>
          <a:xfrm>
            <a:off x="0" y="107788"/>
            <a:ext cx="4850371" cy="6671779"/>
            <a:chOff x="3558827" y="783230"/>
            <a:chExt cx="3170905" cy="4594072"/>
          </a:xfrm>
        </p:grpSpPr>
        <p:pic>
          <p:nvPicPr>
            <p:cNvPr id="30" name="Obraz 29">
              <a:extLst>
                <a:ext uri="{FF2B5EF4-FFF2-40B4-BE49-F238E27FC236}">
                  <a16:creationId xmlns:a16="http://schemas.microsoft.com/office/drawing/2014/main" id="{3DF06EC0-7E32-B047-E636-BCC96A2201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8827" y="783230"/>
              <a:ext cx="3170905" cy="4593848"/>
            </a:xfrm>
            <a:prstGeom prst="rect">
              <a:avLst/>
            </a:prstGeom>
          </p:spPr>
        </p:pic>
        <p:cxnSp>
          <p:nvCxnSpPr>
            <p:cNvPr id="7" name="Łącznik prosty ze strzałką 6">
              <a:extLst>
                <a:ext uri="{FF2B5EF4-FFF2-40B4-BE49-F238E27FC236}">
                  <a16:creationId xmlns:a16="http://schemas.microsoft.com/office/drawing/2014/main" id="{441BF60B-AD8A-E64C-3EE0-C7C120EA6E04}"/>
                </a:ext>
              </a:extLst>
            </p:cNvPr>
            <p:cNvCxnSpPr>
              <a:cxnSpLocks/>
            </p:cNvCxnSpPr>
            <p:nvPr/>
          </p:nvCxnSpPr>
          <p:spPr>
            <a:xfrm flipV="1">
              <a:off x="3988768" y="4719462"/>
              <a:ext cx="468180" cy="89270"/>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pole tekstowe 11">
              <a:extLst>
                <a:ext uri="{FF2B5EF4-FFF2-40B4-BE49-F238E27FC236}">
                  <a16:creationId xmlns:a16="http://schemas.microsoft.com/office/drawing/2014/main" id="{5F4EBDF4-BB15-3504-0644-D0BA5AD58663}"/>
                </a:ext>
              </a:extLst>
            </p:cNvPr>
            <p:cNvSpPr txBox="1"/>
            <p:nvPr/>
          </p:nvSpPr>
          <p:spPr>
            <a:xfrm>
              <a:off x="3731243" y="790527"/>
              <a:ext cx="468179" cy="4586775"/>
            </a:xfrm>
            <a:prstGeom prst="rect">
              <a:avLst/>
            </a:prstGeom>
            <a:noFill/>
          </p:spPr>
          <p:txBody>
            <a:bodyPr wrap="square" rtlCol="0">
              <a:spAutoFit/>
            </a:bodyPr>
            <a:lstStyle/>
            <a:p>
              <a:r>
                <a:rPr lang="pl-PL"/>
                <a:t>1</a:t>
              </a:r>
            </a:p>
            <a:p>
              <a:endParaRPr lang="pl-PL"/>
            </a:p>
            <a:p>
              <a:r>
                <a:rPr lang="pl-PL"/>
                <a:t>2</a:t>
              </a:r>
            </a:p>
            <a:p>
              <a:endParaRPr lang="pl-PL"/>
            </a:p>
            <a:p>
              <a:r>
                <a:rPr lang="pl-PL"/>
                <a:t>3</a:t>
              </a:r>
            </a:p>
            <a:p>
              <a:endParaRPr lang="pl-PL"/>
            </a:p>
            <a:p>
              <a:r>
                <a:rPr lang="pl-PL"/>
                <a:t>4</a:t>
              </a:r>
            </a:p>
            <a:p>
              <a:endParaRPr lang="pl-PL"/>
            </a:p>
            <a:p>
              <a:r>
                <a:rPr lang="pl-PL"/>
                <a:t>5</a:t>
              </a:r>
            </a:p>
            <a:p>
              <a:endParaRPr lang="pl-PL"/>
            </a:p>
            <a:p>
              <a:r>
                <a:rPr lang="pl-PL"/>
                <a:t>6</a:t>
              </a:r>
            </a:p>
            <a:p>
              <a:endParaRPr lang="pl-PL"/>
            </a:p>
            <a:p>
              <a:r>
                <a:rPr lang="pl-PL"/>
                <a:t>7</a:t>
              </a:r>
            </a:p>
            <a:p>
              <a:endParaRPr lang="pl-PL"/>
            </a:p>
            <a:p>
              <a:r>
                <a:rPr lang="pl-PL"/>
                <a:t>8</a:t>
              </a:r>
            </a:p>
            <a:p>
              <a:endParaRPr lang="pl-PL"/>
            </a:p>
            <a:p>
              <a:r>
                <a:rPr lang="pl-PL"/>
                <a:t>9</a:t>
              </a:r>
            </a:p>
            <a:p>
              <a:endParaRPr lang="pl-PL"/>
            </a:p>
            <a:p>
              <a:r>
                <a:rPr lang="pl-PL"/>
                <a:t>10</a:t>
              </a:r>
            </a:p>
            <a:p>
              <a:endParaRPr lang="pl-PL"/>
            </a:p>
            <a:p>
              <a:r>
                <a:rPr lang="pl-PL"/>
                <a:t>11</a:t>
              </a:r>
            </a:p>
            <a:p>
              <a:endParaRPr lang="pl-PL"/>
            </a:p>
            <a:p>
              <a:r>
                <a:rPr lang="pl-PL"/>
                <a:t>12</a:t>
              </a:r>
            </a:p>
            <a:p>
              <a:endParaRPr lang="pl-PL" sz="1286"/>
            </a:p>
          </p:txBody>
        </p:sp>
        <p:cxnSp>
          <p:nvCxnSpPr>
            <p:cNvPr id="14" name="Łącznik prosty ze strzałką 13">
              <a:extLst>
                <a:ext uri="{FF2B5EF4-FFF2-40B4-BE49-F238E27FC236}">
                  <a16:creationId xmlns:a16="http://schemas.microsoft.com/office/drawing/2014/main" id="{C3E1DC43-18A2-B4E5-A232-505087383933}"/>
                </a:ext>
              </a:extLst>
            </p:cNvPr>
            <p:cNvCxnSpPr>
              <a:cxnSpLocks/>
            </p:cNvCxnSpPr>
            <p:nvPr/>
          </p:nvCxnSpPr>
          <p:spPr>
            <a:xfrm flipV="1">
              <a:off x="3965332" y="3730665"/>
              <a:ext cx="1877364" cy="265682"/>
            </a:xfrm>
            <a:prstGeom prst="straightConnector1">
              <a:avLst/>
            </a:prstGeom>
            <a:ln w="19050"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Łącznik prosty ze strzałką 18">
              <a:extLst>
                <a:ext uri="{FF2B5EF4-FFF2-40B4-BE49-F238E27FC236}">
                  <a16:creationId xmlns:a16="http://schemas.microsoft.com/office/drawing/2014/main" id="{9F720FE2-8161-5E47-56D1-75E8A200A047}"/>
                </a:ext>
              </a:extLst>
            </p:cNvPr>
            <p:cNvCxnSpPr>
              <a:cxnSpLocks/>
            </p:cNvCxnSpPr>
            <p:nvPr/>
          </p:nvCxnSpPr>
          <p:spPr>
            <a:xfrm flipV="1">
              <a:off x="3996197" y="3222481"/>
              <a:ext cx="1980290" cy="24045"/>
            </a:xfrm>
            <a:prstGeom prst="straightConnector1">
              <a:avLst/>
            </a:prstGeom>
            <a:ln w="19050"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Łącznik prosty ze strzałką 20">
              <a:extLst>
                <a:ext uri="{FF2B5EF4-FFF2-40B4-BE49-F238E27FC236}">
                  <a16:creationId xmlns:a16="http://schemas.microsoft.com/office/drawing/2014/main" id="{1AE99A43-6AC0-B0CE-FC90-AE16AA29F585}"/>
                </a:ext>
              </a:extLst>
            </p:cNvPr>
            <p:cNvCxnSpPr>
              <a:cxnSpLocks/>
            </p:cNvCxnSpPr>
            <p:nvPr/>
          </p:nvCxnSpPr>
          <p:spPr>
            <a:xfrm>
              <a:off x="3981731" y="2832900"/>
              <a:ext cx="1162548" cy="28006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Łącznik prosty ze strzałką 22">
              <a:extLst>
                <a:ext uri="{FF2B5EF4-FFF2-40B4-BE49-F238E27FC236}">
                  <a16:creationId xmlns:a16="http://schemas.microsoft.com/office/drawing/2014/main" id="{8CF704F5-5B1F-FEFB-50C5-B79C638684EB}"/>
                </a:ext>
              </a:extLst>
            </p:cNvPr>
            <p:cNvCxnSpPr>
              <a:cxnSpLocks/>
            </p:cNvCxnSpPr>
            <p:nvPr/>
          </p:nvCxnSpPr>
          <p:spPr>
            <a:xfrm>
              <a:off x="3932675" y="1304484"/>
              <a:ext cx="1297629" cy="380273"/>
            </a:xfrm>
            <a:prstGeom prst="straightConnector1">
              <a:avLst/>
            </a:prstGeom>
            <a:ln w="19050"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Łącznik prosty ze strzałką 24">
              <a:extLst>
                <a:ext uri="{FF2B5EF4-FFF2-40B4-BE49-F238E27FC236}">
                  <a16:creationId xmlns:a16="http://schemas.microsoft.com/office/drawing/2014/main" id="{44AA5C75-731C-EC26-1307-24BF8D3C0E25}"/>
                </a:ext>
              </a:extLst>
            </p:cNvPr>
            <p:cNvCxnSpPr>
              <a:cxnSpLocks/>
            </p:cNvCxnSpPr>
            <p:nvPr/>
          </p:nvCxnSpPr>
          <p:spPr>
            <a:xfrm>
              <a:off x="3932676" y="2109216"/>
              <a:ext cx="1601678" cy="229886"/>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Łącznik prosty ze strzałką 30">
              <a:extLst>
                <a:ext uri="{FF2B5EF4-FFF2-40B4-BE49-F238E27FC236}">
                  <a16:creationId xmlns:a16="http://schemas.microsoft.com/office/drawing/2014/main" id="{0FC87D46-DD65-7049-67E0-95D1FDF028ED}"/>
                </a:ext>
              </a:extLst>
            </p:cNvPr>
            <p:cNvCxnSpPr>
              <a:cxnSpLocks/>
            </p:cNvCxnSpPr>
            <p:nvPr/>
          </p:nvCxnSpPr>
          <p:spPr>
            <a:xfrm>
              <a:off x="3945344" y="940123"/>
              <a:ext cx="705859" cy="42231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4" name="Łącznik prosty ze strzałką 33">
              <a:extLst>
                <a:ext uri="{FF2B5EF4-FFF2-40B4-BE49-F238E27FC236}">
                  <a16:creationId xmlns:a16="http://schemas.microsoft.com/office/drawing/2014/main" id="{67189CC8-E0BC-A8BE-5266-247133162D6A}"/>
                </a:ext>
              </a:extLst>
            </p:cNvPr>
            <p:cNvCxnSpPr>
              <a:cxnSpLocks/>
            </p:cNvCxnSpPr>
            <p:nvPr/>
          </p:nvCxnSpPr>
          <p:spPr>
            <a:xfrm>
              <a:off x="4002389" y="1723559"/>
              <a:ext cx="1785339" cy="523115"/>
            </a:xfrm>
            <a:prstGeom prst="straightConnector1">
              <a:avLst/>
            </a:prstGeom>
            <a:ln w="19050"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Łącznik prosty ze strzałką 36">
              <a:extLst>
                <a:ext uri="{FF2B5EF4-FFF2-40B4-BE49-F238E27FC236}">
                  <a16:creationId xmlns:a16="http://schemas.microsoft.com/office/drawing/2014/main" id="{5D39167D-4624-4F96-A908-F6CFCD2F2385}"/>
                </a:ext>
              </a:extLst>
            </p:cNvPr>
            <p:cNvCxnSpPr>
              <a:cxnSpLocks/>
            </p:cNvCxnSpPr>
            <p:nvPr/>
          </p:nvCxnSpPr>
          <p:spPr>
            <a:xfrm>
              <a:off x="3965332" y="2511791"/>
              <a:ext cx="929726" cy="36280"/>
            </a:xfrm>
            <a:prstGeom prst="straightConnector1">
              <a:avLst/>
            </a:prstGeom>
            <a:ln w="19050"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6" name="Łącznik prosty ze strzałką 55">
              <a:extLst>
                <a:ext uri="{FF2B5EF4-FFF2-40B4-BE49-F238E27FC236}">
                  <a16:creationId xmlns:a16="http://schemas.microsoft.com/office/drawing/2014/main" id="{430293C4-1BB3-FD3A-38FC-49515AA7705E}"/>
                </a:ext>
              </a:extLst>
            </p:cNvPr>
            <p:cNvCxnSpPr>
              <a:cxnSpLocks/>
            </p:cNvCxnSpPr>
            <p:nvPr/>
          </p:nvCxnSpPr>
          <p:spPr>
            <a:xfrm>
              <a:off x="3965332" y="3625627"/>
              <a:ext cx="499045" cy="1695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4" name="Łącznik prosty ze strzałką 63">
              <a:extLst>
                <a:ext uri="{FF2B5EF4-FFF2-40B4-BE49-F238E27FC236}">
                  <a16:creationId xmlns:a16="http://schemas.microsoft.com/office/drawing/2014/main" id="{205E68B7-5950-6512-2BAC-3FBD519B4FA7}"/>
                </a:ext>
              </a:extLst>
            </p:cNvPr>
            <p:cNvCxnSpPr>
              <a:cxnSpLocks/>
            </p:cNvCxnSpPr>
            <p:nvPr/>
          </p:nvCxnSpPr>
          <p:spPr>
            <a:xfrm flipV="1">
              <a:off x="4082377" y="4324082"/>
              <a:ext cx="1240831" cy="871608"/>
            </a:xfrm>
            <a:prstGeom prst="straightConnector1">
              <a:avLst/>
            </a:prstGeom>
            <a:ln w="19050"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5" name="Grupa 4" descr="Model anatomiczny półtuszy wołowej przedstawiający jej zewnętrzną powłokę mięśniową. Kolorowymi strzałkami (pomarańczowymi i niebieskimi) zaznaczono kluczowe partie mięśniowe od strony grzbietowej, udowej oraz łopatkowej">
            <a:extLst>
              <a:ext uri="{FF2B5EF4-FFF2-40B4-BE49-F238E27FC236}">
                <a16:creationId xmlns:a16="http://schemas.microsoft.com/office/drawing/2014/main" id="{54D4C89F-C081-96D0-806D-A64488D8F4E2}"/>
              </a:ext>
            </a:extLst>
          </p:cNvPr>
          <p:cNvGrpSpPr/>
          <p:nvPr/>
        </p:nvGrpSpPr>
        <p:grpSpPr>
          <a:xfrm>
            <a:off x="8868565" y="98078"/>
            <a:ext cx="4943517" cy="6858000"/>
            <a:chOff x="9693002" y="1336275"/>
            <a:chExt cx="1835049" cy="2332197"/>
          </a:xfrm>
        </p:grpSpPr>
        <p:pic>
          <p:nvPicPr>
            <p:cNvPr id="28" name="Obraz 27" descr="Obraz zawierający sztuka, moda&#10;&#10;Zawartość wygenerowana przez AI może być niepoprawna.">
              <a:extLst>
                <a:ext uri="{FF2B5EF4-FFF2-40B4-BE49-F238E27FC236}">
                  <a16:creationId xmlns:a16="http://schemas.microsoft.com/office/drawing/2014/main" id="{8CFACC1D-DB1B-3024-60EE-79E6FA80E4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6791" y="1336275"/>
              <a:ext cx="1441260" cy="2161889"/>
            </a:xfrm>
            <a:prstGeom prst="rect">
              <a:avLst/>
            </a:prstGeom>
          </p:spPr>
        </p:pic>
        <p:sp>
          <p:nvSpPr>
            <p:cNvPr id="44" name="pole tekstowe 43">
              <a:extLst>
                <a:ext uri="{FF2B5EF4-FFF2-40B4-BE49-F238E27FC236}">
                  <a16:creationId xmlns:a16="http://schemas.microsoft.com/office/drawing/2014/main" id="{2EAB5ED7-0ECD-CB09-1883-E168A877B20C}"/>
                </a:ext>
              </a:extLst>
            </p:cNvPr>
            <p:cNvSpPr txBox="1"/>
            <p:nvPr/>
          </p:nvSpPr>
          <p:spPr>
            <a:xfrm>
              <a:off x="9693002" y="1353469"/>
              <a:ext cx="468179" cy="2315003"/>
            </a:xfrm>
            <a:prstGeom prst="rect">
              <a:avLst/>
            </a:prstGeom>
            <a:noFill/>
          </p:spPr>
          <p:txBody>
            <a:bodyPr wrap="square" rtlCol="0">
              <a:spAutoFit/>
            </a:bodyPr>
            <a:lstStyle/>
            <a:p>
              <a:r>
                <a:rPr lang="pl-PL"/>
                <a:t>1</a:t>
              </a:r>
              <a:endParaRPr lang="pl-PL" sz="2000"/>
            </a:p>
            <a:p>
              <a:endParaRPr lang="pl-PL"/>
            </a:p>
            <a:p>
              <a:r>
                <a:rPr lang="pl-PL"/>
                <a:t>2</a:t>
              </a:r>
            </a:p>
            <a:p>
              <a:endParaRPr lang="pl-PL"/>
            </a:p>
            <a:p>
              <a:r>
                <a:rPr lang="pl-PL"/>
                <a:t>3</a:t>
              </a:r>
            </a:p>
            <a:p>
              <a:endParaRPr lang="pl-PL"/>
            </a:p>
            <a:p>
              <a:r>
                <a:rPr lang="pl-PL"/>
                <a:t>4</a:t>
              </a:r>
            </a:p>
            <a:p>
              <a:endParaRPr lang="pl-PL"/>
            </a:p>
            <a:p>
              <a:r>
                <a:rPr lang="pl-PL"/>
                <a:t>5</a:t>
              </a:r>
            </a:p>
            <a:p>
              <a:endParaRPr lang="pl-PL"/>
            </a:p>
            <a:p>
              <a:r>
                <a:rPr lang="pl-PL"/>
                <a:t>6</a:t>
              </a:r>
            </a:p>
            <a:p>
              <a:endParaRPr lang="pl-PL"/>
            </a:p>
            <a:p>
              <a:r>
                <a:rPr lang="pl-PL"/>
                <a:t>7</a:t>
              </a:r>
            </a:p>
            <a:p>
              <a:endParaRPr lang="pl-PL"/>
            </a:p>
            <a:p>
              <a:r>
                <a:rPr lang="pl-PL"/>
                <a:t>8</a:t>
              </a:r>
            </a:p>
            <a:p>
              <a:endParaRPr lang="pl-PL"/>
            </a:p>
            <a:p>
              <a:r>
                <a:rPr lang="pl-PL"/>
                <a:t>9</a:t>
              </a:r>
            </a:p>
            <a:p>
              <a:endParaRPr lang="pl-PL"/>
            </a:p>
            <a:p>
              <a:r>
                <a:rPr lang="pl-PL"/>
                <a:t>10</a:t>
              </a:r>
            </a:p>
            <a:p>
              <a:endParaRPr lang="pl-PL"/>
            </a:p>
            <a:p>
              <a:r>
                <a:rPr lang="pl-PL"/>
                <a:t>11</a:t>
              </a:r>
            </a:p>
            <a:p>
              <a:endParaRPr lang="pl-PL"/>
            </a:p>
            <a:p>
              <a:r>
                <a:rPr lang="pl-PL"/>
                <a:t>12</a:t>
              </a:r>
            </a:p>
            <a:p>
              <a:endParaRPr lang="pl-PL" sz="1100"/>
            </a:p>
          </p:txBody>
        </p:sp>
        <p:cxnSp>
          <p:nvCxnSpPr>
            <p:cNvPr id="48" name="Łącznik prosty ze strzałką 47">
              <a:extLst>
                <a:ext uri="{FF2B5EF4-FFF2-40B4-BE49-F238E27FC236}">
                  <a16:creationId xmlns:a16="http://schemas.microsoft.com/office/drawing/2014/main" id="{24258A60-6572-D368-C44C-1472F46C757D}"/>
                </a:ext>
              </a:extLst>
            </p:cNvPr>
            <p:cNvCxnSpPr>
              <a:cxnSpLocks/>
            </p:cNvCxnSpPr>
            <p:nvPr/>
          </p:nvCxnSpPr>
          <p:spPr>
            <a:xfrm>
              <a:off x="9811973" y="1382305"/>
              <a:ext cx="1076406" cy="26911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1" name="Łącznik prosty ze strzałką 50">
              <a:extLst>
                <a:ext uri="{FF2B5EF4-FFF2-40B4-BE49-F238E27FC236}">
                  <a16:creationId xmlns:a16="http://schemas.microsoft.com/office/drawing/2014/main" id="{52B2DDEB-A760-9FF6-0DBB-BBB046589315}"/>
                </a:ext>
              </a:extLst>
            </p:cNvPr>
            <p:cNvCxnSpPr>
              <a:cxnSpLocks/>
            </p:cNvCxnSpPr>
            <p:nvPr/>
          </p:nvCxnSpPr>
          <p:spPr>
            <a:xfrm>
              <a:off x="9797430" y="1588310"/>
              <a:ext cx="1009991" cy="216313"/>
            </a:xfrm>
            <a:prstGeom prst="straightConnector1">
              <a:avLst/>
            </a:prstGeom>
            <a:ln w="19050"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9" name="Łącznik prosty ze strzałką 58">
              <a:extLst>
                <a:ext uri="{FF2B5EF4-FFF2-40B4-BE49-F238E27FC236}">
                  <a16:creationId xmlns:a16="http://schemas.microsoft.com/office/drawing/2014/main" id="{924F726F-CA43-EA4C-B0EB-00930888B301}"/>
                </a:ext>
              </a:extLst>
            </p:cNvPr>
            <p:cNvCxnSpPr>
              <a:cxnSpLocks/>
            </p:cNvCxnSpPr>
            <p:nvPr/>
          </p:nvCxnSpPr>
          <p:spPr>
            <a:xfrm flipV="1">
              <a:off x="9811974" y="2839243"/>
              <a:ext cx="915133" cy="329774"/>
            </a:xfrm>
            <a:prstGeom prst="straightConnector1">
              <a:avLst/>
            </a:prstGeom>
            <a:ln w="19050" cap="flat" cmpd="sng" algn="ctr">
              <a:solidFill>
                <a:srgbClr val="00206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8" name="Łącznik prosty ze strzałką 67">
              <a:extLst>
                <a:ext uri="{FF2B5EF4-FFF2-40B4-BE49-F238E27FC236}">
                  <a16:creationId xmlns:a16="http://schemas.microsoft.com/office/drawing/2014/main" id="{9AC0D04F-AADE-EA1B-23C3-22E323FE696E}"/>
                </a:ext>
              </a:extLst>
            </p:cNvPr>
            <p:cNvCxnSpPr>
              <a:cxnSpLocks/>
            </p:cNvCxnSpPr>
            <p:nvPr/>
          </p:nvCxnSpPr>
          <p:spPr>
            <a:xfrm flipV="1">
              <a:off x="9820864" y="3011932"/>
              <a:ext cx="1067515" cy="32743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1320068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descr="Tytuł slajdu: Badanie szczegółowe tuszy">
            <a:extLst>
              <a:ext uri="{FF2B5EF4-FFF2-40B4-BE49-F238E27FC236}">
                <a16:creationId xmlns:a16="http://schemas.microsoft.com/office/drawing/2014/main" id="{0110BCCD-1F0E-E6DB-BDA2-98684D56C3C6}"/>
              </a:ext>
            </a:extLst>
          </p:cNvPr>
          <p:cNvSpPr>
            <a:spLocks noGrp="1"/>
          </p:cNvSpPr>
          <p:nvPr>
            <p:ph type="title"/>
          </p:nvPr>
        </p:nvSpPr>
        <p:spPr>
          <a:xfrm>
            <a:off x="274320" y="365126"/>
            <a:ext cx="11079480" cy="634116"/>
          </a:xfrm>
        </p:spPr>
        <p:txBody>
          <a:bodyPr>
            <a:normAutofit fontScale="90000"/>
          </a:bodyPr>
          <a:lstStyle/>
          <a:p>
            <a:pPr>
              <a:defRPr/>
            </a:pPr>
            <a:r>
              <a:rPr lang="pl-PL" dirty="0"/>
              <a:t>  Badanie szczegółowe tuszy</a:t>
            </a:r>
          </a:p>
        </p:txBody>
      </p:sp>
      <p:graphicFrame>
        <p:nvGraphicFramePr>
          <p:cNvPr id="5" name="Tabela 4" descr="Tabela przedstawiająca wykaz węzłów chłonnych podlegających badaniu weterynaryjnemu u bydła, koni i świń, w podziale na lokalizację: głowa i gardło, płuca i tchawica, wątroba, żołądek i jelita, tuszę i mięśnie">
            <a:extLst>
              <a:ext uri="{FF2B5EF4-FFF2-40B4-BE49-F238E27FC236}">
                <a16:creationId xmlns:a16="http://schemas.microsoft.com/office/drawing/2014/main" id="{00B8BD86-C747-FCAC-A89D-BC4DD13C9DD0}"/>
              </a:ext>
            </a:extLst>
          </p:cNvPr>
          <p:cNvGraphicFramePr>
            <a:graphicFrameLocks noGrp="1"/>
          </p:cNvGraphicFramePr>
          <p:nvPr>
            <p:extLst>
              <p:ext uri="{D42A27DB-BD31-4B8C-83A1-F6EECF244321}">
                <p14:modId xmlns:p14="http://schemas.microsoft.com/office/powerpoint/2010/main" val="2840099426"/>
              </p:ext>
            </p:extLst>
          </p:nvPr>
        </p:nvGraphicFramePr>
        <p:xfrm>
          <a:off x="658368" y="1162812"/>
          <a:ext cx="10902822" cy="5578485"/>
        </p:xfrm>
        <a:graphic>
          <a:graphicData uri="http://schemas.openxmlformats.org/drawingml/2006/table">
            <a:tbl>
              <a:tblPr firstRow="1" firstCol="1" bandRow="1">
                <a:tableStyleId>{5C22544A-7EE6-4342-B048-85BDC9FD1C3A}</a:tableStyleId>
              </a:tblPr>
              <a:tblGrid>
                <a:gridCol w="2624328">
                  <a:extLst>
                    <a:ext uri="{9D8B030D-6E8A-4147-A177-3AD203B41FA5}">
                      <a16:colId xmlns:a16="http://schemas.microsoft.com/office/drawing/2014/main" val="2452363611"/>
                    </a:ext>
                  </a:extLst>
                </a:gridCol>
                <a:gridCol w="3090672">
                  <a:extLst>
                    <a:ext uri="{9D8B030D-6E8A-4147-A177-3AD203B41FA5}">
                      <a16:colId xmlns:a16="http://schemas.microsoft.com/office/drawing/2014/main" val="715074152"/>
                    </a:ext>
                  </a:extLst>
                </a:gridCol>
                <a:gridCol w="2558922">
                  <a:extLst>
                    <a:ext uri="{9D8B030D-6E8A-4147-A177-3AD203B41FA5}">
                      <a16:colId xmlns:a16="http://schemas.microsoft.com/office/drawing/2014/main" val="3009546321"/>
                    </a:ext>
                  </a:extLst>
                </a:gridCol>
                <a:gridCol w="2628900">
                  <a:extLst>
                    <a:ext uri="{9D8B030D-6E8A-4147-A177-3AD203B41FA5}">
                      <a16:colId xmlns:a16="http://schemas.microsoft.com/office/drawing/2014/main" val="4100606057"/>
                    </a:ext>
                  </a:extLst>
                </a:gridCol>
              </a:tblGrid>
              <a:tr h="306509">
                <a:tc>
                  <a:txBody>
                    <a:bodyPr/>
                    <a:lstStyle/>
                    <a:p>
                      <a:pPr algn="ctr">
                        <a:lnSpc>
                          <a:spcPct val="115000"/>
                        </a:lnSpc>
                        <a:spcAft>
                          <a:spcPts val="800"/>
                        </a:spcAft>
                        <a:buNone/>
                      </a:pPr>
                      <a:r>
                        <a:rPr lang="pl-PL" sz="1800" kern="100" dirty="0">
                          <a:effectLst/>
                        </a:rPr>
                        <a:t>Narząd / Lokalizacja </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pl-PL" sz="1800" kern="100" dirty="0">
                          <a:effectLst/>
                        </a:rPr>
                        <a:t>Bydło</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pl-PL" sz="1800" kern="100">
                          <a:effectLst/>
                        </a:rPr>
                        <a:t>Konie</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pl-PL" sz="1800" kern="100" dirty="0">
                          <a:effectLst/>
                        </a:rPr>
                        <a:t>Świnie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62035369"/>
                  </a:ext>
                </a:extLst>
              </a:tr>
              <a:tr h="1825601">
                <a:tc>
                  <a:txBody>
                    <a:bodyPr/>
                    <a:lstStyle/>
                    <a:p>
                      <a:pPr algn="ctr">
                        <a:lnSpc>
                          <a:spcPct val="115000"/>
                        </a:lnSpc>
                        <a:spcAft>
                          <a:spcPts val="800"/>
                        </a:spcAft>
                        <a:buNone/>
                      </a:pPr>
                      <a:r>
                        <a:rPr lang="pl-PL" sz="1800" kern="100" dirty="0">
                          <a:effectLst/>
                        </a:rPr>
                        <a:t>Głowa i gardło</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a:t>
                      </a:r>
                      <a:r>
                        <a:rPr lang="pl-PL" sz="1800" kern="100" dirty="0" err="1">
                          <a:effectLst/>
                        </a:rPr>
                        <a:t>Zagardłowe</a:t>
                      </a:r>
                      <a:r>
                        <a:rPr lang="pl-PL" sz="1800" kern="100" dirty="0">
                          <a:effectLst/>
                        </a:rPr>
                        <a:t> </a:t>
                      </a:r>
                      <a:br>
                        <a:rPr lang="pl-PL" sz="1800" kern="100" dirty="0">
                          <a:effectLst/>
                        </a:rPr>
                      </a:br>
                      <a:r>
                        <a:rPr lang="pl-PL" sz="1800" kern="100" dirty="0">
                          <a:effectLst/>
                        </a:rPr>
                        <a:t>(</a:t>
                      </a:r>
                      <a:r>
                        <a:rPr lang="pl-PL" sz="1800" kern="100" dirty="0" err="1">
                          <a:effectLst/>
                        </a:rPr>
                        <a:t>Lnn</a:t>
                      </a:r>
                      <a:r>
                        <a:rPr lang="pl-PL" sz="1800" kern="100" dirty="0">
                          <a:effectLst/>
                        </a:rPr>
                        <a:t>. </a:t>
                      </a:r>
                      <a:r>
                        <a:rPr lang="pl-PL" sz="1800" kern="100" dirty="0" err="1">
                          <a:effectLst/>
                        </a:rPr>
                        <a:t>retropharyngiales</a:t>
                      </a:r>
                      <a:r>
                        <a:rPr lang="pl-PL" sz="1800" kern="100" dirty="0">
                          <a:effectLst/>
                        </a:rPr>
                        <a:t>)</a:t>
                      </a:r>
                      <a:br>
                        <a:rPr lang="pl-PL" sz="1800" kern="100" dirty="0">
                          <a:effectLst/>
                        </a:rPr>
                      </a:br>
                      <a:r>
                        <a:rPr lang="pl-PL" sz="1800" kern="100" dirty="0">
                          <a:effectLst/>
                        </a:rPr>
                        <a:t>• Żuchwowe </a:t>
                      </a:r>
                      <a:br>
                        <a:rPr lang="pl-PL" sz="1800" kern="100" dirty="0">
                          <a:effectLst/>
                        </a:rPr>
                      </a:br>
                      <a:r>
                        <a:rPr lang="pl-PL" sz="1800" kern="100" dirty="0">
                          <a:effectLst/>
                        </a:rPr>
                        <a:t>(</a:t>
                      </a:r>
                      <a:r>
                        <a:rPr lang="pl-PL" sz="1800" kern="100" dirty="0" err="1">
                          <a:effectLst/>
                        </a:rPr>
                        <a:t>Lnn</a:t>
                      </a:r>
                      <a:r>
                        <a:rPr lang="pl-PL" sz="1800" kern="100" dirty="0">
                          <a:effectLst/>
                        </a:rPr>
                        <a:t>. </a:t>
                      </a:r>
                      <a:r>
                        <a:rPr lang="pl-PL" sz="1800" kern="100" dirty="0" err="1">
                          <a:effectLst/>
                        </a:rPr>
                        <a:t>mandibulares</a:t>
                      </a:r>
                      <a:r>
                        <a:rPr lang="pl-PL" sz="1800" kern="100" dirty="0">
                          <a:effectLst/>
                        </a:rPr>
                        <a:t>)</a:t>
                      </a:r>
                      <a:br>
                        <a:rPr lang="pl-PL" sz="1800" kern="100" dirty="0">
                          <a:effectLst/>
                        </a:rPr>
                      </a:br>
                      <a:r>
                        <a:rPr lang="pl-PL" sz="1800" kern="100" dirty="0">
                          <a:effectLst/>
                        </a:rPr>
                        <a:t>• </a:t>
                      </a:r>
                      <a:r>
                        <a:rPr lang="pl-PL" sz="1800" kern="100" dirty="0" err="1">
                          <a:effectLst/>
                        </a:rPr>
                        <a:t>Przyusznicze</a:t>
                      </a:r>
                      <a:r>
                        <a:rPr lang="pl-PL" sz="1800" kern="100" dirty="0">
                          <a:effectLst/>
                        </a:rPr>
                        <a:t> (</a:t>
                      </a:r>
                      <a:r>
                        <a:rPr lang="pl-PL" sz="1800" kern="100" dirty="0" err="1">
                          <a:effectLst/>
                        </a:rPr>
                        <a:t>Lnn</a:t>
                      </a:r>
                      <a:r>
                        <a:rPr lang="pl-PL" sz="1800" kern="100" dirty="0">
                          <a:effectLst/>
                        </a:rPr>
                        <a:t>. </a:t>
                      </a:r>
                      <a:r>
                        <a:rPr lang="pl-PL" sz="1800" kern="100" dirty="0" err="1">
                          <a:effectLst/>
                        </a:rPr>
                        <a:t>parotidei</a:t>
                      </a:r>
                      <a:r>
                        <a:rPr lang="pl-PL" sz="1800" kern="100" dirty="0">
                          <a:effectLst/>
                        </a:rPr>
                        <a:t>)</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a:t>
                      </a:r>
                      <a:r>
                        <a:rPr lang="pl-PL" sz="1800" kern="100" dirty="0" err="1">
                          <a:effectLst/>
                        </a:rPr>
                        <a:t>Zagardłowe</a:t>
                      </a:r>
                      <a:br>
                        <a:rPr lang="pl-PL" sz="1800" kern="100" dirty="0">
                          <a:effectLst/>
                        </a:rPr>
                      </a:br>
                      <a:r>
                        <a:rPr lang="pl-PL" sz="1800" kern="100" dirty="0">
                          <a:effectLst/>
                        </a:rPr>
                        <a:t>• </a:t>
                      </a:r>
                      <a:r>
                        <a:rPr lang="pl-PL" sz="1800" kern="100" dirty="0" err="1">
                          <a:effectLst/>
                        </a:rPr>
                        <a:t>Przyusznicze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Żuchwowe</a:t>
                      </a:r>
                      <a:br>
                        <a:rPr lang="pl-PL" sz="1800" kern="100" dirty="0">
                          <a:effectLst/>
                        </a:rPr>
                      </a:br>
                      <a:r>
                        <a:rPr lang="pl-PL" sz="1800" kern="100" dirty="0">
                          <a:effectLst/>
                        </a:rPr>
                        <a:t>• Okołogardłowe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31239811"/>
                  </a:ext>
                </a:extLst>
              </a:tr>
              <a:tr h="1217964">
                <a:tc>
                  <a:txBody>
                    <a:bodyPr/>
                    <a:lstStyle/>
                    <a:p>
                      <a:pPr algn="ctr">
                        <a:lnSpc>
                          <a:spcPct val="115000"/>
                        </a:lnSpc>
                        <a:spcAft>
                          <a:spcPts val="800"/>
                        </a:spcAft>
                        <a:buNone/>
                      </a:pPr>
                      <a:r>
                        <a:rPr lang="pl-PL" sz="1800" kern="100" dirty="0">
                          <a:effectLst/>
                        </a:rPr>
                        <a:t>Płuca i tchawica</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a:t>
                      </a:r>
                      <a:r>
                        <a:rPr lang="pl-PL" sz="1800" kern="100" dirty="0" err="1">
                          <a:effectLst/>
                        </a:rPr>
                        <a:t>Śródpiersiowe</a:t>
                      </a:r>
                      <a:r>
                        <a:rPr lang="pl-PL" sz="1800" kern="100" dirty="0">
                          <a:effectLst/>
                        </a:rPr>
                        <a:t> </a:t>
                      </a:r>
                      <a:br>
                        <a:rPr lang="pl-PL" sz="1800" kern="100" dirty="0">
                          <a:effectLst/>
                        </a:rPr>
                      </a:br>
                      <a:r>
                        <a:rPr lang="pl-PL" sz="1800" kern="100" dirty="0">
                          <a:effectLst/>
                        </a:rPr>
                        <a:t>(</a:t>
                      </a:r>
                      <a:r>
                        <a:rPr lang="pl-PL" sz="1800" kern="100" dirty="0" err="1">
                          <a:effectLst/>
                        </a:rPr>
                        <a:t>Lnn</a:t>
                      </a:r>
                      <a:r>
                        <a:rPr lang="pl-PL" sz="1800" kern="100" dirty="0">
                          <a:effectLst/>
                        </a:rPr>
                        <a:t>. </a:t>
                      </a:r>
                      <a:r>
                        <a:rPr lang="pl-PL" sz="1800" kern="100" dirty="0" err="1">
                          <a:effectLst/>
                        </a:rPr>
                        <a:t>mediastinales</a:t>
                      </a:r>
                      <a:r>
                        <a:rPr lang="pl-PL" sz="1800" kern="100" dirty="0">
                          <a:effectLst/>
                        </a:rPr>
                        <a:t>)</a:t>
                      </a:r>
                      <a:br>
                        <a:rPr lang="pl-PL" sz="1800" kern="100" dirty="0">
                          <a:effectLst/>
                        </a:rPr>
                      </a:br>
                      <a:r>
                        <a:rPr lang="pl-PL" sz="1800" kern="100" dirty="0">
                          <a:effectLst/>
                        </a:rPr>
                        <a:t>• Oskrzelowe (</a:t>
                      </a:r>
                      <a:r>
                        <a:rPr lang="pl-PL" sz="1800" kern="100" dirty="0" err="1">
                          <a:effectLst/>
                        </a:rPr>
                        <a:t>Lnn</a:t>
                      </a:r>
                      <a:r>
                        <a:rPr lang="pl-PL" sz="1800" kern="100" dirty="0">
                          <a:effectLst/>
                        </a:rPr>
                        <a:t>. </a:t>
                      </a:r>
                      <a:r>
                        <a:rPr lang="pl-PL" sz="1800" kern="100" dirty="0" err="1">
                          <a:effectLst/>
                        </a:rPr>
                        <a:t>bronchiales</a:t>
                      </a:r>
                      <a:r>
                        <a:rPr lang="pl-PL" sz="1800" kern="100" dirty="0">
                          <a:effectLst/>
                        </a:rPr>
                        <a:t>)</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a:t>
                      </a:r>
                      <a:r>
                        <a:rPr lang="pl-PL" sz="1800" kern="100" dirty="0" err="1">
                          <a:effectLst/>
                        </a:rPr>
                        <a:t>Śródpiersiowe</a:t>
                      </a:r>
                      <a:br>
                        <a:rPr lang="pl-PL" sz="1800" kern="100" dirty="0">
                          <a:effectLst/>
                        </a:rPr>
                      </a:br>
                      <a:r>
                        <a:rPr lang="pl-PL" sz="1800" kern="100" dirty="0">
                          <a:effectLst/>
                        </a:rPr>
                        <a:t>• Oskrzelowe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a:effectLst/>
                        </a:rPr>
                        <a:t>• Śródpiersiowe</a:t>
                      </a:r>
                      <a:br>
                        <a:rPr lang="pl-PL" sz="1800" kern="100">
                          <a:effectLst/>
                        </a:rPr>
                      </a:br>
                      <a:r>
                        <a:rPr lang="pl-PL" sz="1800" kern="100">
                          <a:effectLst/>
                        </a:rPr>
                        <a:t>• Oskrzelowe</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52135221"/>
                  </a:ext>
                </a:extLst>
              </a:tr>
              <a:tr h="610328">
                <a:tc>
                  <a:txBody>
                    <a:bodyPr/>
                    <a:lstStyle/>
                    <a:p>
                      <a:pPr algn="ctr">
                        <a:lnSpc>
                          <a:spcPct val="115000"/>
                        </a:lnSpc>
                        <a:spcAft>
                          <a:spcPts val="800"/>
                        </a:spcAft>
                        <a:buNone/>
                      </a:pPr>
                      <a:r>
                        <a:rPr lang="pl-PL" sz="1800" kern="100">
                          <a:effectLst/>
                        </a:rPr>
                        <a:t>Wątroba</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a:effectLst/>
                        </a:rPr>
                        <a:t>• Wątrobowe / wrotne </a:t>
                      </a:r>
                      <a:br>
                        <a:rPr lang="pl-PL" sz="1800" kern="100">
                          <a:effectLst/>
                        </a:rPr>
                      </a:br>
                      <a:r>
                        <a:rPr lang="pl-PL" sz="1800" kern="100">
                          <a:effectLst/>
                        </a:rPr>
                        <a:t>(</a:t>
                      </a:r>
                      <a:r>
                        <a:rPr lang="pl-PL" sz="1800" kern="100" err="1">
                          <a:effectLst/>
                        </a:rPr>
                        <a:t>Lnn</a:t>
                      </a:r>
                      <a:r>
                        <a:rPr lang="pl-PL" sz="1800" kern="100">
                          <a:effectLst/>
                        </a:rPr>
                        <a:t>. </a:t>
                      </a:r>
                      <a:r>
                        <a:rPr lang="pl-PL" sz="1800" kern="100" err="1">
                          <a:effectLst/>
                        </a:rPr>
                        <a:t>portales</a:t>
                      </a:r>
                      <a:r>
                        <a:rPr lang="pl-PL" sz="1800" kern="100">
                          <a:effectLst/>
                        </a:rPr>
                        <a:t>)</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Wrotne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a:effectLst/>
                        </a:rPr>
                        <a:t>• Wrotne</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21875536"/>
                  </a:ext>
                </a:extLst>
              </a:tr>
              <a:tr h="610328">
                <a:tc>
                  <a:txBody>
                    <a:bodyPr/>
                    <a:lstStyle/>
                    <a:p>
                      <a:pPr algn="ctr">
                        <a:lnSpc>
                          <a:spcPct val="115000"/>
                        </a:lnSpc>
                        <a:spcAft>
                          <a:spcPts val="800"/>
                        </a:spcAft>
                        <a:buNone/>
                      </a:pPr>
                      <a:r>
                        <a:rPr lang="pl-PL" sz="1800" kern="100">
                          <a:effectLst/>
                        </a:rPr>
                        <a:t>Żołądek i jelita</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a:effectLst/>
                        </a:rPr>
                        <a:t>• Krezkowe (Lnn. mesenteriales)</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Krezkowe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Krezkowe</a:t>
                      </a:r>
                      <a:br>
                        <a:rPr lang="pl-PL" sz="1800" kern="100" dirty="0">
                          <a:effectLst/>
                        </a:rPr>
                      </a:br>
                      <a:r>
                        <a:rPr lang="pl-PL" sz="1800" kern="100" dirty="0">
                          <a:effectLst/>
                        </a:rPr>
                        <a:t>• Żołądkowe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99609172"/>
                  </a:ext>
                </a:extLst>
              </a:tr>
              <a:tr h="914146">
                <a:tc>
                  <a:txBody>
                    <a:bodyPr/>
                    <a:lstStyle/>
                    <a:p>
                      <a:pPr algn="ctr">
                        <a:lnSpc>
                          <a:spcPct val="115000"/>
                        </a:lnSpc>
                        <a:spcAft>
                          <a:spcPts val="800"/>
                        </a:spcAft>
                        <a:buNone/>
                      </a:pPr>
                      <a:r>
                        <a:rPr lang="pl-PL" sz="1800" kern="100" dirty="0">
                          <a:effectLst/>
                        </a:rPr>
                        <a:t>Tusza i mięśnie</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a:effectLst/>
                        </a:rPr>
                        <a:t>• Szyjne powierzchowne</a:t>
                      </a:r>
                      <a:br>
                        <a:rPr lang="pl-PL" sz="1800" kern="100">
                          <a:effectLst/>
                        </a:rPr>
                      </a:br>
                      <a:r>
                        <a:rPr lang="pl-PL" sz="1800" kern="100">
                          <a:effectLst/>
                        </a:rPr>
                        <a:t>• Podbiodrowe</a:t>
                      </a:r>
                      <a:br>
                        <a:rPr lang="pl-PL" sz="1800" kern="100">
                          <a:effectLst/>
                        </a:rPr>
                      </a:br>
                      <a:r>
                        <a:rPr lang="pl-PL" sz="1800" kern="100">
                          <a:effectLst/>
                        </a:rPr>
                        <a:t>• Biodrowe przyśrodkowe</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a:effectLst/>
                        </a:rPr>
                        <a:t>• Szyjne powierzchowne</a:t>
                      </a:r>
                      <a:endParaRPr lang="pl-PL"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pl-PL" sz="1800" kern="100" dirty="0">
                          <a:effectLst/>
                        </a:rPr>
                        <a:t>• </a:t>
                      </a:r>
                      <a:r>
                        <a:rPr lang="pl-PL" sz="1800" kern="100" dirty="0" err="1">
                          <a:effectLst/>
                        </a:rPr>
                        <a:t>Nadwymieniowe</a:t>
                      </a:r>
                      <a:r>
                        <a:rPr lang="pl-PL" sz="1800" kern="100" dirty="0">
                          <a:effectLst/>
                        </a:rPr>
                        <a:t> u samic</a:t>
                      </a:r>
                      <a:endParaRPr lang="pl-PL"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61901826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descr="Tytuł slajdu: Motylica wątrobowa">
            <a:extLst>
              <a:ext uri="{FF2B5EF4-FFF2-40B4-BE49-F238E27FC236}">
                <a16:creationId xmlns:a16="http://schemas.microsoft.com/office/drawing/2014/main" id="{9C3CF021-CC3C-4F11-5D68-6CB839E999C2}"/>
              </a:ext>
            </a:extLst>
          </p:cNvPr>
          <p:cNvSpPr>
            <a:spLocks noGrp="1"/>
          </p:cNvSpPr>
          <p:nvPr>
            <p:ph type="title" idx="4294967295"/>
          </p:nvPr>
        </p:nvSpPr>
        <p:spPr/>
        <p:txBody>
          <a:bodyPr/>
          <a:lstStyle/>
          <a:p>
            <a:r>
              <a:rPr lang="pl-PL" altLang="pl-PL" dirty="0"/>
              <a:t>     Motylica wątrobowa</a:t>
            </a:r>
          </a:p>
        </p:txBody>
      </p:sp>
      <p:sp>
        <p:nvSpPr>
          <p:cNvPr id="14339" name="Rectangle 3" descr="Motylica wątrobowa: &#10;Zmiany chorobowe dotyczą wątroby u bydła. W przewodach żółciowych obecne pasożyty. Ściana przewodów żółciowych mocno pogrubiona, na skutek oddziaływania pasożyta na śródbłonek naczyń żółciowych. (Ciało pasożyta jest pokryte listewkami, które działają drażniąco na śródbłonek przez co ten proliferuje). O zmianach motyliczych w wątrobie mówimy wtedy, kiedy występują same pasożyty bądź występują pogrubione ściany przewodów żółciowych. &#10;&#10;Postępowanie: &#10;Narząd zmieniony chorobowo należy uznać za nienadający się do spożycia przez ludzi i zwierzęta i uznać za kategorie drugą odpadów&#10;&#10;&#10;">
            <a:extLst>
              <a:ext uri="{FF2B5EF4-FFF2-40B4-BE49-F238E27FC236}">
                <a16:creationId xmlns:a16="http://schemas.microsoft.com/office/drawing/2014/main" id="{7222FA7F-6B6E-F79B-A380-C0071F2E762F}"/>
              </a:ext>
            </a:extLst>
          </p:cNvPr>
          <p:cNvSpPr>
            <a:spLocks noGrp="1"/>
          </p:cNvSpPr>
          <p:nvPr>
            <p:ph type="body" idx="4294967295"/>
          </p:nvPr>
        </p:nvSpPr>
        <p:spPr>
          <a:xfrm>
            <a:off x="1298448" y="2121408"/>
            <a:ext cx="9061577" cy="4001580"/>
          </a:xfrm>
        </p:spPr>
        <p:txBody>
          <a:bodyPr>
            <a:normAutofit/>
          </a:bodyPr>
          <a:lstStyle/>
          <a:p>
            <a:pPr>
              <a:lnSpc>
                <a:spcPct val="80000"/>
              </a:lnSpc>
              <a:buFont typeface="Wingdings 2" panose="05020102010507070707" pitchFamily="18" charset="2"/>
              <a:buNone/>
            </a:pPr>
            <a:r>
              <a:rPr lang="pl-PL" altLang="pl-PL" sz="2000" dirty="0"/>
              <a:t>	</a:t>
            </a:r>
            <a:r>
              <a:rPr lang="pl-PL" altLang="pl-PL" sz="2000" b="1" dirty="0"/>
              <a:t>Motylica wątrobowa: </a:t>
            </a:r>
          </a:p>
          <a:p>
            <a:pPr>
              <a:lnSpc>
                <a:spcPct val="80000"/>
              </a:lnSpc>
              <a:buFont typeface="Wingdings 2" panose="05020102010507070707" pitchFamily="18" charset="2"/>
              <a:buNone/>
            </a:pPr>
            <a:r>
              <a:rPr lang="pl-PL" altLang="pl-PL" sz="2000" dirty="0"/>
              <a:t>	Zmiany chorobowe dotyczą wątroby u bydła. W przewodach żółciowych obecne pasożyty. Ściana przewodów żółciowych mocno pogrubiona, na skutek oddziaływania pasożyta na śródbłonek naczyń żółciowych. (Ciało pasożyta jest pokryte listewkami, które działają drażniąco na śródbłonek przez co ten </a:t>
            </a:r>
            <a:r>
              <a:rPr lang="pl-PL" altLang="pl-PL" sz="2000" dirty="0" err="1"/>
              <a:t>proliferuje</a:t>
            </a:r>
            <a:r>
              <a:rPr lang="pl-PL" altLang="pl-PL" sz="2000" dirty="0"/>
              <a:t>). O zmianach motyliczych w wątrobie mówimy wtedy, kiedy występują same pasożyty bądź występują pogrubione ściany przewodów żółciowych. </a:t>
            </a:r>
          </a:p>
          <a:p>
            <a:pPr>
              <a:lnSpc>
                <a:spcPct val="80000"/>
              </a:lnSpc>
              <a:buFont typeface="Wingdings 2" panose="05020102010507070707" pitchFamily="18" charset="2"/>
              <a:buNone/>
            </a:pPr>
            <a:endParaRPr lang="pl-PL" altLang="pl-PL" sz="2000" dirty="0"/>
          </a:p>
          <a:p>
            <a:pPr>
              <a:lnSpc>
                <a:spcPct val="80000"/>
              </a:lnSpc>
              <a:buFont typeface="Wingdings 2" panose="05020102010507070707" pitchFamily="18" charset="2"/>
              <a:buNone/>
            </a:pPr>
            <a:r>
              <a:rPr lang="pl-PL" altLang="pl-PL" sz="2000" dirty="0"/>
              <a:t>	</a:t>
            </a:r>
            <a:r>
              <a:rPr lang="pl-PL" altLang="pl-PL" sz="2000" b="1" dirty="0"/>
              <a:t>Postępowanie: </a:t>
            </a:r>
          </a:p>
          <a:p>
            <a:pPr>
              <a:lnSpc>
                <a:spcPct val="80000"/>
              </a:lnSpc>
              <a:buFont typeface="Wingdings 2" panose="05020102010507070707" pitchFamily="18" charset="2"/>
              <a:buNone/>
            </a:pPr>
            <a:r>
              <a:rPr lang="pl-PL" altLang="pl-PL" sz="2000" dirty="0"/>
              <a:t>	Narząd zmieniony chorobowo należy uznać za nienadający się do spożycia przez ludzi i zwierzęta i uznać za kategorie drugą odpadów. </a:t>
            </a:r>
            <a:br>
              <a:rPr lang="pl-PL" altLang="pl-PL" sz="2000" dirty="0"/>
            </a:br>
            <a:br>
              <a:rPr lang="pl-PL" altLang="pl-PL" sz="2000" dirty="0"/>
            </a:br>
            <a:endParaRPr lang="pl-PL" altLang="pl-PL" sz="2000" dirty="0"/>
          </a:p>
        </p:txBody>
      </p:sp>
    </p:spTree>
    <p:extLst>
      <p:ext uri="{BB962C8B-B14F-4D97-AF65-F5344CB8AC3E}">
        <p14:creationId xmlns:p14="http://schemas.microsoft.com/office/powerpoint/2010/main" val="64591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descr="Tytuł slajdu: Wągrzyca">
            <a:extLst>
              <a:ext uri="{FF2B5EF4-FFF2-40B4-BE49-F238E27FC236}">
                <a16:creationId xmlns:a16="http://schemas.microsoft.com/office/drawing/2014/main" id="{5CDD5DDD-EC7C-F9A2-21B6-034B499AE3FB}"/>
              </a:ext>
            </a:extLst>
          </p:cNvPr>
          <p:cNvSpPr>
            <a:spLocks noGrp="1"/>
          </p:cNvSpPr>
          <p:nvPr>
            <p:ph type="title" idx="4294967295"/>
          </p:nvPr>
        </p:nvSpPr>
        <p:spPr/>
        <p:txBody>
          <a:bodyPr/>
          <a:lstStyle/>
          <a:p>
            <a:r>
              <a:rPr lang="pl-PL" altLang="pl-PL" dirty="0"/>
              <a:t> Wągrzyca</a:t>
            </a:r>
          </a:p>
        </p:txBody>
      </p:sp>
      <p:sp>
        <p:nvSpPr>
          <p:cNvPr id="15363" name="Rectangle 3" descr="Wągrzyca:&#10;Podczas badania poubojowego w tuszy, w głowie i w sercu  można stwierdzić obecność wągrów w mięśniach. Miejsca predylekcyjne dla występowania wągrów u bydła to: mięśnie żwacze zewnętrzne i wewnętrzne (mięśnie skrzydłowe), mięsień sercowy - ściana i przegroda serca, ozór. &#10;&#10;Postępowanie: &#10;Po stwierdzeniu w rutynowym badaniu larw tasiemca, należy szczegółowo zbadać tuszę. Należy nacisnąć wszystkie dostępna partie mięśni łącznie z mięśniami międzyżebrowymi, mięśniami karku, mięśniami łopatki i zadu oraz przeponą. Jeśli łączna ilość larw była poniżej 10 szt., to sztukę możemy skierować na mrożenie przez minimum 144 h w temp. -18 st. C. Jeżeli ilość lat była powyżej 10 lub 10 szt. należy uznać za nie nadające się do spożycia przez ludzi i zwierzęta. Sztukę należy przeznaczyć do utylizacji jako odpad kategorii drugiej&#10;&#10;&#10;">
            <a:extLst>
              <a:ext uri="{FF2B5EF4-FFF2-40B4-BE49-F238E27FC236}">
                <a16:creationId xmlns:a16="http://schemas.microsoft.com/office/drawing/2014/main" id="{7DDD7EF8-AF83-E511-0723-AFB0102E0EC6}"/>
              </a:ext>
            </a:extLst>
          </p:cNvPr>
          <p:cNvSpPr>
            <a:spLocks noGrp="1"/>
          </p:cNvSpPr>
          <p:nvPr>
            <p:ph type="body" idx="4294967295"/>
          </p:nvPr>
        </p:nvSpPr>
        <p:spPr/>
        <p:txBody>
          <a:bodyPr>
            <a:normAutofit fontScale="92500" lnSpcReduction="10000"/>
          </a:bodyPr>
          <a:lstStyle/>
          <a:p>
            <a:pPr>
              <a:lnSpc>
                <a:spcPct val="80000"/>
              </a:lnSpc>
            </a:pPr>
            <a:endParaRPr lang="pl-PL" altLang="pl-PL" sz="2400" dirty="0"/>
          </a:p>
          <a:p>
            <a:pPr>
              <a:lnSpc>
                <a:spcPct val="80000"/>
              </a:lnSpc>
              <a:buFont typeface="Wingdings 2" panose="05020102010507070707" pitchFamily="18" charset="2"/>
              <a:buNone/>
            </a:pPr>
            <a:r>
              <a:rPr lang="pl-PL" altLang="pl-PL" sz="2400" b="1" dirty="0"/>
              <a:t>	</a:t>
            </a:r>
            <a:r>
              <a:rPr lang="pl-PL" altLang="pl-PL" sz="2200" b="1" dirty="0"/>
              <a:t>Wągrzyca:</a:t>
            </a:r>
          </a:p>
          <a:p>
            <a:pPr>
              <a:lnSpc>
                <a:spcPct val="80000"/>
              </a:lnSpc>
              <a:buFont typeface="Wingdings 2" panose="05020102010507070707" pitchFamily="18" charset="2"/>
              <a:buNone/>
            </a:pPr>
            <a:r>
              <a:rPr lang="pl-PL" altLang="pl-PL" sz="2200" dirty="0"/>
              <a:t>	Podczas badania poubojowego w tuszy, w głowie i w sercu  można stwierdzić obecność wągrów w mięśniach. Miejsca predylekcyjne dla występowania wągrów u bydła to: mięśnie żwacze zewnętrzne i wewnętrzne (mięśnie skrzydłowe), mięsień sercowy - ściana i przegroda serca, ozór. </a:t>
            </a:r>
          </a:p>
          <a:p>
            <a:pPr>
              <a:lnSpc>
                <a:spcPct val="80000"/>
              </a:lnSpc>
              <a:buFont typeface="Wingdings 2" panose="05020102010507070707" pitchFamily="18" charset="2"/>
              <a:buNone/>
            </a:pPr>
            <a:endParaRPr lang="pl-PL" altLang="pl-PL" sz="2200" dirty="0"/>
          </a:p>
          <a:p>
            <a:pPr>
              <a:lnSpc>
                <a:spcPct val="80000"/>
              </a:lnSpc>
              <a:buFont typeface="Wingdings 2" panose="05020102010507070707" pitchFamily="18" charset="2"/>
              <a:buNone/>
            </a:pPr>
            <a:r>
              <a:rPr lang="pl-PL" altLang="pl-PL" sz="2200" dirty="0"/>
              <a:t>	</a:t>
            </a:r>
            <a:r>
              <a:rPr lang="pl-PL" altLang="pl-PL" sz="2200" b="1" dirty="0"/>
              <a:t>Postępowanie: </a:t>
            </a:r>
          </a:p>
          <a:p>
            <a:pPr>
              <a:lnSpc>
                <a:spcPct val="80000"/>
              </a:lnSpc>
              <a:buFont typeface="Wingdings 2" panose="05020102010507070707" pitchFamily="18" charset="2"/>
              <a:buNone/>
            </a:pPr>
            <a:r>
              <a:rPr lang="pl-PL" altLang="pl-PL" sz="2200" dirty="0"/>
              <a:t>	Po stwierdzeniu w rutynowym badaniu larw tasiemca, należy szczegółowo zbadać tuszę. Należy nacisnąć wszystkie dostępna partie mięśni łącznie z mięśniami międzyżebrowymi, mięśniami karku, mięśniami łopatki i zadu oraz przeponą. Jeśli łączna ilość larw była poniżej 10 szt., to sztukę możemy skierować na mrożenie przez minimum 144 h w temp. -18 st. C. Jeżeli ilość lat była powyżej 10 lub 10 szt. należy uznać za nie nadające się do spożycia przez ludzi i zwierzęta. Sztukę należy przeznaczyć do utylizacji jako odpad kategorii drugiej. </a:t>
            </a:r>
            <a:br>
              <a:rPr lang="pl-PL" altLang="pl-PL" sz="2200" dirty="0"/>
            </a:br>
            <a:br>
              <a:rPr lang="pl-PL" altLang="pl-PL" sz="2400" dirty="0"/>
            </a:br>
            <a:endParaRPr lang="pl-PL" altLang="pl-PL" sz="2400" dirty="0"/>
          </a:p>
        </p:txBody>
      </p:sp>
    </p:spTree>
    <p:extLst>
      <p:ext uri="{BB962C8B-B14F-4D97-AF65-F5344CB8AC3E}">
        <p14:creationId xmlns:p14="http://schemas.microsoft.com/office/powerpoint/2010/main" val="1557227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Tytuł slajdu: Sarkosporydioza">
            <a:extLst>
              <a:ext uri="{FF2B5EF4-FFF2-40B4-BE49-F238E27FC236}">
                <a16:creationId xmlns:a16="http://schemas.microsoft.com/office/drawing/2014/main" id="{ABF02442-45E3-A160-ECDA-077F73C937A4}"/>
              </a:ext>
            </a:extLst>
          </p:cNvPr>
          <p:cNvSpPr>
            <a:spLocks noGrp="1"/>
          </p:cNvSpPr>
          <p:nvPr>
            <p:ph type="title" idx="4294967295"/>
          </p:nvPr>
        </p:nvSpPr>
        <p:spPr>
          <a:xfrm>
            <a:off x="1024128" y="365125"/>
            <a:ext cx="10329672" cy="1325563"/>
          </a:xfrm>
        </p:spPr>
        <p:txBody>
          <a:bodyPr/>
          <a:lstStyle/>
          <a:p>
            <a:r>
              <a:rPr lang="pl-PL" dirty="0" err="1"/>
              <a:t>Sarkosporydioza</a:t>
            </a:r>
            <a:endParaRPr lang="pl-PL" altLang="pl-PL" dirty="0"/>
          </a:p>
        </p:txBody>
      </p:sp>
      <p:sp>
        <p:nvSpPr>
          <p:cNvPr id="16387" name="Rectangle 3" descr="Sarkosporydioza: &#10;Podczas badania poubojowego tuszy, stwierdza się biało-szare do żółto-zielonych podłużnych kilku milimetrowych zmian, które przebiegają wzdłuż mięśni. &#10;W okolicach występowania cew Mischera obserwuje się niekiedy szarawe zabarwienie tkanki mięśniowej.&#10;&#10;Postępowanie: &#10;Tusza dotknięta sarkosporydiozą uznawana jest za niezdatną do spożycia przez ludzi i zwierzęta i stanowi materiał kategorii drugiej">
            <a:extLst>
              <a:ext uri="{FF2B5EF4-FFF2-40B4-BE49-F238E27FC236}">
                <a16:creationId xmlns:a16="http://schemas.microsoft.com/office/drawing/2014/main" id="{43E473DA-116C-9628-275D-F24BF1BA5051}"/>
              </a:ext>
            </a:extLst>
          </p:cNvPr>
          <p:cNvSpPr>
            <a:spLocks noGrp="1"/>
          </p:cNvSpPr>
          <p:nvPr>
            <p:ph type="body" idx="4294967295"/>
          </p:nvPr>
        </p:nvSpPr>
        <p:spPr/>
        <p:txBody>
          <a:bodyPr>
            <a:normAutofit/>
          </a:bodyPr>
          <a:lstStyle/>
          <a:p>
            <a:pPr>
              <a:lnSpc>
                <a:spcPct val="90000"/>
              </a:lnSpc>
              <a:buFont typeface="Wingdings 2" panose="05020102010507070707" pitchFamily="18" charset="2"/>
              <a:buNone/>
            </a:pPr>
            <a:r>
              <a:rPr lang="pl-PL" altLang="pl-PL" sz="2400" b="1" dirty="0"/>
              <a:t>	</a:t>
            </a:r>
            <a:r>
              <a:rPr lang="pl-PL" altLang="pl-PL" sz="2000" b="1" dirty="0" err="1"/>
              <a:t>Sarkosporydioza</a:t>
            </a:r>
            <a:r>
              <a:rPr lang="pl-PL" altLang="pl-PL" sz="2000" b="1" dirty="0"/>
              <a:t>: </a:t>
            </a:r>
          </a:p>
          <a:p>
            <a:pPr>
              <a:buNone/>
            </a:pPr>
            <a:r>
              <a:rPr lang="pl-PL" altLang="pl-PL" sz="2000" dirty="0"/>
              <a:t>	Podczas badania poubojowego tuszy, stwierdza się biało-szare do żółto-zielonych podłużnych kilku milimetrowych zmian, które przebiegają wzdłuż mięśni. </a:t>
            </a:r>
            <a:br>
              <a:rPr lang="pl-PL" altLang="pl-PL" sz="2000" dirty="0"/>
            </a:br>
            <a:r>
              <a:rPr lang="pl-PL" sz="2000" dirty="0"/>
              <a:t>W okolicach występowania cew </a:t>
            </a:r>
            <a:r>
              <a:rPr lang="pl-PL" sz="2000" dirty="0" err="1"/>
              <a:t>Mischera</a:t>
            </a:r>
            <a:r>
              <a:rPr lang="pl-PL" sz="2000" dirty="0"/>
              <a:t> obserwuje się niekiedy szarawe zabarwienie tkanki mięśniowej.</a:t>
            </a:r>
          </a:p>
          <a:p>
            <a:pPr>
              <a:buNone/>
            </a:pPr>
            <a:endParaRPr lang="pl-PL" altLang="pl-PL" sz="2000" dirty="0"/>
          </a:p>
          <a:p>
            <a:pPr>
              <a:lnSpc>
                <a:spcPct val="90000"/>
              </a:lnSpc>
              <a:buFont typeface="Wingdings 2" panose="05020102010507070707" pitchFamily="18" charset="2"/>
              <a:buNone/>
            </a:pPr>
            <a:r>
              <a:rPr lang="pl-PL" altLang="pl-PL" sz="2000" b="1" dirty="0"/>
              <a:t>	Postępowanie: </a:t>
            </a:r>
            <a:br>
              <a:rPr lang="pl-PL" altLang="pl-PL" sz="2000" b="1" dirty="0"/>
            </a:br>
            <a:r>
              <a:rPr lang="pl-PL" altLang="pl-PL" sz="2000" dirty="0"/>
              <a:t>Tusza dotknięta </a:t>
            </a:r>
            <a:r>
              <a:rPr lang="pl-PL" altLang="pl-PL" sz="2000" dirty="0" err="1"/>
              <a:t>sarkosporydiozą</a:t>
            </a:r>
            <a:r>
              <a:rPr lang="pl-PL" altLang="pl-PL" sz="2000" dirty="0"/>
              <a:t> uznawana jest za niezdatną do spożycia przez ludzi i zwierzęta i stanowi materiał kategorii drugiej. </a:t>
            </a:r>
            <a:br>
              <a:rPr lang="pl-PL" altLang="pl-PL" sz="2000" dirty="0"/>
            </a:br>
            <a:br>
              <a:rPr lang="pl-PL" altLang="pl-PL" sz="2400" dirty="0"/>
            </a:br>
            <a:endParaRPr lang="pl-PL" altLang="pl-PL" sz="2400" dirty="0"/>
          </a:p>
          <a:p>
            <a:pPr>
              <a:lnSpc>
                <a:spcPct val="90000"/>
              </a:lnSpc>
            </a:pPr>
            <a:endParaRPr lang="pl-PL" altLang="pl-PL" sz="2400" dirty="0"/>
          </a:p>
          <a:p>
            <a:pPr>
              <a:lnSpc>
                <a:spcPct val="90000"/>
              </a:lnSpc>
            </a:pPr>
            <a:endParaRPr lang="pl-PL" altLang="pl-PL" sz="2400" dirty="0"/>
          </a:p>
          <a:p>
            <a:pPr>
              <a:lnSpc>
                <a:spcPct val="90000"/>
              </a:lnSpc>
              <a:buFont typeface="Wingdings 2" panose="05020102010507070707" pitchFamily="18" charset="2"/>
              <a:buNone/>
            </a:pPr>
            <a:endParaRPr lang="pl-PL" altLang="pl-PL" sz="2400" dirty="0"/>
          </a:p>
        </p:txBody>
      </p:sp>
    </p:spTree>
    <p:extLst>
      <p:ext uri="{BB962C8B-B14F-4D97-AF65-F5344CB8AC3E}">
        <p14:creationId xmlns:p14="http://schemas.microsoft.com/office/powerpoint/2010/main" val="1941889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descr="Tytuł slajdu: Bąblowica">
            <a:extLst>
              <a:ext uri="{FF2B5EF4-FFF2-40B4-BE49-F238E27FC236}">
                <a16:creationId xmlns:a16="http://schemas.microsoft.com/office/drawing/2014/main" id="{CD2AE1B4-1179-24A3-8722-12F3A1BB1E80}"/>
              </a:ext>
            </a:extLst>
          </p:cNvPr>
          <p:cNvSpPr>
            <a:spLocks noGrp="1"/>
          </p:cNvSpPr>
          <p:nvPr>
            <p:ph type="title" idx="4294967295"/>
          </p:nvPr>
        </p:nvSpPr>
        <p:spPr/>
        <p:txBody>
          <a:bodyPr/>
          <a:lstStyle/>
          <a:p>
            <a:r>
              <a:rPr lang="pl-PL" altLang="pl-PL" dirty="0"/>
              <a:t> Bąblowica</a:t>
            </a:r>
          </a:p>
        </p:txBody>
      </p:sp>
      <p:sp>
        <p:nvSpPr>
          <p:cNvPr id="17411" name="Rectangle 3" descr="Bąblowica:&#10;Zmiany przy bąblowicy najczęściej znajduje się w wątrobie, są do pęcherze wypełnione płynem, w którym pływa skoleks pasożyta. Zmiany takie możemy znaleźć także na otrzewnej, opłucnej, płucach czy jelitach.&#10;&#10;Postępowanie: &#10;Organ objęty zmianami należy uznać za niezdatny - kategoria druga odpadów, natomiast resztę tuszy uznać za zdatną. Należy także ustalić właściciela sztuki i zgłosić tą informację do powiatowego inspektoratu weterynarii, że w danym gospodarstwie występuje bąblowica &#10;">
            <a:extLst>
              <a:ext uri="{FF2B5EF4-FFF2-40B4-BE49-F238E27FC236}">
                <a16:creationId xmlns:a16="http://schemas.microsoft.com/office/drawing/2014/main" id="{FE128E30-09FA-913B-9DB4-C7BC4BC3A195}"/>
              </a:ext>
            </a:extLst>
          </p:cNvPr>
          <p:cNvSpPr>
            <a:spLocks noGrp="1"/>
          </p:cNvSpPr>
          <p:nvPr>
            <p:ph type="body" idx="4294967295"/>
          </p:nvPr>
        </p:nvSpPr>
        <p:spPr/>
        <p:txBody>
          <a:bodyPr>
            <a:normAutofit/>
          </a:bodyPr>
          <a:lstStyle/>
          <a:p>
            <a:pPr>
              <a:lnSpc>
                <a:spcPct val="80000"/>
              </a:lnSpc>
            </a:pPr>
            <a:endParaRPr lang="pl-PL" altLang="pl-PL" sz="2400" dirty="0"/>
          </a:p>
          <a:p>
            <a:pPr>
              <a:lnSpc>
                <a:spcPct val="80000"/>
              </a:lnSpc>
              <a:buFont typeface="Wingdings 2" panose="05020102010507070707" pitchFamily="18" charset="2"/>
              <a:buNone/>
            </a:pPr>
            <a:r>
              <a:rPr lang="pl-PL" altLang="pl-PL" sz="2400" b="1" dirty="0"/>
              <a:t>	</a:t>
            </a:r>
            <a:r>
              <a:rPr lang="pl-PL" altLang="pl-PL" sz="2000" b="1" dirty="0"/>
              <a:t>Bąblowica:</a:t>
            </a:r>
          </a:p>
          <a:p>
            <a:pPr>
              <a:lnSpc>
                <a:spcPct val="80000"/>
              </a:lnSpc>
              <a:buFont typeface="Wingdings 2" panose="05020102010507070707" pitchFamily="18" charset="2"/>
              <a:buNone/>
            </a:pPr>
            <a:r>
              <a:rPr lang="pl-PL" altLang="pl-PL" sz="2000" dirty="0"/>
              <a:t>	Zmiany przy bąblowicy najczęściej znajduje się w wątrobie, są do pęcherze wypełnione płynem, w którym pływa skoleks pasożyta. Zmiany takie możemy znaleźć także na otrzewnej, opłucnej, płucach czy jelitach.</a:t>
            </a:r>
          </a:p>
          <a:p>
            <a:pPr>
              <a:lnSpc>
                <a:spcPct val="80000"/>
              </a:lnSpc>
              <a:buFont typeface="Wingdings 2" panose="05020102010507070707" pitchFamily="18" charset="2"/>
              <a:buNone/>
            </a:pPr>
            <a:endParaRPr lang="pl-PL" altLang="pl-PL" sz="2000" dirty="0"/>
          </a:p>
          <a:p>
            <a:pPr>
              <a:lnSpc>
                <a:spcPct val="80000"/>
              </a:lnSpc>
              <a:buFont typeface="Wingdings 2" panose="05020102010507070707" pitchFamily="18" charset="2"/>
              <a:buNone/>
            </a:pPr>
            <a:r>
              <a:rPr lang="pl-PL" altLang="pl-PL" sz="2000" dirty="0"/>
              <a:t>	</a:t>
            </a:r>
            <a:r>
              <a:rPr lang="pl-PL" altLang="pl-PL" sz="2000" b="1" dirty="0"/>
              <a:t>Postępowanie: </a:t>
            </a:r>
          </a:p>
          <a:p>
            <a:pPr>
              <a:lnSpc>
                <a:spcPct val="80000"/>
              </a:lnSpc>
              <a:buFont typeface="Wingdings 2" panose="05020102010507070707" pitchFamily="18" charset="2"/>
              <a:buNone/>
            </a:pPr>
            <a:r>
              <a:rPr lang="pl-PL" altLang="pl-PL" sz="2000" dirty="0"/>
              <a:t>	Organ objęty zmianami należy uznać za niezdatny - kategoria druga odpadów, natomiast resztę tuszy uznać za zdatną. Należy także ustalić właściciela sztuki i zgłosić tą informację do powiatowego inspektoratu weterynarii, że w danym gospodarstwie występuje bąblowica. </a:t>
            </a:r>
            <a:br>
              <a:rPr lang="pl-PL" altLang="pl-PL" sz="2000" dirty="0"/>
            </a:br>
            <a:br>
              <a:rPr lang="pl-PL" altLang="pl-PL" sz="2400" dirty="0"/>
            </a:br>
            <a:endParaRPr lang="pl-PL" altLang="pl-PL" sz="2400" dirty="0"/>
          </a:p>
          <a:p>
            <a:pPr>
              <a:lnSpc>
                <a:spcPct val="80000"/>
              </a:lnSpc>
              <a:buFont typeface="Wingdings 2" panose="05020102010507070707" pitchFamily="18" charset="2"/>
              <a:buNone/>
            </a:pPr>
            <a:endParaRPr lang="pl-PL" altLang="pl-PL" sz="2400" dirty="0"/>
          </a:p>
        </p:txBody>
      </p:sp>
    </p:spTree>
    <p:extLst>
      <p:ext uri="{BB962C8B-B14F-4D97-AF65-F5344CB8AC3E}">
        <p14:creationId xmlns:p14="http://schemas.microsoft.com/office/powerpoint/2010/main" val="3341761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descr="Tytuł slajdu: Gruźlica">
            <a:extLst>
              <a:ext uri="{FF2B5EF4-FFF2-40B4-BE49-F238E27FC236}">
                <a16:creationId xmlns:a16="http://schemas.microsoft.com/office/drawing/2014/main" id="{B5FA2406-5C92-F31A-7283-DB97F6069A3F}"/>
              </a:ext>
            </a:extLst>
          </p:cNvPr>
          <p:cNvSpPr>
            <a:spLocks noGrp="1"/>
          </p:cNvSpPr>
          <p:nvPr>
            <p:ph type="title" idx="4294967295"/>
          </p:nvPr>
        </p:nvSpPr>
        <p:spPr/>
        <p:txBody>
          <a:bodyPr/>
          <a:lstStyle/>
          <a:p>
            <a:r>
              <a:rPr lang="pl-PL" altLang="pl-PL" dirty="0"/>
              <a:t> Gruźlica</a:t>
            </a:r>
          </a:p>
        </p:txBody>
      </p:sp>
      <p:sp>
        <p:nvSpPr>
          <p:cNvPr id="18435" name="Rectangle 3" descr="Gruźlica:&#10;Zmiany gruźlicze u bydła dotykają głównie układu oddechowego. Zmiany lokalizują się głównie w węzłach chłonnych płuc lub węzłach chłonnych zagardłowych i przyuszniczych rzadziej w narządach. Obecnie najczęściej zmiany stwierdza się w węzłach chłonnych głowy i szyi. Zmiany te wyglądają następująco: po przecięciu węzła uwidaczniają się biało-kremowe serowato-wapniejące gruzełki. Zmiany mogą być rozsiane na opłucnej i otrzewnej - wówczas mówimy o perlicy. &#10;&#10;Postępowanie: &#10;Narząd objęty chorobą należy usunąć i zutylizować - kategoria druga odpadów, natomiast tkanki nie objęte  zmianami gruźliczymi należy uznać za zdatne. W przypadku gdy zmiany gruźlicze są uogólnione w całej tuszy należy całą tuszę uznać za nie zdatną do spożycia. Przy obecności zmian gruźliczych należy pobrać węzeł chłonny, w którym występują zmiany lub narząd i wysłać go do Puław (Państwowy Instytut Weterynaryjny – Państwowy Instytut Badawczy w Puławach)&#10;">
            <a:extLst>
              <a:ext uri="{FF2B5EF4-FFF2-40B4-BE49-F238E27FC236}">
                <a16:creationId xmlns:a16="http://schemas.microsoft.com/office/drawing/2014/main" id="{301E2A99-BBB4-E78D-3A7D-1B3C663723D8}"/>
              </a:ext>
            </a:extLst>
          </p:cNvPr>
          <p:cNvSpPr>
            <a:spLocks noGrp="1"/>
          </p:cNvSpPr>
          <p:nvPr>
            <p:ph type="body" idx="4294967295"/>
          </p:nvPr>
        </p:nvSpPr>
        <p:spPr/>
        <p:txBody>
          <a:bodyPr>
            <a:normAutofit/>
          </a:bodyPr>
          <a:lstStyle/>
          <a:p>
            <a:pPr>
              <a:lnSpc>
                <a:spcPct val="80000"/>
              </a:lnSpc>
            </a:pPr>
            <a:endParaRPr lang="pl-PL" altLang="pl-PL" sz="2000" dirty="0"/>
          </a:p>
          <a:p>
            <a:pPr>
              <a:lnSpc>
                <a:spcPct val="80000"/>
              </a:lnSpc>
              <a:buFont typeface="Wingdings 2" panose="05020102010507070707" pitchFamily="18" charset="2"/>
              <a:buNone/>
            </a:pPr>
            <a:r>
              <a:rPr lang="pl-PL" altLang="pl-PL" sz="2000" dirty="0"/>
              <a:t>	</a:t>
            </a:r>
            <a:r>
              <a:rPr lang="pl-PL" altLang="pl-PL" sz="2000" b="1" dirty="0"/>
              <a:t>Gruźlica:</a:t>
            </a:r>
          </a:p>
          <a:p>
            <a:pPr>
              <a:lnSpc>
                <a:spcPct val="80000"/>
              </a:lnSpc>
              <a:buFont typeface="Wingdings 2" panose="05020102010507070707" pitchFamily="18" charset="2"/>
              <a:buNone/>
            </a:pPr>
            <a:r>
              <a:rPr lang="pl-PL" altLang="pl-PL" sz="2000" dirty="0"/>
              <a:t>	Zmiany gruźlicze u bydła dotykają głównie układu oddechowego. Zmiany lokalizują się głównie w węzłach chłonnych płuc lub węzłach chłonnych </a:t>
            </a:r>
            <a:r>
              <a:rPr lang="pl-PL" altLang="pl-PL" sz="2000" dirty="0" err="1"/>
              <a:t>zagardłowych</a:t>
            </a:r>
            <a:r>
              <a:rPr lang="pl-PL" altLang="pl-PL" sz="2000" dirty="0"/>
              <a:t> i </a:t>
            </a:r>
            <a:r>
              <a:rPr lang="pl-PL" altLang="pl-PL" sz="2000" dirty="0" err="1"/>
              <a:t>przyuszniczych</a:t>
            </a:r>
            <a:r>
              <a:rPr lang="pl-PL" altLang="pl-PL" sz="2000" dirty="0"/>
              <a:t> rzadziej w narządach. Obecnie najczęściej zmiany stwierdza się w węzłach chłonnych głowy i szyi. Zmiany te wyglądają następująco: po przecięciu węzła uwidaczniają się biało-kremowe serowato-wapniejące gruzełki. Zmiany mogą być rozsiane na opłucnej i otrzewnej - wówczas mówimy o perlicy. </a:t>
            </a:r>
          </a:p>
          <a:p>
            <a:pPr>
              <a:lnSpc>
                <a:spcPct val="80000"/>
              </a:lnSpc>
              <a:buFont typeface="Wingdings 2" panose="05020102010507070707" pitchFamily="18" charset="2"/>
              <a:buNone/>
            </a:pPr>
            <a:endParaRPr lang="pl-PL" altLang="pl-PL" sz="2000" dirty="0"/>
          </a:p>
          <a:p>
            <a:pPr>
              <a:lnSpc>
                <a:spcPct val="80000"/>
              </a:lnSpc>
              <a:buFont typeface="Wingdings 2" panose="05020102010507070707" pitchFamily="18" charset="2"/>
              <a:buNone/>
            </a:pPr>
            <a:r>
              <a:rPr lang="pl-PL" altLang="pl-PL" sz="2000" b="1" dirty="0"/>
              <a:t>	Postępowanie: </a:t>
            </a:r>
          </a:p>
          <a:p>
            <a:pPr>
              <a:lnSpc>
                <a:spcPct val="80000"/>
              </a:lnSpc>
              <a:buFont typeface="Wingdings 2" panose="05020102010507070707" pitchFamily="18" charset="2"/>
              <a:buNone/>
            </a:pPr>
            <a:r>
              <a:rPr lang="pl-PL" altLang="pl-PL" sz="2000" dirty="0"/>
              <a:t>	Narząd objęty chorobą należy usunąć i zutylizować - kategoria druga odpadów, natomiast tkanki nie objęte  zmianami gruźliczymi należy uznać za zdatne. W przypadku gdy zmiany gruźlicze są uogólnione w całej tuszy należy całą tuszę uznać za nie zdatną do spożycia. Przy obecności zmian gruźliczych należy pobrać węzeł chłonny, w którym występują zmiany lub narząd i wysłać go do Puław (Państwowy Instytut Weterynaryjny – Państwowy Instytut Badawczy w Puławach).</a:t>
            </a:r>
          </a:p>
          <a:p>
            <a:pPr>
              <a:lnSpc>
                <a:spcPct val="80000"/>
              </a:lnSpc>
            </a:pPr>
            <a:endParaRPr lang="pl-PL" altLang="pl-PL" sz="2000" dirty="0"/>
          </a:p>
          <a:p>
            <a:pPr>
              <a:lnSpc>
                <a:spcPct val="80000"/>
              </a:lnSpc>
              <a:buFont typeface="Wingdings 2" panose="05020102010507070707" pitchFamily="18" charset="2"/>
              <a:buNone/>
            </a:pPr>
            <a:endParaRPr lang="pl-PL" altLang="pl-PL" sz="2000" dirty="0"/>
          </a:p>
        </p:txBody>
      </p:sp>
    </p:spTree>
    <p:extLst>
      <p:ext uri="{BB962C8B-B14F-4D97-AF65-F5344CB8AC3E}">
        <p14:creationId xmlns:p14="http://schemas.microsoft.com/office/powerpoint/2010/main" val="2403088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descr="Tytuł slajdu: Białaczka">
            <a:extLst>
              <a:ext uri="{FF2B5EF4-FFF2-40B4-BE49-F238E27FC236}">
                <a16:creationId xmlns:a16="http://schemas.microsoft.com/office/drawing/2014/main" id="{BE54800B-8922-0A11-9827-CA98AF44B575}"/>
              </a:ext>
            </a:extLst>
          </p:cNvPr>
          <p:cNvSpPr>
            <a:spLocks noGrp="1"/>
          </p:cNvSpPr>
          <p:nvPr>
            <p:ph type="title" idx="4294967295"/>
          </p:nvPr>
        </p:nvSpPr>
        <p:spPr>
          <a:xfrm>
            <a:off x="1042416" y="365125"/>
            <a:ext cx="10311384" cy="1325563"/>
          </a:xfrm>
        </p:spPr>
        <p:txBody>
          <a:bodyPr/>
          <a:lstStyle/>
          <a:p>
            <a:r>
              <a:rPr lang="pl-PL" altLang="pl-PL" dirty="0"/>
              <a:t>Białaczka</a:t>
            </a:r>
          </a:p>
        </p:txBody>
      </p:sp>
      <p:sp>
        <p:nvSpPr>
          <p:cNvPr id="19459" name="Rectangle 3" descr="Białaczka:&#10;Coraz rzadziej stwierdzana choroba na rzeźni. Do zmian najbardziej charakterystycznych należy: powiększenie węzłów chłonnych, szczególnie biodrowych wewnętrznych (przyśrodkowych) i zatarcie ich struktury na przekroju. Węzły chłonne po przecięciu przy białaczce mają strukturę słoninowatą. &#10;W narządach przy zaawansowanej chorobie mogą wystąpić guzy. &#10;&#10;Postępowanie: &#10;Sztukę, u której stwierdzona została białaczka, należy uznać za niezdatną. Dodatkowo należy pobrać tkanki – zmienione węzły chłonne i wysłać do badań do Puław&#10;">
            <a:extLst>
              <a:ext uri="{FF2B5EF4-FFF2-40B4-BE49-F238E27FC236}">
                <a16:creationId xmlns:a16="http://schemas.microsoft.com/office/drawing/2014/main" id="{6C61791B-3DD6-69DE-9EF9-20F30713F111}"/>
              </a:ext>
            </a:extLst>
          </p:cNvPr>
          <p:cNvSpPr>
            <a:spLocks noGrp="1"/>
          </p:cNvSpPr>
          <p:nvPr>
            <p:ph type="body" idx="4294967295"/>
          </p:nvPr>
        </p:nvSpPr>
        <p:spPr/>
        <p:txBody>
          <a:bodyPr>
            <a:normAutofit/>
          </a:bodyPr>
          <a:lstStyle/>
          <a:p>
            <a:pPr>
              <a:lnSpc>
                <a:spcPct val="90000"/>
              </a:lnSpc>
              <a:buFont typeface="Wingdings 2" panose="05020102010507070707" pitchFamily="18" charset="2"/>
              <a:buNone/>
            </a:pPr>
            <a:r>
              <a:rPr lang="pl-PL" altLang="pl-PL" sz="2400" dirty="0"/>
              <a:t>	</a:t>
            </a:r>
            <a:r>
              <a:rPr lang="pl-PL" altLang="pl-PL" sz="2000" b="1" dirty="0"/>
              <a:t>Białaczka:</a:t>
            </a:r>
          </a:p>
          <a:p>
            <a:pPr>
              <a:lnSpc>
                <a:spcPct val="90000"/>
              </a:lnSpc>
              <a:buFont typeface="Wingdings 2" panose="05020102010507070707" pitchFamily="18" charset="2"/>
              <a:buNone/>
            </a:pPr>
            <a:r>
              <a:rPr lang="pl-PL" altLang="pl-PL" sz="2000" dirty="0"/>
              <a:t>	Coraz rzadziej stwierdzana choroba na rzeźni. Do zmian najbardziej charakterystycznych należy: powiększenie węzłów chłonnych, szczególnie biodrowych wewnętrznych (przyśrodkowych) i zatarcie ich struktury na przekroju. Węzły chłonne po przecięciu przy białaczce mają strukturę </a:t>
            </a:r>
            <a:r>
              <a:rPr lang="pl-PL" altLang="pl-PL" sz="2000" dirty="0" err="1"/>
              <a:t>słoninowatą</a:t>
            </a:r>
            <a:r>
              <a:rPr lang="pl-PL" altLang="pl-PL" sz="2000" dirty="0"/>
              <a:t>. W narządach przy zaawansowanej chorobie mogą wystąpić guzy. </a:t>
            </a:r>
          </a:p>
          <a:p>
            <a:pPr>
              <a:lnSpc>
                <a:spcPct val="90000"/>
              </a:lnSpc>
              <a:buFont typeface="Wingdings 2" panose="05020102010507070707" pitchFamily="18" charset="2"/>
              <a:buNone/>
            </a:pPr>
            <a:endParaRPr lang="pl-PL" altLang="pl-PL" sz="2000" dirty="0"/>
          </a:p>
          <a:p>
            <a:pPr>
              <a:lnSpc>
                <a:spcPct val="90000"/>
              </a:lnSpc>
              <a:buFont typeface="Wingdings 2" panose="05020102010507070707" pitchFamily="18" charset="2"/>
              <a:buNone/>
            </a:pPr>
            <a:r>
              <a:rPr lang="pl-PL" altLang="pl-PL" sz="2000" dirty="0"/>
              <a:t>	</a:t>
            </a:r>
            <a:r>
              <a:rPr lang="pl-PL" altLang="pl-PL" sz="2000" b="1" dirty="0"/>
              <a:t>Postępowanie:</a:t>
            </a:r>
          </a:p>
          <a:p>
            <a:pPr>
              <a:lnSpc>
                <a:spcPct val="90000"/>
              </a:lnSpc>
              <a:buFont typeface="Wingdings 2" panose="05020102010507070707" pitchFamily="18" charset="2"/>
              <a:buNone/>
            </a:pPr>
            <a:r>
              <a:rPr lang="pl-PL" altLang="pl-PL" sz="2000" dirty="0"/>
              <a:t>	Sztukę, u której stwierdzona została białaczka, należy uznać za niezdatną. Dodatkowo należy pobrać tkanki – zmienione węzły chłonne i wysłać do badań do Puław. </a:t>
            </a:r>
          </a:p>
          <a:p>
            <a:pPr>
              <a:lnSpc>
                <a:spcPct val="90000"/>
              </a:lnSpc>
            </a:pPr>
            <a:endParaRPr lang="pl-PL" altLang="pl-PL" sz="2000" dirty="0"/>
          </a:p>
          <a:p>
            <a:pPr>
              <a:lnSpc>
                <a:spcPct val="90000"/>
              </a:lnSpc>
              <a:buFont typeface="Wingdings 2" panose="05020102010507070707" pitchFamily="18" charset="2"/>
              <a:buNone/>
            </a:pPr>
            <a:endParaRPr lang="pl-PL" altLang="pl-PL" sz="2400" dirty="0"/>
          </a:p>
        </p:txBody>
      </p:sp>
    </p:spTree>
    <p:extLst>
      <p:ext uri="{BB962C8B-B14F-4D97-AF65-F5344CB8AC3E}">
        <p14:creationId xmlns:p14="http://schemas.microsoft.com/office/powerpoint/2010/main" val="2201153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Tytuł slajdu: Pryszczyca">
            <a:extLst>
              <a:ext uri="{FF2B5EF4-FFF2-40B4-BE49-F238E27FC236}">
                <a16:creationId xmlns:a16="http://schemas.microsoft.com/office/drawing/2014/main" id="{896B4325-AF7A-13B5-8BAD-18E505516F67}"/>
              </a:ext>
            </a:extLst>
          </p:cNvPr>
          <p:cNvSpPr>
            <a:spLocks noGrp="1"/>
          </p:cNvSpPr>
          <p:nvPr>
            <p:ph type="title" idx="4294967295"/>
          </p:nvPr>
        </p:nvSpPr>
        <p:spPr/>
        <p:txBody>
          <a:bodyPr/>
          <a:lstStyle/>
          <a:p>
            <a:r>
              <a:rPr lang="pl-PL" altLang="pl-PL" dirty="0"/>
              <a:t> Pryszczyca</a:t>
            </a:r>
          </a:p>
        </p:txBody>
      </p:sp>
      <p:sp>
        <p:nvSpPr>
          <p:cNvPr id="20483" name="Rectangle 3" descr="Pryszczyca:&#10;Obecnie stwierdzana bardzo rzadko, jednakże jest bardzo ważne aby wiedzieć jak wyglądają zmiany przy pryszczycy, aby moc je rozpoznać i właściwie zareagować. Zmiany lokalizują się w okolicach śluzawicy, racic, na wewnętrznej stronie ud i mogą schodzić na wymię. Są to pęcherzyki wypełnione płynem surowiczym, czasami podbarwione krwią. W postaci złośliwej charakterystyczne jest wystąpienie serca tygrysa – cor tigrum. &#10;&#10;Postępowanie: &#10;Sztukę uznajemy za niezdatną do spożycia i staje się kategorią druga odpadów. Natychmiast powiadamiamy Powiatowy Inspektorat Weterynarii o stwierdzeniu pryszczycy&#10;">
            <a:extLst>
              <a:ext uri="{FF2B5EF4-FFF2-40B4-BE49-F238E27FC236}">
                <a16:creationId xmlns:a16="http://schemas.microsoft.com/office/drawing/2014/main" id="{5DA6CADE-BFA4-24E3-B408-143A87958947}"/>
              </a:ext>
            </a:extLst>
          </p:cNvPr>
          <p:cNvSpPr>
            <a:spLocks noGrp="1"/>
          </p:cNvSpPr>
          <p:nvPr>
            <p:ph type="body" idx="4294967295"/>
          </p:nvPr>
        </p:nvSpPr>
        <p:spPr>
          <a:xfrm>
            <a:off x="749808" y="1825625"/>
            <a:ext cx="10603992" cy="4351338"/>
          </a:xfrm>
        </p:spPr>
        <p:txBody>
          <a:bodyPr>
            <a:normAutofit/>
          </a:bodyPr>
          <a:lstStyle/>
          <a:p>
            <a:pPr>
              <a:lnSpc>
                <a:spcPct val="80000"/>
              </a:lnSpc>
              <a:buFont typeface="Wingdings 2" panose="05020102010507070707" pitchFamily="18" charset="2"/>
              <a:buNone/>
            </a:pPr>
            <a:r>
              <a:rPr lang="pl-PL" altLang="pl-PL" sz="2400" b="1" dirty="0"/>
              <a:t>	</a:t>
            </a:r>
            <a:r>
              <a:rPr lang="pl-PL" altLang="pl-PL" sz="2000" b="1" dirty="0"/>
              <a:t>Pryszczyca:</a:t>
            </a:r>
          </a:p>
          <a:p>
            <a:pPr>
              <a:lnSpc>
                <a:spcPct val="80000"/>
              </a:lnSpc>
              <a:buFont typeface="Wingdings 2" panose="05020102010507070707" pitchFamily="18" charset="2"/>
              <a:buNone/>
            </a:pPr>
            <a:r>
              <a:rPr lang="pl-PL" altLang="pl-PL" sz="2000" dirty="0"/>
              <a:t>	Obecnie stwierdzana bardzo rzadko, jednakże jest bardzo ważne aby wiedzieć jak wyglądają zmiany przy pryszczycy, aby moc je rozpoznać i właściwie zareagować. Zmiany lokalizują się w okolicach śluzawicy, racic, na wewnętrznej stronie ud i mogą schodzić na wymię. Są to pęcherzyki wypełnione płynem surowiczym, czasami podbarwione krwią. W postaci złośliwej charakterystyczne jest wystąpienie serca tygrysa – </a:t>
            </a:r>
            <a:r>
              <a:rPr lang="pl-PL" altLang="pl-PL" sz="2000" dirty="0" err="1"/>
              <a:t>cor</a:t>
            </a:r>
            <a:r>
              <a:rPr lang="pl-PL" altLang="pl-PL" sz="2000" dirty="0"/>
              <a:t> </a:t>
            </a:r>
            <a:r>
              <a:rPr lang="pl-PL" altLang="pl-PL" sz="2000" dirty="0" err="1"/>
              <a:t>tigrum</a:t>
            </a:r>
            <a:r>
              <a:rPr lang="pl-PL" altLang="pl-PL" sz="2000" dirty="0"/>
              <a:t>. </a:t>
            </a:r>
          </a:p>
          <a:p>
            <a:pPr>
              <a:lnSpc>
                <a:spcPct val="80000"/>
              </a:lnSpc>
              <a:buFont typeface="Wingdings 2" panose="05020102010507070707" pitchFamily="18" charset="2"/>
              <a:buNone/>
            </a:pPr>
            <a:endParaRPr lang="pl-PL" altLang="pl-PL" sz="2000" dirty="0"/>
          </a:p>
          <a:p>
            <a:pPr>
              <a:lnSpc>
                <a:spcPct val="80000"/>
              </a:lnSpc>
              <a:buFont typeface="Wingdings 2" panose="05020102010507070707" pitchFamily="18" charset="2"/>
              <a:buNone/>
            </a:pPr>
            <a:r>
              <a:rPr lang="pl-PL" altLang="pl-PL" sz="2000" dirty="0"/>
              <a:t>	</a:t>
            </a:r>
            <a:r>
              <a:rPr lang="pl-PL" altLang="pl-PL" sz="2000" b="1" dirty="0"/>
              <a:t>Postępowanie: </a:t>
            </a:r>
          </a:p>
          <a:p>
            <a:pPr>
              <a:lnSpc>
                <a:spcPct val="80000"/>
              </a:lnSpc>
              <a:buFont typeface="Wingdings 2" panose="05020102010507070707" pitchFamily="18" charset="2"/>
              <a:buNone/>
            </a:pPr>
            <a:r>
              <a:rPr lang="pl-PL" altLang="pl-PL" sz="2000" dirty="0"/>
              <a:t>	Sztukę uznajemy za niezdatną do spożycia i staje się kategorią druga odpadów. Natychmiast powiadamiamy Powiatowy Inspektorat Weterynarii o stwierdzeniu pryszczycy. </a:t>
            </a:r>
            <a:br>
              <a:rPr lang="pl-PL" altLang="pl-PL" sz="2000" dirty="0"/>
            </a:br>
            <a:br>
              <a:rPr lang="pl-PL" altLang="pl-PL" sz="2400" dirty="0"/>
            </a:br>
            <a:endParaRPr lang="pl-PL" altLang="pl-PL" sz="2400" dirty="0"/>
          </a:p>
          <a:p>
            <a:pPr>
              <a:lnSpc>
                <a:spcPct val="80000"/>
              </a:lnSpc>
              <a:buFont typeface="Wingdings 2" panose="05020102010507070707" pitchFamily="18" charset="2"/>
              <a:buNone/>
            </a:pPr>
            <a:endParaRPr lang="pl-PL" altLang="pl-PL" sz="2400" dirty="0"/>
          </a:p>
        </p:txBody>
      </p:sp>
    </p:spTree>
    <p:extLst>
      <p:ext uri="{BB962C8B-B14F-4D97-AF65-F5344CB8AC3E}">
        <p14:creationId xmlns:p14="http://schemas.microsoft.com/office/powerpoint/2010/main" val="529177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descr="Tytuł slajdu: Choroba wściekłych (szalonych) krów (BSE)&#10;">
            <a:extLst>
              <a:ext uri="{FF2B5EF4-FFF2-40B4-BE49-F238E27FC236}">
                <a16:creationId xmlns:a16="http://schemas.microsoft.com/office/drawing/2014/main" id="{C1350461-A563-489B-F100-F3F4768B8C09}"/>
              </a:ext>
            </a:extLst>
          </p:cNvPr>
          <p:cNvSpPr>
            <a:spLocks noGrp="1"/>
          </p:cNvSpPr>
          <p:nvPr>
            <p:ph type="title" idx="4294967295"/>
          </p:nvPr>
        </p:nvSpPr>
        <p:spPr/>
        <p:txBody>
          <a:bodyPr>
            <a:normAutofit/>
          </a:bodyPr>
          <a:lstStyle/>
          <a:p>
            <a:r>
              <a:rPr lang="pl-PL" altLang="pl-PL" dirty="0"/>
              <a:t> Choroba wściekłych (szalonych) krów (BSE)</a:t>
            </a:r>
            <a:br>
              <a:rPr lang="pl-PL" altLang="pl-PL" dirty="0"/>
            </a:br>
            <a:endParaRPr lang="pl-PL" altLang="pl-PL" dirty="0"/>
          </a:p>
        </p:txBody>
      </p:sp>
      <p:sp>
        <p:nvSpPr>
          <p:cNvPr id="21507" name="Rectangle 3" descr="Choroba wściekłych (szalonych) krów (BSE):&#10;Brak zmian stwierdzonych w rzeźni. W ubojniach pobierany jest pień mózgu, który zawiera obex, który to wysyłany jest do badań. Sztuki, które kwalifikują się do badania są to sztuki wykazujące objawy nerwowe (w każdym wieku), sztuki uległe wypadkowi podczas transportu powyżej 48. miesiąca życia), sztuki uległe wypadkowi w gospodarstwie - poddane ubojowi z konieczności (powyżej 48. miesiąca życia). &#10;&#10;Postępowanie: &#10;Sztuki do czasu otrzymania wyniku są tymczasowo zajęte wraz ze wszystkimi narządami, które od nich pozyskano. W przypadku uzyskania wyniku ujemnego sztuka jest zwalniana i przeznaczone do spożycia przez ludzi, w przypadku wyniku dodatniego sztuka jest uznawana za niezdatną do spożycia przez ludzi i zwierzęta i zostaje uznana za materiał szczególnego ryzyka – kategoria 1 odpadów&#10;">
            <a:extLst>
              <a:ext uri="{FF2B5EF4-FFF2-40B4-BE49-F238E27FC236}">
                <a16:creationId xmlns:a16="http://schemas.microsoft.com/office/drawing/2014/main" id="{0B54F08C-6073-5D68-4D9E-F34BFD32C894}"/>
              </a:ext>
            </a:extLst>
          </p:cNvPr>
          <p:cNvSpPr>
            <a:spLocks noGrp="1"/>
          </p:cNvSpPr>
          <p:nvPr>
            <p:ph type="body" idx="4294967295"/>
          </p:nvPr>
        </p:nvSpPr>
        <p:spPr>
          <a:xfrm>
            <a:off x="758952" y="1825625"/>
            <a:ext cx="10594848" cy="4351338"/>
          </a:xfrm>
        </p:spPr>
        <p:txBody>
          <a:bodyPr>
            <a:normAutofit/>
          </a:bodyPr>
          <a:lstStyle/>
          <a:p>
            <a:pPr>
              <a:lnSpc>
                <a:spcPct val="80000"/>
              </a:lnSpc>
              <a:buFont typeface="Wingdings 2" panose="05020102010507070707" pitchFamily="18" charset="2"/>
              <a:buNone/>
            </a:pPr>
            <a:r>
              <a:rPr lang="pl-PL" altLang="pl-PL" sz="2000" dirty="0"/>
              <a:t>	</a:t>
            </a:r>
            <a:r>
              <a:rPr lang="pl-PL" altLang="pl-PL" sz="2000" b="1" dirty="0"/>
              <a:t>Choroba wściekłych (szalonych) krów (BSE):</a:t>
            </a:r>
          </a:p>
          <a:p>
            <a:pPr>
              <a:lnSpc>
                <a:spcPct val="80000"/>
              </a:lnSpc>
              <a:buFont typeface="Wingdings 2" panose="05020102010507070707" pitchFamily="18" charset="2"/>
              <a:buNone/>
            </a:pPr>
            <a:r>
              <a:rPr lang="pl-PL" altLang="pl-PL" sz="2000" dirty="0"/>
              <a:t>	Brak zmian stwierdzonych w rzeźni. W ubojniach pobierany jest pień mózgu, który zawiera </a:t>
            </a:r>
            <a:r>
              <a:rPr lang="pl-PL" altLang="pl-PL" sz="2000" dirty="0" err="1"/>
              <a:t>obex</a:t>
            </a:r>
            <a:r>
              <a:rPr lang="pl-PL" altLang="pl-PL" sz="2000" dirty="0"/>
              <a:t>, który to wysyłany jest do badań. Sztuki, które kwalifikują się do badania są to sztuki wykazujące objawy nerwowe (w każdym wieku), sztuki uległe wypadkowi podczas transportu powyżej 48. miesiąca życia), sztuki uległe wypadkowi w gospodarstwie - poddane ubojowi z konieczności (powyżej 48. miesiąca życia). </a:t>
            </a:r>
          </a:p>
          <a:p>
            <a:pPr>
              <a:lnSpc>
                <a:spcPct val="80000"/>
              </a:lnSpc>
              <a:buFont typeface="Wingdings 2" panose="05020102010507070707" pitchFamily="18" charset="2"/>
              <a:buNone/>
            </a:pPr>
            <a:endParaRPr lang="pl-PL" altLang="pl-PL" sz="2000" dirty="0"/>
          </a:p>
          <a:p>
            <a:pPr>
              <a:lnSpc>
                <a:spcPct val="80000"/>
              </a:lnSpc>
              <a:buFont typeface="Wingdings 2" panose="05020102010507070707" pitchFamily="18" charset="2"/>
              <a:buNone/>
            </a:pPr>
            <a:r>
              <a:rPr lang="pl-PL" altLang="pl-PL" sz="2000" dirty="0"/>
              <a:t>	</a:t>
            </a:r>
            <a:r>
              <a:rPr lang="pl-PL" altLang="pl-PL" sz="2000" b="1" dirty="0"/>
              <a:t>Postępowanie: </a:t>
            </a:r>
          </a:p>
          <a:p>
            <a:pPr>
              <a:lnSpc>
                <a:spcPct val="80000"/>
              </a:lnSpc>
              <a:buFont typeface="Wingdings 2" panose="05020102010507070707" pitchFamily="18" charset="2"/>
              <a:buNone/>
            </a:pPr>
            <a:r>
              <a:rPr lang="pl-PL" altLang="pl-PL" sz="2000" dirty="0"/>
              <a:t>	Sztuki do czasu otrzymania wyniku są tymczasowo zajęte wraz ze wszystkimi narządami, które od nich pozyskano. W przypadku uzyskania wyniku ujemnego sztuka jest zwalniana i przeznaczone do spożycia przez ludzi, w przypadku wyniku dodatniego sztuka jest uznawana za niezdatną do spożycia przez ludzi i zwierzęta i zostaje uznana za materiał szczególnego ryzyka – kategoria 1 odpadów.  </a:t>
            </a:r>
            <a:br>
              <a:rPr lang="pl-PL" altLang="pl-PL" sz="2000" dirty="0"/>
            </a:br>
            <a:endParaRPr lang="pl-PL" altLang="pl-PL" sz="2000" dirty="0"/>
          </a:p>
          <a:p>
            <a:pPr>
              <a:lnSpc>
                <a:spcPct val="80000"/>
              </a:lnSpc>
              <a:buFont typeface="Wingdings 2" panose="05020102010507070707" pitchFamily="18" charset="2"/>
              <a:buNone/>
            </a:pPr>
            <a:endParaRPr lang="pl-PL" altLang="pl-PL" sz="2400" dirty="0"/>
          </a:p>
        </p:txBody>
      </p:sp>
    </p:spTree>
    <p:extLst>
      <p:ext uri="{BB962C8B-B14F-4D97-AF65-F5344CB8AC3E}">
        <p14:creationId xmlns:p14="http://schemas.microsoft.com/office/powerpoint/2010/main" val="2368210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descr="Tytuł slajdu: Bąblowiec – przykład zmiany chorobowej">
            <a:extLst>
              <a:ext uri="{FF2B5EF4-FFF2-40B4-BE49-F238E27FC236}">
                <a16:creationId xmlns:a16="http://schemas.microsoft.com/office/drawing/2014/main" id="{A4C501F8-88FD-6F5C-2C31-FF23518154B3}"/>
              </a:ext>
            </a:extLst>
          </p:cNvPr>
          <p:cNvSpPr>
            <a:spLocks noGrp="1"/>
          </p:cNvSpPr>
          <p:nvPr>
            <p:ph type="title"/>
          </p:nvPr>
        </p:nvSpPr>
        <p:spPr/>
        <p:txBody>
          <a:bodyPr/>
          <a:lstStyle/>
          <a:p>
            <a:pPr>
              <a:defRPr/>
            </a:pPr>
            <a:r>
              <a:rPr lang="pl-PL" dirty="0"/>
              <a:t>     Bąblowiec – przykład zmiany chorobowej</a:t>
            </a:r>
          </a:p>
        </p:txBody>
      </p:sp>
      <p:pic>
        <p:nvPicPr>
          <p:cNvPr id="53251" name="Symbol zastępczy zawartości 3" descr="Fotografia przedstawia fragment wątroby o jednolitej, drobnoziarnistej strukturze i ciemnoczerwonym kolorze. W centralno-prawej części płata wyraźnie odznacza się pojedyncza, obła, biaława, prześwitująca zmiana torbielowata o gładkiej powierzchni, stanowiąca zmianę chorobową w tkance">
            <a:extLst>
              <a:ext uri="{FF2B5EF4-FFF2-40B4-BE49-F238E27FC236}">
                <a16:creationId xmlns:a16="http://schemas.microsoft.com/office/drawing/2014/main" id="{D4F2F7E1-D3C9-EFF3-3A9F-D7EB76D27864}"/>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939098" y="1690688"/>
            <a:ext cx="6096000" cy="4664519"/>
          </a:xfrm>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descr="Tytuł slajdu: Gruźlica – perlica w klatce piersiowej">
            <a:extLst>
              <a:ext uri="{FF2B5EF4-FFF2-40B4-BE49-F238E27FC236}">
                <a16:creationId xmlns:a16="http://schemas.microsoft.com/office/drawing/2014/main" id="{3B0F8D1E-E656-1CEC-B9C2-13F8D3EEA922}"/>
              </a:ext>
            </a:extLst>
          </p:cNvPr>
          <p:cNvSpPr>
            <a:spLocks noGrp="1"/>
          </p:cNvSpPr>
          <p:nvPr>
            <p:ph type="title"/>
          </p:nvPr>
        </p:nvSpPr>
        <p:spPr/>
        <p:txBody>
          <a:bodyPr/>
          <a:lstStyle/>
          <a:p>
            <a:pPr>
              <a:defRPr/>
            </a:pPr>
            <a:r>
              <a:rPr lang="pl-PL" dirty="0"/>
              <a:t>    Gruźlica – perlica w klatce piersiowej</a:t>
            </a:r>
          </a:p>
        </p:txBody>
      </p:sp>
      <p:pic>
        <p:nvPicPr>
          <p:cNvPr id="77827" name="Symbol zastępczy zawartości 3" descr="Zdjęcie przedstawia zmiany gruźlicze na opłucnej. Na fotografii widać otwartą klatkę piersiową zwierzęcia z wyraźnie widocznymi żebrami. Tkanki są pokryte gęstymi, licznymi, żółtawo-białymi guzkami o serowatej strukturze, które zlewają się w większe kalafiorowate masy. W centralnej części metalowe narzędzie chirurgiczne wskazuje na jedną ze zmian">
            <a:extLst>
              <a:ext uri="{FF2B5EF4-FFF2-40B4-BE49-F238E27FC236}">
                <a16:creationId xmlns:a16="http://schemas.microsoft.com/office/drawing/2014/main" id="{E1A527C9-5B16-1518-4DF8-0AD0BCAAECE3}"/>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456500" y="1690688"/>
            <a:ext cx="4295076" cy="4799012"/>
          </a:xfrm>
        </p:spPr>
      </p:pic>
      <p:pic>
        <p:nvPicPr>
          <p:cNvPr id="77828" name="Obraz 4" descr="Zdjęcie przedstawia zmiany gruźlicze w tkankach, widoczne makroskopowo na narządach wewnętrznych. Po prawej stronie zdjęcia znajduje się nacięty fragment miąższowego narządu, najprawdopodobniej wątroby, o ciemnoczerwonym zabarwieniu. W przekroju tkanki oraz na jej powierzchni widoczne są liczne, rozsiane, twarde, żółtawo-białe zmiany o różnej wielkości i nieregularnym kształcie, które zlewają się ze sobą. Po lewej stronie leży węzeł chłonny z otaczającymi tkankami, na którym również rozsiane są kalafiorowate skupiska podobnych zmian gruźliczych">
            <a:extLst>
              <a:ext uri="{FF2B5EF4-FFF2-40B4-BE49-F238E27FC236}">
                <a16:creationId xmlns:a16="http://schemas.microsoft.com/office/drawing/2014/main" id="{36901DCA-82C0-0501-F395-0F8F838FE689}"/>
              </a:ext>
            </a:extLst>
          </p:cNvPr>
          <p:cNvPicPr>
            <a:picLocks noChangeAspect="1"/>
          </p:cNvPicPr>
          <p:nvPr/>
        </p:nvPicPr>
        <p:blipFill>
          <a:blip r:embed="rId4">
            <a:extLst>
              <a:ext uri="{28A0092B-C50C-407E-A947-70E740481C1C}">
                <a14:useLocalDpi xmlns:a14="http://schemas.microsoft.com/office/drawing/2010/main" val="0"/>
              </a:ext>
            </a:extLst>
          </a:blip>
          <a:srcRect r="17390" b="10638"/>
          <a:stretch>
            <a:fillRect/>
          </a:stretch>
        </p:blipFill>
        <p:spPr bwMode="auto">
          <a:xfrm>
            <a:off x="6096000" y="1690688"/>
            <a:ext cx="4432743" cy="479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descr="Tytuł slajdu: Wągry w mięśniach żwaczy">
            <a:extLst>
              <a:ext uri="{FF2B5EF4-FFF2-40B4-BE49-F238E27FC236}">
                <a16:creationId xmlns:a16="http://schemas.microsoft.com/office/drawing/2014/main" id="{3283164E-2795-ADF3-3CA4-98F4E8A8D79D}"/>
              </a:ext>
            </a:extLst>
          </p:cNvPr>
          <p:cNvSpPr>
            <a:spLocks noGrp="1"/>
          </p:cNvSpPr>
          <p:nvPr>
            <p:ph type="title"/>
          </p:nvPr>
        </p:nvSpPr>
        <p:spPr>
          <a:xfrm>
            <a:off x="740664" y="73153"/>
            <a:ext cx="10613136" cy="1476363"/>
          </a:xfrm>
        </p:spPr>
        <p:txBody>
          <a:bodyPr/>
          <a:lstStyle/>
          <a:p>
            <a:pPr>
              <a:defRPr/>
            </a:pPr>
            <a:r>
              <a:rPr lang="pl-PL" dirty="0"/>
              <a:t>Wągry w mięśniach żwaczy</a:t>
            </a:r>
          </a:p>
        </p:txBody>
      </p:sp>
      <p:pic>
        <p:nvPicPr>
          <p:cNvPr id="79874" name="Obraz 4" descr="Zdjęcie przedstawia wągry tasiemca w mięśniach. Na fotografii widać dłoń w niebieskiej rękawicy, odchylającą płat surowego, ciemnoczerwonego mięśnia, wewnątrz którego widoczny jest mały, półprzezroczysty pęcherzyk">
            <a:extLst>
              <a:ext uri="{FF2B5EF4-FFF2-40B4-BE49-F238E27FC236}">
                <a16:creationId xmlns:a16="http://schemas.microsoft.com/office/drawing/2014/main" id="{F83F32F4-2C64-AB1E-81A6-EA7490BBF7B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7864" y="1474871"/>
            <a:ext cx="6683391" cy="50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Symbol zastępczy zawartości 3" descr="Fotografia przedstawiająca przekrój tkanki mięśniowej o ciemnoczerwonej barwie. W centralnej części fragmentu mięśnia widoczny jest wyraźnie odznaczający się, mały, białawy i lekko błyszczący pęcherzyk o owalnym kształcie. Zdjęcie przedstawia wągry tasiemca w mięśniach">
            <a:extLst>
              <a:ext uri="{FF2B5EF4-FFF2-40B4-BE49-F238E27FC236}">
                <a16:creationId xmlns:a16="http://schemas.microsoft.com/office/drawing/2014/main" id="{C9718CE7-F4A3-023A-99C6-FFEFF8819732}"/>
              </a:ext>
            </a:extLst>
          </p:cNvPr>
          <p:cNvPicPr>
            <a:picLocks noGrp="1" noChangeAspect="1" noChangeArrowheads="1"/>
          </p:cNvPicPr>
          <p:nvPr>
            <p:ph sz="quarter" idx="1"/>
          </p:nvPr>
        </p:nvPicPr>
        <p:blipFill>
          <a:blip r:embed="rId4">
            <a:extLst>
              <a:ext uri="{28A0092B-C50C-407E-A947-70E740481C1C}">
                <a14:useLocalDpi xmlns:a14="http://schemas.microsoft.com/office/drawing/2010/main" val="0"/>
              </a:ext>
            </a:extLst>
          </a:blip>
          <a:srcRect l="29216" t="29166" r="23914" b="26485"/>
          <a:stretch>
            <a:fillRect/>
          </a:stretch>
        </p:blipFill>
        <p:spPr>
          <a:xfrm>
            <a:off x="7938788" y="1474871"/>
            <a:ext cx="3715050" cy="2380563"/>
          </a:xfrm>
        </p:spPr>
      </p:pic>
      <p:pic>
        <p:nvPicPr>
          <p:cNvPr id="79877" name="Obraz 5" descr="Fotografia przedstawiająca przekrój tkanki mięśniowej o ciemnoczerwonej barwie. W centralnej części fragmentu mięśnia widoczny jest przecięty owalny wągier. Zdjęcie przedstawia wągry tasiemca w mięśniach&#10;">
            <a:extLst>
              <a:ext uri="{FF2B5EF4-FFF2-40B4-BE49-F238E27FC236}">
                <a16:creationId xmlns:a16="http://schemas.microsoft.com/office/drawing/2014/main" id="{4A1EFE48-B370-2AD1-55F5-9B0B47EF6E56}"/>
              </a:ext>
            </a:extLst>
          </p:cNvPr>
          <p:cNvPicPr>
            <a:picLocks noChangeAspect="1"/>
          </p:cNvPicPr>
          <p:nvPr/>
        </p:nvPicPr>
        <p:blipFill>
          <a:blip r:embed="rId5">
            <a:extLst>
              <a:ext uri="{28A0092B-C50C-407E-A947-70E740481C1C}">
                <a14:useLocalDpi xmlns:a14="http://schemas.microsoft.com/office/drawing/2010/main" val="0"/>
              </a:ext>
            </a:extLst>
          </a:blip>
          <a:srcRect l="35039" t="26190" r="22438" b="21988"/>
          <a:stretch>
            <a:fillRect/>
          </a:stretch>
        </p:blipFill>
        <p:spPr bwMode="auto">
          <a:xfrm>
            <a:off x="7952641" y="4011543"/>
            <a:ext cx="3701197" cy="246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1" descr="Tekst informujący o autorze utworu: profesorze doktorze habilitowanym Krzysztofie Anuszu">
            <a:extLst>
              <a:ext uri="{FF2B5EF4-FFF2-40B4-BE49-F238E27FC236}">
                <a16:creationId xmlns:a16="http://schemas.microsoft.com/office/drawing/2014/main" id="{83AC4559-8F83-49C7-8135-A8E3FFC39103}"/>
              </a:ext>
            </a:extLst>
          </p:cNvPr>
          <p:cNvSpPr>
            <a:spLocks noGrp="1" noChangeArrowheads="1"/>
          </p:cNvSpPr>
          <p:nvPr>
            <p:ph type="title" idx="4294967295"/>
          </p:nvPr>
        </p:nvSpPr>
        <p:spPr bwMode="auto">
          <a:xfrm>
            <a:off x="1123508" y="3724797"/>
            <a:ext cx="8444246" cy="677108"/>
          </a:xfrm>
          <a:prstGeom prst="rect">
            <a:avLst/>
          </a:prstGeom>
          <a:solidFill>
            <a:srgbClr val="FFFFFF"/>
          </a:solidFill>
          <a:ln>
            <a:noFill/>
            <a:prstDash/>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2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Arial"/>
              </a:rPr>
              <a:t>   </a:t>
            </a:r>
            <a:r>
              <a:rPr kumimoji="0" lang="pl-PL" altLang="pl-PL" sz="2000" b="0" i="0" u="none" strike="noStrike" kern="1200" cap="none" spc="0" normalizeH="0" baseline="0" noProof="0" dirty="0">
                <a:ln>
                  <a:noFill/>
                </a:ln>
                <a:solidFill>
                  <a:srgbClr val="000000"/>
                </a:solidFill>
                <a:effectLst/>
                <a:uLnTx/>
                <a:uFillTx/>
                <a:latin typeface="+mn-lt"/>
                <a:ea typeface="Times New Roman" panose="02020603050405020304" pitchFamily="18" charset="0"/>
                <a:cs typeface="Arial"/>
              </a:rPr>
              <a:t>Autor utworu: prof. dr hab. Krzysztof Anusz </a:t>
            </a:r>
            <a:endParaRPr kumimoji="0" lang="pl-PL" altLang="pl-PL"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pl-PL" altLang="pl-PL" sz="1800" b="0"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p:txBody>
      </p:sp>
      <p:pic>
        <p:nvPicPr>
          <p:cNvPr id="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195" y="4340351"/>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5"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172" y="4340350"/>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descr="Tekst informuje o licencji Creative Commons Uznanie autorstwa CC BY 4.0 oraz zawiera link do szczegółowych warunków licencji. Dodatkowo wskazuje na powiązanie materiału z projektem GreenTechEducation realizowanym przez SGGW w ramach programu FERS"/>
          <p:cNvPicPr>
            <a:picLocks noChangeAspect="1"/>
          </p:cNvPicPr>
          <p:nvPr/>
        </p:nvPicPr>
        <p:blipFill>
          <a:blip r:embed="rId4"/>
          <a:stretch>
            <a:fillRect/>
          </a:stretch>
        </p:blipFill>
        <p:spPr>
          <a:xfrm>
            <a:off x="1205804" y="4787405"/>
            <a:ext cx="5416062" cy="1048258"/>
          </a:xfrm>
          <a:prstGeom prst="rect">
            <a:avLst/>
          </a:prstGeom>
        </p:spPr>
      </p:pic>
      <p:pic>
        <p:nvPicPr>
          <p:cNvPr id="25" name="Obraz 24" descr="Logo czterech instytucji: Fundusze Europejskie dla Rozwoju Społecznego, Rzeczpospolita Polska, Unia Europejska oraz Szkoła Główna Gospodarstwa Wiejskiego w Warszawie. Każde logo ma charakterystyczne kolory i symbole, reprezentujące odpowiednie organizacje i programy">
            <a:extLst>
              <a:ext uri="{FF2B5EF4-FFF2-40B4-BE49-F238E27FC236}">
                <a16:creationId xmlns:a16="http://schemas.microsoft.com/office/drawing/2014/main" id="{AE5352E8-B38D-4112-8709-9A63013499A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Tree>
    <p:extLst>
      <p:ext uri="{BB962C8B-B14F-4D97-AF65-F5344CB8AC3E}">
        <p14:creationId xmlns:p14="http://schemas.microsoft.com/office/powerpoint/2010/main" val="96624494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FC5B7CEEC9953459AA7635A9F264111" ma:contentTypeVersion="4" ma:contentTypeDescription="Utwórz nowy dokument." ma:contentTypeScope="" ma:versionID="fbe430c388abe1d48ad925f0c9fa709b">
  <xsd:schema xmlns:xsd="http://www.w3.org/2001/XMLSchema" xmlns:xs="http://www.w3.org/2001/XMLSchema" xmlns:p="http://schemas.microsoft.com/office/2006/metadata/properties" xmlns:ns2="51674ba1-e637-49a1-9acf-be75e179f9ea" targetNamespace="http://schemas.microsoft.com/office/2006/metadata/properties" ma:root="true" ma:fieldsID="d97095d76de6756cd2dba7889f93f341" ns2:_="">
    <xsd:import namespace="51674ba1-e637-49a1-9acf-be75e179f9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74ba1-e637-49a1-9acf-be75e179f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4932D8-5549-407D-86CE-BAD670C8380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9793CC2-EF4C-4E2F-910C-DFF27FCB576E}">
  <ds:schemaRefs>
    <ds:schemaRef ds:uri="http://schemas.microsoft.com/sharepoint/v3/contenttype/forms"/>
  </ds:schemaRefs>
</ds:datastoreItem>
</file>

<file path=customXml/itemProps3.xml><?xml version="1.0" encoding="utf-8"?>
<ds:datastoreItem xmlns:ds="http://schemas.openxmlformats.org/officeDocument/2006/customXml" ds:itemID="{D78A2F61-0993-4C49-B5A8-BBB80CD2D4F5}">
  <ds:schemaRefs>
    <ds:schemaRef ds:uri="51674ba1-e637-49a1-9acf-be75e179f9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3283</TotalTime>
  <Words>1661</Words>
  <Application>Microsoft Office PowerPoint</Application>
  <PresentationFormat>Panoramiczny</PresentationFormat>
  <Paragraphs>248</Paragraphs>
  <Slides>32</Slides>
  <Notes>5</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32</vt:i4>
      </vt:variant>
    </vt:vector>
  </HeadingPairs>
  <TitlesOfParts>
    <vt:vector size="39" baseType="lpstr">
      <vt:lpstr>Aptos</vt:lpstr>
      <vt:lpstr>Arial</vt:lpstr>
      <vt:lpstr>Calibri</vt:lpstr>
      <vt:lpstr>Calibri Light</vt:lpstr>
      <vt:lpstr>Verdana</vt:lpstr>
      <vt:lpstr>Wingdings 2</vt:lpstr>
      <vt:lpstr>Motyw pakietu Office</vt:lpstr>
      <vt:lpstr>GreenTechEducation - - SGGW dla gospodarki przyszłości</vt:lpstr>
      <vt:lpstr>  Badanie poubojowe  tusz wołowych</vt:lpstr>
      <vt:lpstr>Badanie poubojowe – podstawy prawne</vt:lpstr>
      <vt:lpstr>Metody badania poubojowego</vt:lpstr>
      <vt:lpstr>       Etapy badania poubojowego bydła</vt:lpstr>
      <vt:lpstr>     Badanie głowy – zakres czynności</vt:lpstr>
      <vt:lpstr>                 Badanie poubojowe głowy</vt:lpstr>
      <vt:lpstr>Badanie węzłów chłonnych głowy </vt:lpstr>
      <vt:lpstr>Badanie mięśni żwaczowych i języka</vt:lpstr>
      <vt:lpstr>    Przykłady badania poubojowego głowy</vt:lpstr>
      <vt:lpstr>        Badanie układu trzewnego</vt:lpstr>
      <vt:lpstr>        Węzły chłonne krezkowe</vt:lpstr>
      <vt:lpstr>   Badanie wątroby i płuc</vt:lpstr>
      <vt:lpstr>    Motylica wątrobowa oraz obraz     prawidłowych płuc</vt:lpstr>
      <vt:lpstr>    Badanie poubojowe serca</vt:lpstr>
      <vt:lpstr>                  Technika nacinania serca</vt:lpstr>
      <vt:lpstr>Badanie tuszy po oskórowaniu</vt:lpstr>
      <vt:lpstr> Ocena nerek, przepony i węzłów chłonnych</vt:lpstr>
      <vt:lpstr>                                               Podział półtuszy wołowej                      </vt:lpstr>
      <vt:lpstr>  Badanie szczegółowe tuszy</vt:lpstr>
      <vt:lpstr>     Motylica wątrobowa</vt:lpstr>
      <vt:lpstr> Wągrzyca</vt:lpstr>
      <vt:lpstr>Sarkosporydioza</vt:lpstr>
      <vt:lpstr> Bąblowica</vt:lpstr>
      <vt:lpstr> Gruźlica</vt:lpstr>
      <vt:lpstr>Białaczka</vt:lpstr>
      <vt:lpstr> Pryszczyca</vt:lpstr>
      <vt:lpstr> Choroba wściekłych (szalonych) krów (BSE) </vt:lpstr>
      <vt:lpstr>     Bąblowiec – przykład zmiany chorobowej</vt:lpstr>
      <vt:lpstr>    Gruźlica – perlica w klatce piersiowej</vt:lpstr>
      <vt:lpstr>Wągry w mięśniach żwaczy</vt:lpstr>
      <vt:lpstr>   Autor utworu: prof. dr hab. Krzysztof Anusz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Maciej Czubiński</dc:creator>
  <cp:lastModifiedBy>Magdalena Zaczek</cp:lastModifiedBy>
  <cp:revision>68</cp:revision>
  <cp:lastPrinted>2024-05-21T11:11:19Z</cp:lastPrinted>
  <dcterms:created xsi:type="dcterms:W3CDTF">2024-02-02T12:47:31Z</dcterms:created>
  <dcterms:modified xsi:type="dcterms:W3CDTF">2026-08-04T12:26:50Z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0x010100FFC5B7CEEC9953459AA7635A9F264111</vt:lpwstr>
  </property>
</Properties>
</file>