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9"/>
  </p:notesMasterIdLst>
  <p:sldIdLst>
    <p:sldId id="258" r:id="rId5"/>
    <p:sldId id="256" r:id="rId6"/>
    <p:sldId id="310" r:id="rId7"/>
    <p:sldId id="282" r:id="rId8"/>
    <p:sldId id="307" r:id="rId9"/>
    <p:sldId id="263" r:id="rId10"/>
    <p:sldId id="308" r:id="rId11"/>
    <p:sldId id="264" r:id="rId12"/>
    <p:sldId id="309" r:id="rId13"/>
    <p:sldId id="261" r:id="rId14"/>
    <p:sldId id="265" r:id="rId15"/>
    <p:sldId id="262" r:id="rId16"/>
    <p:sldId id="266" r:id="rId17"/>
    <p:sldId id="311" r:id="rId18"/>
    <p:sldId id="312" r:id="rId19"/>
    <p:sldId id="300" r:id="rId20"/>
    <p:sldId id="301" r:id="rId21"/>
    <p:sldId id="302" r:id="rId22"/>
    <p:sldId id="303" r:id="rId23"/>
    <p:sldId id="305" r:id="rId24"/>
    <p:sldId id="283" r:id="rId25"/>
    <p:sldId id="29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5" r:id="rId36"/>
    <p:sldId id="296" r:id="rId37"/>
    <p:sldId id="259" r:id="rId3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6" autoAdjust="0"/>
    <p:restoredTop sz="86441" autoAdjust="0"/>
  </p:normalViewPr>
  <p:slideViewPr>
    <p:cSldViewPr snapToGrid="0">
      <p:cViewPr varScale="1">
        <p:scale>
          <a:sx n="76" d="100"/>
          <a:sy n="76" d="100"/>
        </p:scale>
        <p:origin x="120" y="52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420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2026-08-04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76052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ymbol zastępczy obrazu slajdu 1">
            <a:extLst>
              <a:ext uri="{FF2B5EF4-FFF2-40B4-BE49-F238E27FC236}">
                <a16:creationId xmlns:a16="http://schemas.microsoft.com/office/drawing/2014/main" id="{D0C5FC91-2C93-5A11-A065-E5A1B9378E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Symbol zastępczy notatek 2">
            <a:extLst>
              <a:ext uri="{FF2B5EF4-FFF2-40B4-BE49-F238E27FC236}">
                <a16:creationId xmlns:a16="http://schemas.microsoft.com/office/drawing/2014/main" id="{50EAB6CD-B28D-A087-7727-381F4004BB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dirty="0"/>
              <a:t>Zmiany gruźlicze (tu </a:t>
            </a:r>
            <a:r>
              <a:rPr lang="pl-PL" altLang="pl-PL" dirty="0" err="1"/>
              <a:t>M.avium</a:t>
            </a:r>
            <a:r>
              <a:rPr lang="pl-PL" altLang="pl-PL" dirty="0"/>
              <a:t>, tak samo będzie przy MTBC), śledziona, świnia, </a:t>
            </a:r>
            <a:r>
              <a:rPr lang="pl-PL" altLang="pl-PL" dirty="0" err="1"/>
              <a:t>Mycobacterium</a:t>
            </a:r>
            <a:r>
              <a:rPr lang="pl-PL" altLang="pl-PL" dirty="0"/>
              <a:t> </a:t>
            </a:r>
            <a:r>
              <a:rPr lang="pl-PL" altLang="pl-PL" dirty="0" err="1"/>
              <a:t>tuberculosis</a:t>
            </a:r>
            <a:endParaRPr lang="pl-PL" altLang="pl-PL" dirty="0"/>
          </a:p>
        </p:txBody>
      </p:sp>
      <p:sp>
        <p:nvSpPr>
          <p:cNvPr id="34820" name="Symbol zastępczy numeru slajdu 3">
            <a:extLst>
              <a:ext uri="{FF2B5EF4-FFF2-40B4-BE49-F238E27FC236}">
                <a16:creationId xmlns:a16="http://schemas.microsoft.com/office/drawing/2014/main" id="{568440F3-B711-E6B3-71FF-891EA26764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1C7A296-C1BA-41A4-ABF8-B87B35DD73FB}" type="slidenum">
              <a:rPr lang="pl-PL" altLang="pl-PL"/>
              <a:pPr/>
              <a:t>13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ymbol zastępczy obrazu slajdu 1">
            <a:extLst>
              <a:ext uri="{FF2B5EF4-FFF2-40B4-BE49-F238E27FC236}">
                <a16:creationId xmlns:a16="http://schemas.microsoft.com/office/drawing/2014/main" id="{04A1147F-283D-335A-9C1B-144F46FCA5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Symbol zastępczy notatek 2">
            <a:extLst>
              <a:ext uri="{FF2B5EF4-FFF2-40B4-BE49-F238E27FC236}">
                <a16:creationId xmlns:a16="http://schemas.microsoft.com/office/drawing/2014/main" id="{F5E47346-4E92-46C1-2CC2-AFDF20A906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/>
              <a:t>Bąblowiec</a:t>
            </a:r>
          </a:p>
        </p:txBody>
      </p:sp>
      <p:sp>
        <p:nvSpPr>
          <p:cNvPr id="54276" name="Symbol zastępczy numeru slajdu 3">
            <a:extLst>
              <a:ext uri="{FF2B5EF4-FFF2-40B4-BE49-F238E27FC236}">
                <a16:creationId xmlns:a16="http://schemas.microsoft.com/office/drawing/2014/main" id="{6402B251-0B06-FACE-E50D-BED4A674DB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AF5B8B6-F1E9-4FC4-84B5-F17E3007FA28}" type="slidenum">
              <a:rPr lang="pl-PL" altLang="pl-PL"/>
              <a:pPr/>
              <a:t>21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ymbol zastępczy obrazu slajdu 1">
            <a:extLst>
              <a:ext uri="{FF2B5EF4-FFF2-40B4-BE49-F238E27FC236}">
                <a16:creationId xmlns:a16="http://schemas.microsoft.com/office/drawing/2014/main" id="{5C94F184-54A2-722D-9D18-32685C4A22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Symbol zastępczy notatek 2">
            <a:extLst>
              <a:ext uri="{FF2B5EF4-FFF2-40B4-BE49-F238E27FC236}">
                <a16:creationId xmlns:a16="http://schemas.microsoft.com/office/drawing/2014/main" id="{2D49EE71-C856-CD44-0C3A-C57EF0BAFD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/>
              <a:t>Świnia, gruzełki gruźlicze</a:t>
            </a:r>
          </a:p>
        </p:txBody>
      </p:sp>
      <p:sp>
        <p:nvSpPr>
          <p:cNvPr id="56324" name="Symbol zastępczy numeru slajdu 3">
            <a:extLst>
              <a:ext uri="{FF2B5EF4-FFF2-40B4-BE49-F238E27FC236}">
                <a16:creationId xmlns:a16="http://schemas.microsoft.com/office/drawing/2014/main" id="{3A3CF54D-2A75-E1A4-CD43-DD284C15EE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AF069C7-4A2F-4035-A2C5-EF372C6D22B0}" type="slidenum">
              <a:rPr lang="pl-PL" altLang="pl-PL"/>
              <a:pPr/>
              <a:t>22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ymbol zastępczy obrazu slajdu 1">
            <a:extLst>
              <a:ext uri="{FF2B5EF4-FFF2-40B4-BE49-F238E27FC236}">
                <a16:creationId xmlns:a16="http://schemas.microsoft.com/office/drawing/2014/main" id="{65A7251E-F98F-6F25-46B3-12F99B936B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Symbol zastępczy notatek 2">
            <a:extLst>
              <a:ext uri="{FF2B5EF4-FFF2-40B4-BE49-F238E27FC236}">
                <a16:creationId xmlns:a16="http://schemas.microsoft.com/office/drawing/2014/main" id="{70543139-86E6-AAD4-49C5-DB1A7BFE3C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dirty="0"/>
              <a:t>Świnia, gruzełki gruźlicze w węzłach chłonnych</a:t>
            </a:r>
          </a:p>
          <a:p>
            <a:r>
              <a:rPr lang="pl-PL" altLang="pl-PL" dirty="0"/>
              <a:t>Na drugim zdjęciu ropień w węźle chłonnym</a:t>
            </a:r>
          </a:p>
        </p:txBody>
      </p:sp>
      <p:sp>
        <p:nvSpPr>
          <p:cNvPr id="58372" name="Symbol zastępczy numeru slajdu 3">
            <a:extLst>
              <a:ext uri="{FF2B5EF4-FFF2-40B4-BE49-F238E27FC236}">
                <a16:creationId xmlns:a16="http://schemas.microsoft.com/office/drawing/2014/main" id="{B597B71F-7179-D153-FBCB-362F3B80F3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AE67BCC-5EB0-47D8-BB11-36CC1B74747A}" type="slidenum">
              <a:rPr lang="pl-PL" altLang="pl-PL"/>
              <a:pPr/>
              <a:t>23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ymbol zastępczy obrazu slajdu 1">
            <a:extLst>
              <a:ext uri="{FF2B5EF4-FFF2-40B4-BE49-F238E27FC236}">
                <a16:creationId xmlns:a16="http://schemas.microsoft.com/office/drawing/2014/main" id="{0CDDFBA6-ED85-D248-B2EF-21DE929A64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Symbol zastępczy notatek 2">
            <a:extLst>
              <a:ext uri="{FF2B5EF4-FFF2-40B4-BE49-F238E27FC236}">
                <a16:creationId xmlns:a16="http://schemas.microsoft.com/office/drawing/2014/main" id="{7C9534E2-AE63-4666-A692-F09154C71B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/>
              <a:t>Świnia, gruźlica, wątroba, śledziona</a:t>
            </a:r>
          </a:p>
        </p:txBody>
      </p:sp>
      <p:sp>
        <p:nvSpPr>
          <p:cNvPr id="60420" name="Symbol zastępczy numeru slajdu 3">
            <a:extLst>
              <a:ext uri="{FF2B5EF4-FFF2-40B4-BE49-F238E27FC236}">
                <a16:creationId xmlns:a16="http://schemas.microsoft.com/office/drawing/2014/main" id="{BDE62B66-4D86-2BAE-BC4C-57695F7EE2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559FB90-9176-4675-B274-6D766504D77E}" type="slidenum">
              <a:rPr lang="pl-PL" altLang="pl-PL"/>
              <a:pPr/>
              <a:t>24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ymbol zastępczy obrazu slajdu 1">
            <a:extLst>
              <a:ext uri="{FF2B5EF4-FFF2-40B4-BE49-F238E27FC236}">
                <a16:creationId xmlns:a16="http://schemas.microsoft.com/office/drawing/2014/main" id="{B2AF0514-38FE-1746-07F5-EFA786826F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Symbol zastępczy notatek 2">
            <a:extLst>
              <a:ext uri="{FF2B5EF4-FFF2-40B4-BE49-F238E27FC236}">
                <a16:creationId xmlns:a16="http://schemas.microsoft.com/office/drawing/2014/main" id="{136D2A84-44B4-4FA4-0105-686E90D301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dirty="0"/>
              <a:t>Świnia, 1-butony w jelicie, 2-zawały brzeżne w śledzionie (to był wąglik, tak też może być przy ASF), 3-ASF, 4-wybroczyny w korze nerki-ASF (bo np. w zmiany w rdzeniu nerki to w różycy)</a:t>
            </a:r>
          </a:p>
        </p:txBody>
      </p:sp>
      <p:sp>
        <p:nvSpPr>
          <p:cNvPr id="62468" name="Symbol zastępczy numeru slajdu 3">
            <a:extLst>
              <a:ext uri="{FF2B5EF4-FFF2-40B4-BE49-F238E27FC236}">
                <a16:creationId xmlns:a16="http://schemas.microsoft.com/office/drawing/2014/main" id="{6D27008A-D7F5-9E33-C817-B7BB9FCF9D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C85EC2C-0309-40EC-A5B9-F13AC533B33D}" type="slidenum">
              <a:rPr lang="pl-PL" altLang="pl-PL"/>
              <a:pPr/>
              <a:t>25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ymbol zastępczy obrazu slajdu 1">
            <a:extLst>
              <a:ext uri="{FF2B5EF4-FFF2-40B4-BE49-F238E27FC236}">
                <a16:creationId xmlns:a16="http://schemas.microsoft.com/office/drawing/2014/main" id="{CA216F87-DDA8-645F-3BB1-4928A6C3DD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Symbol zastępczy notatek 2">
            <a:extLst>
              <a:ext uri="{FF2B5EF4-FFF2-40B4-BE49-F238E27FC236}">
                <a16:creationId xmlns:a16="http://schemas.microsoft.com/office/drawing/2014/main" id="{23F75677-6582-F3DD-9620-8C5F956FB0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dirty="0"/>
              <a:t>Pryszczyca</a:t>
            </a:r>
          </a:p>
        </p:txBody>
      </p:sp>
      <p:sp>
        <p:nvSpPr>
          <p:cNvPr id="64516" name="Symbol zastępczy numeru slajdu 3">
            <a:extLst>
              <a:ext uri="{FF2B5EF4-FFF2-40B4-BE49-F238E27FC236}">
                <a16:creationId xmlns:a16="http://schemas.microsoft.com/office/drawing/2014/main" id="{531C3F49-36F4-2753-F4AA-F9A3321204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F412C4C-12A5-4168-A545-E5940B5EB6D9}" type="slidenum">
              <a:rPr lang="pl-PL" altLang="pl-PL"/>
              <a:pPr/>
              <a:t>26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ymbol zastępczy obrazu slajdu 1">
            <a:extLst>
              <a:ext uri="{FF2B5EF4-FFF2-40B4-BE49-F238E27FC236}">
                <a16:creationId xmlns:a16="http://schemas.microsoft.com/office/drawing/2014/main" id="{B9BE7533-6970-8994-6651-9EFF1A2068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Symbol zastępczy notatek 2">
            <a:extLst>
              <a:ext uri="{FF2B5EF4-FFF2-40B4-BE49-F238E27FC236}">
                <a16:creationId xmlns:a16="http://schemas.microsoft.com/office/drawing/2014/main" id="{014C966C-76DA-6305-AEAC-B686069181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/>
              <a:t>Różyca </a:t>
            </a:r>
          </a:p>
          <a:p>
            <a:r>
              <a:rPr lang="pl-PL" altLang="pl-PL"/>
              <a:t>Przekrwienia w rdzeniu nerki, zmiany w zastawkach, zmiany na skórze </a:t>
            </a:r>
          </a:p>
        </p:txBody>
      </p:sp>
      <p:sp>
        <p:nvSpPr>
          <p:cNvPr id="66564" name="Symbol zastępczy numeru slajdu 3">
            <a:extLst>
              <a:ext uri="{FF2B5EF4-FFF2-40B4-BE49-F238E27FC236}">
                <a16:creationId xmlns:a16="http://schemas.microsoft.com/office/drawing/2014/main" id="{C4445D0F-A177-ABDB-1F69-261C5D7310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76EC5AF-1F46-4D72-BBB5-2500079B4D24}" type="slidenum">
              <a:rPr lang="pl-PL" altLang="pl-PL"/>
              <a:pPr/>
              <a:t>27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ymbol zastępczy obrazu slajdu 1">
            <a:extLst>
              <a:ext uri="{FF2B5EF4-FFF2-40B4-BE49-F238E27FC236}">
                <a16:creationId xmlns:a16="http://schemas.microsoft.com/office/drawing/2014/main" id="{B2634511-E2F3-B6D6-8717-DD7DE29BEE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Symbol zastępczy notatek 2">
            <a:extLst>
              <a:ext uri="{FF2B5EF4-FFF2-40B4-BE49-F238E27FC236}">
                <a16:creationId xmlns:a16="http://schemas.microsoft.com/office/drawing/2014/main" id="{238F4425-DE57-3819-C027-655AF46BFC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/>
              <a:t>Zapalenie osierdzia, świnia</a:t>
            </a:r>
          </a:p>
        </p:txBody>
      </p:sp>
      <p:sp>
        <p:nvSpPr>
          <p:cNvPr id="68612" name="Symbol zastępczy numeru slajdu 3">
            <a:extLst>
              <a:ext uri="{FF2B5EF4-FFF2-40B4-BE49-F238E27FC236}">
                <a16:creationId xmlns:a16="http://schemas.microsoft.com/office/drawing/2014/main" id="{D39276F5-2C93-F1C6-1F0E-EE619DE723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949838E-2CA7-4A08-96A5-AC6ECC8EB74B}" type="slidenum">
              <a:rPr lang="pl-PL" altLang="pl-PL"/>
              <a:pPr/>
              <a:t>28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ymbol zastępczy obrazu slajdu 1">
            <a:extLst>
              <a:ext uri="{FF2B5EF4-FFF2-40B4-BE49-F238E27FC236}">
                <a16:creationId xmlns:a16="http://schemas.microsoft.com/office/drawing/2014/main" id="{CABF8D17-6751-9E19-ADB4-E6D29FFE3D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Symbol zastępczy notatek 2">
            <a:extLst>
              <a:ext uri="{FF2B5EF4-FFF2-40B4-BE49-F238E27FC236}">
                <a16:creationId xmlns:a16="http://schemas.microsoft.com/office/drawing/2014/main" id="{49D30C9B-D7A4-D62E-2B39-0A71576387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/>
              <a:t>Cirkowiroza, zespół skórno-nerkowy, zmiany w nerkach i skórze</a:t>
            </a:r>
          </a:p>
        </p:txBody>
      </p:sp>
      <p:sp>
        <p:nvSpPr>
          <p:cNvPr id="70660" name="Symbol zastępczy numeru slajdu 3">
            <a:extLst>
              <a:ext uri="{FF2B5EF4-FFF2-40B4-BE49-F238E27FC236}">
                <a16:creationId xmlns:a16="http://schemas.microsoft.com/office/drawing/2014/main" id="{5D4C71C1-86D4-0A62-AC3B-890FA67627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9C7303C-A60D-4BD4-863A-BD279D1B709F}" type="slidenum">
              <a:rPr lang="pl-PL" altLang="pl-PL"/>
              <a:pPr/>
              <a:t>29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ymbol zastępczy obrazu slajdu 1">
            <a:extLst>
              <a:ext uri="{FF2B5EF4-FFF2-40B4-BE49-F238E27FC236}">
                <a16:creationId xmlns:a16="http://schemas.microsoft.com/office/drawing/2014/main" id="{CC13B680-E971-703B-E2E8-11F9E1DA34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Symbol zastępczy notatek 2">
            <a:extLst>
              <a:ext uri="{FF2B5EF4-FFF2-40B4-BE49-F238E27FC236}">
                <a16:creationId xmlns:a16="http://schemas.microsoft.com/office/drawing/2014/main" id="{EDF6B27A-9EA2-7759-97D4-15837DA5DA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/>
              <a:t>Świnia, sarkosporidioza</a:t>
            </a:r>
          </a:p>
        </p:txBody>
      </p:sp>
      <p:sp>
        <p:nvSpPr>
          <p:cNvPr id="72708" name="Symbol zastępczy numeru slajdu 3">
            <a:extLst>
              <a:ext uri="{FF2B5EF4-FFF2-40B4-BE49-F238E27FC236}">
                <a16:creationId xmlns:a16="http://schemas.microsoft.com/office/drawing/2014/main" id="{BB75AE33-E401-34E9-E7EB-63D76AB37A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A9D806F-CF89-4253-8D7B-C0EA5852E6B6}" type="slidenum">
              <a:rPr lang="pl-PL" altLang="pl-PL"/>
              <a:pPr/>
              <a:t>30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ymbol zastępczy obrazu slajdu 1">
            <a:extLst>
              <a:ext uri="{FF2B5EF4-FFF2-40B4-BE49-F238E27FC236}">
                <a16:creationId xmlns:a16="http://schemas.microsoft.com/office/drawing/2014/main" id="{459E7971-ED95-0114-26C9-014BE7F8EA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Symbol zastępczy notatek 2">
            <a:extLst>
              <a:ext uri="{FF2B5EF4-FFF2-40B4-BE49-F238E27FC236}">
                <a16:creationId xmlns:a16="http://schemas.microsoft.com/office/drawing/2014/main" id="{906C9E4C-41B0-7BC2-1FE5-C5CC5289F6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/>
              <a:t>Świnia, tasiemiec, cysty, dość młode z płynem jeszcze</a:t>
            </a:r>
          </a:p>
        </p:txBody>
      </p:sp>
      <p:sp>
        <p:nvSpPr>
          <p:cNvPr id="74756" name="Symbol zastępczy numeru slajdu 3">
            <a:extLst>
              <a:ext uri="{FF2B5EF4-FFF2-40B4-BE49-F238E27FC236}">
                <a16:creationId xmlns:a16="http://schemas.microsoft.com/office/drawing/2014/main" id="{74CB5160-419E-1667-D155-8816E38934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21A6D08-97F4-492A-B06E-E666E11B60A0}" type="slidenum">
              <a:rPr lang="pl-PL" altLang="pl-PL"/>
              <a:pPr/>
              <a:t>31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ymbol zastępczy obrazu slajdu 1">
            <a:extLst>
              <a:ext uri="{FF2B5EF4-FFF2-40B4-BE49-F238E27FC236}">
                <a16:creationId xmlns:a16="http://schemas.microsoft.com/office/drawing/2014/main" id="{B93A3410-45A1-B514-CF26-F762BDBB17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Symbol zastępczy notatek 2">
            <a:extLst>
              <a:ext uri="{FF2B5EF4-FFF2-40B4-BE49-F238E27FC236}">
                <a16:creationId xmlns:a16="http://schemas.microsoft.com/office/drawing/2014/main" id="{FFD51185-C59D-3B68-C327-B090497AC8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dirty="0"/>
              <a:t>Świnia, ubój upozorowany, plamy opadowe widoczne np. w płucu (musiała na nim leżeć), przekrwienie wszystkich narządów, normalnie powinny być </a:t>
            </a:r>
            <a:r>
              <a:rPr lang="pl-PL" altLang="pl-PL" dirty="0" err="1"/>
              <a:t>jasnorożowe</a:t>
            </a:r>
            <a:endParaRPr lang="pl-PL" altLang="pl-PL" dirty="0"/>
          </a:p>
        </p:txBody>
      </p:sp>
      <p:sp>
        <p:nvSpPr>
          <p:cNvPr id="76804" name="Symbol zastępczy numeru slajdu 3">
            <a:extLst>
              <a:ext uri="{FF2B5EF4-FFF2-40B4-BE49-F238E27FC236}">
                <a16:creationId xmlns:a16="http://schemas.microsoft.com/office/drawing/2014/main" id="{E75C783E-D6C3-38AC-48FF-92E34265C4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35FDB2D-550A-45DE-A7FC-DA0FBB7731BA}" type="slidenum">
              <a:rPr lang="pl-PL" altLang="pl-PL"/>
              <a:pPr/>
              <a:t>32</a:t>
            </a:fld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ymbol zastępczy obrazu slajdu 1">
            <a:extLst>
              <a:ext uri="{FF2B5EF4-FFF2-40B4-BE49-F238E27FC236}">
                <a16:creationId xmlns:a16="http://schemas.microsoft.com/office/drawing/2014/main" id="{CDD348F2-C81F-97C2-6C9F-91A154202D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Symbol zastępczy notatek 2">
            <a:extLst>
              <a:ext uri="{FF2B5EF4-FFF2-40B4-BE49-F238E27FC236}">
                <a16:creationId xmlns:a16="http://schemas.microsoft.com/office/drawing/2014/main" id="{F2EF537B-D5C5-6B15-9CE7-A826139CD2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l-PL" altLang="pl-PL" dirty="0"/>
              <a:t>Gruźlica, perlica - klatka piersiowa, wątroba, płuco</a:t>
            </a:r>
          </a:p>
        </p:txBody>
      </p:sp>
      <p:sp>
        <p:nvSpPr>
          <p:cNvPr id="78852" name="Symbol zastępczy numeru slajdu 3">
            <a:extLst>
              <a:ext uri="{FF2B5EF4-FFF2-40B4-BE49-F238E27FC236}">
                <a16:creationId xmlns:a16="http://schemas.microsoft.com/office/drawing/2014/main" id="{46B186DF-B2FE-BEAA-2656-B0E2990FA0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2138953-868D-4386-AE26-0BE7A7CB8C9E}" type="slidenum">
              <a:rPr lang="pl-PL" altLang="pl-PL"/>
              <a:pPr/>
              <a:t>33</a:t>
            </a:fld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2026-08-04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2026-08-04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2026-08-04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2026-08-04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2026-08-04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2026-08-04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2026-08-04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2026-08-04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2026-08-04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2026-08-04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2026-08-04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2026-08-04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 descr="logotyp Funduszy Europejskich dla Rozwoju Społecznego">
            <a:extLst>
              <a:ext uri="{FF2B5EF4-FFF2-40B4-BE49-F238E27FC236}">
                <a16:creationId xmlns:a16="http://schemas.microsoft.com/office/drawing/2014/main" id="{040C5185-EE9F-4004-B36B-5DC219184BC5}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 descr="Tytuł slajdu: GreenTechEducation - SGGW dla gospodarki przyszłości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 descr="Podtytuł: Projekt współfinansowany z Europejskiego Funduszu Społecznego Plus w ramach Programu Fundusze Europejskie dla Rozwoju Społecznego 2021-2027. Priorytet 1 Umiejętności.&#10;Działanie 01.05 Umiejętności w szkolnictwie wyższym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Logo czterech instytucji: Fundusze Europejskie dla Rozwoju Społecznego, Rzeczpospolita Polska, Unia Europejska oraz Szkoła Główna Gospodarstwa Wiejskiego w Warszawie. Każde logo ma charakterystyczne kolory i symbole, reprezentujące odpowiednie organizacje i programy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>
            <a:extLst>
              <a:ext uri="{FF2B5EF4-FFF2-40B4-BE49-F238E27FC236}">
                <a16:creationId xmlns:a16="http://schemas.microsoft.com/office/drawing/2014/main" id="{2456B421-4A28-527F-23F5-F25590864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35413" y="5165726"/>
            <a:ext cx="6400800" cy="10715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pl-PL" dirty="0"/>
              <a:t>	</a:t>
            </a:r>
          </a:p>
        </p:txBody>
      </p:sp>
      <p:sp>
        <p:nvSpPr>
          <p:cNvPr id="13315" name="Tytuł 1" descr="Tytuł slajdu: Badanie poubojowe tusz wieprzowych">
            <a:extLst>
              <a:ext uri="{FF2B5EF4-FFF2-40B4-BE49-F238E27FC236}">
                <a16:creationId xmlns:a16="http://schemas.microsoft.com/office/drawing/2014/main" id="{759FFDB5-9069-5248-CA53-067C91185B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pl-PL" altLang="pl-PL" sz="4400" dirty="0"/>
              <a:t>Badanie poubojowe</a:t>
            </a:r>
            <a:br>
              <a:rPr lang="pl-PL" altLang="pl-PL" sz="4400" dirty="0"/>
            </a:br>
            <a:r>
              <a:rPr lang="pl-PL" altLang="pl-PL" sz="4400" dirty="0"/>
              <a:t> tusz wieprzowych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Badanie poubojowe - podstawy prawne&#10;">
            <a:extLst>
              <a:ext uri="{FF2B5EF4-FFF2-40B4-BE49-F238E27FC236}">
                <a16:creationId xmlns:a16="http://schemas.microsoft.com/office/drawing/2014/main" id="{3A49406E-AC60-28AD-DE14-B8A7ED282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Badanie poubojowe – podstawy prawne</a:t>
            </a:r>
          </a:p>
        </p:txBody>
      </p:sp>
      <p:sp>
        <p:nvSpPr>
          <p:cNvPr id="3" name="Symbol zastępczy zawartości 2" descr="Tekst: Rozporządzenie Wykonawcze Komisji (UE) 2019/627 &#10;Dyrektywa FSIS 6100.2 Wersja 1&#10;">
            <a:extLst>
              <a:ext uri="{FF2B5EF4-FFF2-40B4-BE49-F238E27FC236}">
                <a16:creationId xmlns:a16="http://schemas.microsoft.com/office/drawing/2014/main" id="{C31C2087-8FBA-6576-6FCA-C66DFC908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dirty="0"/>
              <a:t>Rozporządzenie Wykonawcze Komisji (UE) 2019/627 </a:t>
            </a:r>
          </a:p>
          <a:p>
            <a:r>
              <a:rPr lang="pl-PL" altLang="pl-PL" dirty="0"/>
              <a:t>Dyrektywa FSIS 6100.2 Wersja 1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90807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Metody badania poubojowego">
            <a:extLst>
              <a:ext uri="{FF2B5EF4-FFF2-40B4-BE49-F238E27FC236}">
                <a16:creationId xmlns:a16="http://schemas.microsoft.com/office/drawing/2014/main" id="{17C083BC-3C06-07C6-5D61-AE42DA1DA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Metody badania poubojowego</a:t>
            </a:r>
          </a:p>
        </p:txBody>
      </p:sp>
      <p:sp>
        <p:nvSpPr>
          <p:cNvPr id="22531" name="Symbol zastępczy zawartości 2" descr="Tekst pod spodem: &#10;Do badania poubojowego wykorzystywane są metody organoleptyczne, takie jak: &#10;wzrok – obserwacja zmian tj. ropień, zapalenie, wysięk, obrzęk, cysty, guz, pasożyty, zmiany w miejscach deponacji leku, zanieczyszczenia treścią, kałem lub SRM, zmiany barwy. &#10;dotyk – badanie palpacyjne – nieprawidłowa twardość narządu, obecność guzków.&#10;węch – zapach moczu, ropy, zapach chemiczny, zapach płciowy.&#10;&#10;Podczas badania poubojowego wszystkie metody są równoważne&#10;&#10;">
            <a:extLst>
              <a:ext uri="{FF2B5EF4-FFF2-40B4-BE49-F238E27FC236}">
                <a16:creationId xmlns:a16="http://schemas.microsoft.com/office/drawing/2014/main" id="{74B0EC19-1EFE-3E1A-068F-C8832982B69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932688" y="1527175"/>
            <a:ext cx="9397175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altLang="pl-PL" sz="2400" dirty="0"/>
              <a:t>Do badania poubojowego wykorzystywane są metody organoleptyczne, takie jak: </a:t>
            </a:r>
          </a:p>
          <a:p>
            <a:r>
              <a:rPr lang="pl-PL" altLang="pl-PL" sz="2400" b="1" u="sng" dirty="0"/>
              <a:t>wzrok</a:t>
            </a:r>
            <a:r>
              <a:rPr lang="pl-PL" altLang="pl-PL" sz="2400" dirty="0"/>
              <a:t> – obserwacja zmian tj. ropień, zapalenie, wysięk, obrzęk, cysty, guz, pasożyty, zmiany w miejscach </a:t>
            </a:r>
            <a:r>
              <a:rPr lang="pl-PL" altLang="pl-PL" sz="2400" dirty="0" err="1"/>
              <a:t>deponacji</a:t>
            </a:r>
            <a:r>
              <a:rPr lang="pl-PL" altLang="pl-PL" sz="2400" dirty="0"/>
              <a:t> leku, zanieczyszczenia treścią, kałem lub SRM, zmiany barwy. </a:t>
            </a:r>
          </a:p>
          <a:p>
            <a:r>
              <a:rPr lang="pl-PL" altLang="pl-PL" sz="2400" b="1" u="sng" dirty="0"/>
              <a:t>dotyk</a:t>
            </a:r>
            <a:r>
              <a:rPr lang="pl-PL" altLang="pl-PL" sz="2400" dirty="0"/>
              <a:t> – badanie </a:t>
            </a:r>
            <a:r>
              <a:rPr lang="pl-PL" altLang="pl-PL" sz="2400" dirty="0" err="1"/>
              <a:t>palpacyjne</a:t>
            </a:r>
            <a:r>
              <a:rPr lang="pl-PL" altLang="pl-PL" sz="2400" dirty="0"/>
              <a:t> – nieprawidłowa twardość narządu, obecność guzków.</a:t>
            </a:r>
          </a:p>
          <a:p>
            <a:r>
              <a:rPr lang="pl-PL" altLang="pl-PL" sz="2400" b="1" u="sng" dirty="0"/>
              <a:t>węch</a:t>
            </a:r>
            <a:r>
              <a:rPr lang="pl-PL" altLang="pl-PL" sz="2400" dirty="0"/>
              <a:t> – zapach moczu, ropy, zapach chemiczny, zapach płciowy.</a:t>
            </a:r>
          </a:p>
          <a:p>
            <a:pPr>
              <a:buFont typeface="Wingdings 2" panose="05020102010507070707" pitchFamily="18" charset="2"/>
              <a:buNone/>
            </a:pPr>
            <a:endParaRPr lang="pl-PL" altLang="pl-PL" sz="2400" dirty="0"/>
          </a:p>
          <a:p>
            <a:pPr>
              <a:buNone/>
            </a:pPr>
            <a:r>
              <a:rPr lang="pl-PL" altLang="pl-PL" sz="2400" dirty="0"/>
              <a:t>Podczas badania poubojowego wszystkie metody są równoważne.</a:t>
            </a:r>
          </a:p>
          <a:p>
            <a:pPr>
              <a:buFont typeface="Wingdings 2" panose="05020102010507070707" pitchFamily="18" charset="2"/>
              <a:buNone/>
            </a:pPr>
            <a:endParaRPr lang="pl-PL" altLang="pl-PL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ytuł 1" descr="Tytuł slajdu: Badanie półtuszy wieprzowej - opis">
            <a:extLst>
              <a:ext uri="{FF2B5EF4-FFF2-40B4-BE49-F238E27FC236}">
                <a16:creationId xmlns:a16="http://schemas.microsoft.com/office/drawing/2014/main" id="{70B56957-8D7F-2ED3-97B4-B34BEFA6B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altLang="pl-PL" dirty="0"/>
              <a:t>   Badanie półtuszy wieprzowej – opis</a:t>
            </a:r>
            <a:br>
              <a:rPr lang="pl-PL" altLang="pl-PL" dirty="0"/>
            </a:br>
            <a:endParaRPr lang="pl-PL" altLang="pl-PL" dirty="0">
              <a:solidFill>
                <a:srgbClr val="7B9899"/>
              </a:solidFill>
            </a:endParaRPr>
          </a:p>
        </p:txBody>
      </p:sp>
      <p:pic>
        <p:nvPicPr>
          <p:cNvPr id="25602" name="Symbol zastępczy zawartości 3" descr="Grafika przedstawiająca ludzkie oko. Oznacza, że należy wykonać oględziny. &#10;Obok grafiki tekst: skóra na tuszy&#10;głowa, gardło, jama ustna, cieśń gardzieli&#10;opłucna i otrzewna&#10;przepona&#10;nerki (w razie potrzeby nacięcie nerek i węzłów chłonnych nerkowych) &#10;listwa mleczna z przynależnymi węzłami chłonnymi (u macior   nacięcie węzłów chłonnych nadwymieniowych)&#10;u zwierząt młodych okolica pępkowa i stawy (w razie wątpliwości naciąć)">
            <a:extLst>
              <a:ext uri="{FF2B5EF4-FFF2-40B4-BE49-F238E27FC236}">
                <a16:creationId xmlns:a16="http://schemas.microsoft.com/office/drawing/2014/main" id="{09367F19-CA88-58B9-5D17-35A03D9D84F5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17320" y="1560741"/>
            <a:ext cx="1835467" cy="2360513"/>
          </a:xfrm>
        </p:spPr>
      </p:pic>
      <p:pic>
        <p:nvPicPr>
          <p:cNvPr id="25605" name="Obraz 5" descr="Grafika przedstawiająca nóż. &#10;Oznacza konieczność wykonania nacięć. &#10;Obok grafiki tekst: węzły chłonne żuchwowe&#10;węzły chłonne nadwymieniowe (u macior)&#10;">
            <a:extLst>
              <a:ext uri="{FF2B5EF4-FFF2-40B4-BE49-F238E27FC236}">
                <a16:creationId xmlns:a16="http://schemas.microsoft.com/office/drawing/2014/main" id="{0C3792A3-E171-09F9-887C-398E93EE8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3696454"/>
            <a:ext cx="172878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pole tekstowe 4">
            <a:extLst>
              <a:ext uri="{FF2B5EF4-FFF2-40B4-BE49-F238E27FC236}">
                <a16:creationId xmlns:a16="http://schemas.microsoft.com/office/drawing/2014/main" id="{CCA73085-032C-D710-EF2B-141AA3B8B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2176" y="1412875"/>
            <a:ext cx="7235825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n-lt"/>
              </a:rPr>
              <a:t>skóra na tuszy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n-lt"/>
              </a:rPr>
              <a:t>głowa, gardło, jama ustna, cieśń gardzieli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n-lt"/>
              </a:rPr>
              <a:t>opłucna i otrzewna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n-lt"/>
              </a:rPr>
              <a:t>przepona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n-lt"/>
              </a:rPr>
              <a:t>nerki (w razie potrzeby nacięcie nerek i węzłów chłonnych nerkowych) 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n-lt"/>
              </a:rPr>
              <a:t>listwa mleczna z przynależnymi węzłami chłonnymi (u macior   nacięcie węzłów chłonnych </a:t>
            </a:r>
            <a:r>
              <a:rPr lang="pl-PL" altLang="pl-PL" sz="1800" dirty="0" err="1">
                <a:latin typeface="+mn-lt"/>
              </a:rPr>
              <a:t>nadwymieniowych</a:t>
            </a:r>
            <a:r>
              <a:rPr lang="pl-PL" altLang="pl-PL" sz="1800" dirty="0">
                <a:latin typeface="+mn-lt"/>
              </a:rPr>
              <a:t>)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n-lt"/>
              </a:rPr>
              <a:t>u zwierząt młodych okolica pępkowa i stawy (w razie wątpliwości naciąć)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pl-PL" altLang="pl-PL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l-PL" altLang="pl-PL" sz="1800" dirty="0">
              <a:latin typeface="+mn-lt"/>
            </a:endParaRP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n-lt"/>
              </a:rPr>
              <a:t>węzły chłonne żuchwowe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n-lt"/>
              </a:rPr>
              <a:t>węzły chłonne </a:t>
            </a:r>
            <a:r>
              <a:rPr lang="pl-PL" altLang="pl-PL" sz="1800" dirty="0" err="1">
                <a:latin typeface="+mn-lt"/>
              </a:rPr>
              <a:t>nadwymieniowe</a:t>
            </a:r>
            <a:r>
              <a:rPr lang="pl-PL" altLang="pl-PL" sz="1800" dirty="0">
                <a:latin typeface="+mn-lt"/>
              </a:rPr>
              <a:t> (u macior)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pl-PL" altLang="pl-PL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Char char="-"/>
            </a:pPr>
            <a:endParaRPr lang="pl-PL" altLang="pl-PL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endParaRPr lang="pl-PL" altLang="pl-PL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pl-PL" altLang="pl-PL" sz="1400" dirty="0">
              <a:latin typeface="+mn-lt"/>
            </a:endParaRPr>
          </a:p>
          <a:p>
            <a:pPr eaLnBrk="1" hangingPunct="1">
              <a:spcBef>
                <a:spcPct val="0"/>
              </a:spcBef>
              <a:buClrTx/>
              <a:buSzTx/>
              <a:buNone/>
            </a:pPr>
            <a:endParaRPr lang="pl-PL" altLang="pl-PL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ytuł 1" descr="Tytuł slajdu: Badanie półtuszy wieprzowej - ilustracja&#10;">
            <a:extLst>
              <a:ext uri="{FF2B5EF4-FFF2-40B4-BE49-F238E27FC236}">
                <a16:creationId xmlns:a16="http://schemas.microsoft.com/office/drawing/2014/main" id="{7D6F0059-1E5E-96C9-F027-7B770F2CA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48343" y="365125"/>
            <a:ext cx="11702143" cy="1325563"/>
          </a:xfrm>
        </p:spPr>
        <p:txBody>
          <a:bodyPr>
            <a:normAutofit/>
          </a:bodyPr>
          <a:lstStyle/>
          <a:p>
            <a:r>
              <a:rPr lang="pl-PL" altLang="pl-PL" dirty="0"/>
              <a:t>               Badanie półtuszy wieprzowej - ilustracja</a:t>
            </a:r>
          </a:p>
        </p:txBody>
      </p:sp>
      <p:pic>
        <p:nvPicPr>
          <p:cNvPr id="26627" name="Symbol zastępczy zawartości 3" descr="Na fotografii widoczna jest półtusza wieprzowa pokazana od strony wewnętrznej. W kadrze znajduje się również ręka w niebieskiej rękawiczce, prezentująca nerkę">
            <a:extLst>
              <a:ext uri="{FF2B5EF4-FFF2-40B4-BE49-F238E27FC236}">
                <a16:creationId xmlns:a16="http://schemas.microsoft.com/office/drawing/2014/main" id="{32251717-36FE-31F6-E2D4-0A08A9845AAD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3863" y="1557338"/>
            <a:ext cx="2665413" cy="4608512"/>
          </a:xfrm>
        </p:spPr>
      </p:pic>
      <p:pic>
        <p:nvPicPr>
          <p:cNvPr id="26629" name="Obraz 5" descr="Zdjęcie przedstawiające węzeł chłonny pachwinowy powierzchowny na tuszy wieprzowej. Na bliskim ujęciu widoczna jest rozcięta tusza wieprzowa w zakładzie mięsnym. Metalowy hak odciąga tkankę tłuszczową i łącznej w okolicy pachwiny, odsłaniając węzeł chłonny pachwinowy powierzchowny. Węzeł ma postać małej, owalnej, jasnej struktury osadzonej w tkance tłuszczowej. W tle widoczne są warstwy mięsa, tłuszczu oraz kręgosłup wzdłuż linii cięcia tuszy">
            <a:extLst>
              <a:ext uri="{FF2B5EF4-FFF2-40B4-BE49-F238E27FC236}">
                <a16:creationId xmlns:a16="http://schemas.microsoft.com/office/drawing/2014/main" id="{6D78B8E5-9621-C713-2571-2A6DB72977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676" y="1557338"/>
            <a:ext cx="2511425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Obraz 4" descr="Zdjęcie przedstawia węzeł chłonny żuchwowy widoczny na przekroju anatomicznym głowy świni. Na bliskim ujęciu pokazano otwartą jamę ustną i gardłową z widocznym podniebieniem miękkim oraz tkankami mięśniowymi i łącznymi. W dolnej, lewej części kadru odsłonięto jaśniejsze, owalne struktury tkankowe stanowiące węzeł chłonny żuchwowy, otoczony tkanką tłuszczową i mięśniami">
            <a:extLst>
              <a:ext uri="{FF2B5EF4-FFF2-40B4-BE49-F238E27FC236}">
                <a16:creationId xmlns:a16="http://schemas.microsoft.com/office/drawing/2014/main" id="{C5ECA51A-70CB-FB56-45F0-5EA641DCCC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1" y="1557339"/>
            <a:ext cx="3241675" cy="2283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Obraz 6" descr="Zdjęcie przedstawia przekrój podłużny nerki wieprzowej. Na przekroju wyraźnie widoczne są struktury nerki, m.in. kora i rdzeń z piramidami i brodawkami">
            <a:extLst>
              <a:ext uri="{FF2B5EF4-FFF2-40B4-BE49-F238E27FC236}">
                <a16:creationId xmlns:a16="http://schemas.microsoft.com/office/drawing/2014/main" id="{10192A73-AC04-1BE1-CF0F-D4E409BDC0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501" y="4005264"/>
            <a:ext cx="3241675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ytuł 1" descr="Tytuł slajdu: Badanie wątroby i płuc">
            <a:extLst>
              <a:ext uri="{FF2B5EF4-FFF2-40B4-BE49-F238E27FC236}">
                <a16:creationId xmlns:a16="http://schemas.microsoft.com/office/drawing/2014/main" id="{6FBA0C8A-0E32-FE15-7A4D-6400CB92A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1"/>
            <a:ext cx="11539728" cy="1690688"/>
          </a:xfrm>
        </p:spPr>
        <p:txBody>
          <a:bodyPr>
            <a:normAutofit/>
          </a:bodyPr>
          <a:lstStyle/>
          <a:p>
            <a:r>
              <a:rPr lang="pl-PL" altLang="pl-PL" dirty="0"/>
              <a:t>       Badanie wątroby i płuc</a:t>
            </a:r>
          </a:p>
        </p:txBody>
      </p:sp>
      <p:sp>
        <p:nvSpPr>
          <p:cNvPr id="27651" name="Symbol zastępczy zawartości 2">
            <a:extLst>
              <a:ext uri="{FF2B5EF4-FFF2-40B4-BE49-F238E27FC236}">
                <a16:creationId xmlns:a16="http://schemas.microsoft.com/office/drawing/2014/main" id="{DE0ABDB6-6987-E10B-4A26-DB890830C544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919289" y="1557338"/>
            <a:ext cx="8504237" cy="4572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pl-PL" altLang="pl-PL" sz="2400" dirty="0"/>
              <a:t>                                                 </a:t>
            </a:r>
          </a:p>
          <a:p>
            <a:pPr marL="0" indent="0" eaLnBrk="1" hangingPunct="1">
              <a:buNone/>
            </a:pPr>
            <a:r>
              <a:rPr lang="pl-PL" altLang="pl-PL" sz="2400" dirty="0"/>
              <a:t>                                                 </a:t>
            </a:r>
          </a:p>
          <a:p>
            <a:pPr marL="0" indent="0" eaLnBrk="1" hangingPunct="1">
              <a:buNone/>
            </a:pPr>
            <a:endParaRPr lang="pl-PL" altLang="pl-PL" dirty="0"/>
          </a:p>
          <a:p>
            <a:pPr eaLnBrk="1" hangingPunct="1"/>
            <a:endParaRPr lang="pl-PL" altLang="pl-PL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pl-PL" altLang="pl-PL" dirty="0"/>
          </a:p>
          <a:p>
            <a:pPr marL="0" indent="0" eaLnBrk="1" hangingPunct="1">
              <a:buNone/>
            </a:pPr>
            <a:r>
              <a:rPr lang="pl-PL" altLang="pl-PL" dirty="0"/>
              <a:t>                                          </a:t>
            </a:r>
            <a:r>
              <a:rPr lang="pl-PL" altLang="pl-PL" sz="1800" b="1" dirty="0"/>
              <a:t>Płuca </a:t>
            </a:r>
          </a:p>
        </p:txBody>
      </p:sp>
      <p:pic>
        <p:nvPicPr>
          <p:cNvPr id="27652" name="Obraz 3" descr="Grafika przedstawiająca ludzkie oko. Oznacza, że należy wykonać oględziny. &#10;Obok grafika przedstawiająca ludzką dłoń. Oznacza, że należy wykonać badanie dotykowe.&#10;Obok grafik tekst: &#10;Wątroba&#10;Oględziny i badanie dotykowe wątroby i węzłów chłonnych wnęki wątroby&#10;&#10;&#10;">
            <a:extLst>
              <a:ext uri="{FF2B5EF4-FFF2-40B4-BE49-F238E27FC236}">
                <a16:creationId xmlns:a16="http://schemas.microsoft.com/office/drawing/2014/main" id="{C461278C-91AA-20EF-1754-5808E5822F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60575"/>
            <a:ext cx="1295400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Obraz 4">
            <a:extLst>
              <a:ext uri="{FF2B5EF4-FFF2-40B4-BE49-F238E27FC236}">
                <a16:creationId xmlns:a16="http://schemas.microsoft.com/office/drawing/2014/main" id="{4DBFDAE5-2B2A-51CB-16A3-6791EC387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9" y="2060575"/>
            <a:ext cx="1081087" cy="140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pole tekstowe 5">
            <a:extLst>
              <a:ext uri="{FF2B5EF4-FFF2-40B4-BE49-F238E27FC236}">
                <a16:creationId xmlns:a16="http://schemas.microsoft.com/office/drawing/2014/main" id="{CA68D6FD-DE52-309B-EF85-8FB96537AD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1" y="2349501"/>
            <a:ext cx="603859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pl-PL" altLang="pl-PL" sz="1800" dirty="0">
                <a:latin typeface="+mn-lt"/>
              </a:rPr>
              <a:t>     </a:t>
            </a:r>
            <a:r>
              <a:rPr lang="pl-PL" altLang="pl-PL" sz="1800" b="1" dirty="0">
                <a:latin typeface="+mn-lt"/>
              </a:rPr>
              <a:t>Wątroba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n-lt"/>
              </a:rPr>
              <a:t>Oględziny i badanie dotykowe wątroby i węzłów chłonnych wnęki wątroby.</a:t>
            </a:r>
          </a:p>
        </p:txBody>
      </p:sp>
      <p:pic>
        <p:nvPicPr>
          <p:cNvPr id="27657" name="Obraz 8" descr="Grafika przedstawiająca ludzkie oko. Oznacza, że należy wykonać oględziny. &#10;Obok grafika przedstawiająca ludzką dłoń. Oznacza, że należy wykonać badanie dotykowe.&#10;Obok grafika przedstawiająca nóż. Oznacza konieczność wykonania nacięć. &#10;Obok trzech grafik tekst: &#10;Płuca&#10;Oględziny płuc, tchawicy, przełyku.&#10;Badanie dotykowe płuc a w razie potrzeby nacięcie węzłów chłonnych tchawiczo-oskrzelowych i śródpiersiowych (gdy płuca są zdatne do spożycia – przy oparzaniu na wisząco)&#10;Nacięcie płuc w 1/3 dolnej ich długości oraz tchawicy i oskrzeli głównych&#10;">
            <a:extLst>
              <a:ext uri="{FF2B5EF4-FFF2-40B4-BE49-F238E27FC236}">
                <a16:creationId xmlns:a16="http://schemas.microsoft.com/office/drawing/2014/main" id="{9A18E6EF-50D7-4375-020A-4C5DEB0B5B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076701"/>
            <a:ext cx="11874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Obraz 7">
            <a:extLst>
              <a:ext uri="{FF2B5EF4-FFF2-40B4-BE49-F238E27FC236}">
                <a16:creationId xmlns:a16="http://schemas.microsoft.com/office/drawing/2014/main" id="{0B3BF937-1CDA-7166-F697-4565FE9FC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4076701"/>
            <a:ext cx="10985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Obraz 6">
            <a:extLst>
              <a:ext uri="{FF2B5EF4-FFF2-40B4-BE49-F238E27FC236}">
                <a16:creationId xmlns:a16="http://schemas.microsoft.com/office/drawing/2014/main" id="{FEFD1334-8DE4-7C60-41CC-3FBD2A478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4076701"/>
            <a:ext cx="118745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8" name="pole tekstowe 9">
            <a:extLst>
              <a:ext uri="{FF2B5EF4-FFF2-40B4-BE49-F238E27FC236}">
                <a16:creationId xmlns:a16="http://schemas.microsoft.com/office/drawing/2014/main" id="{6DFFA190-15D2-B494-67FC-E79FDA329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501" y="4076701"/>
            <a:ext cx="603859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pl-PL" altLang="pl-PL" sz="1800" dirty="0">
              <a:latin typeface="+mn-lt"/>
            </a:endParaRP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n-lt"/>
              </a:rPr>
              <a:t>Oględziny płuc, tchawicy, przełyku.</a:t>
            </a:r>
          </a:p>
          <a:p>
            <a:pPr marL="285750" indent="-28575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n-lt"/>
              </a:rPr>
              <a:t>Badanie dotykowe płuc a w razie potrzeby nacięcie węzłów chłonnych </a:t>
            </a:r>
            <a:r>
              <a:rPr lang="pl-PL" altLang="pl-PL" sz="1800" dirty="0" err="1">
                <a:latin typeface="+mn-lt"/>
              </a:rPr>
              <a:t>tchawiczo</a:t>
            </a:r>
            <a:r>
              <a:rPr lang="pl-PL" altLang="pl-PL" sz="1800" dirty="0">
                <a:latin typeface="+mn-lt"/>
              </a:rPr>
              <a:t>-oskrzelowych i </a:t>
            </a:r>
            <a:r>
              <a:rPr lang="pl-PL" altLang="pl-PL" sz="1800" dirty="0" err="1">
                <a:latin typeface="+mn-lt"/>
              </a:rPr>
              <a:t>śródpiersiowych</a:t>
            </a:r>
            <a:r>
              <a:rPr lang="pl-PL" altLang="pl-PL" sz="1800" dirty="0">
                <a:latin typeface="+mn-lt"/>
              </a:rPr>
              <a:t> (gdy płuca są zdatne do spożycia – przy oparzaniu na wisząco)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n-lt"/>
              </a:rPr>
              <a:t>Nacięcie płuc w 1/3 dolnej ich długości oraz tchawicy i oskrzeli głównych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ytuł 1" descr="Tytuł slajdu: Obraz wątroby i ośrodka wieprzowego">
            <a:extLst>
              <a:ext uri="{FF2B5EF4-FFF2-40B4-BE49-F238E27FC236}">
                <a16:creationId xmlns:a16="http://schemas.microsoft.com/office/drawing/2014/main" id="{47659896-A9BB-249E-3FE1-2142A2A83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365125"/>
            <a:ext cx="11347704" cy="1325563"/>
          </a:xfrm>
        </p:spPr>
        <p:txBody>
          <a:bodyPr>
            <a:normAutofit/>
          </a:bodyPr>
          <a:lstStyle/>
          <a:p>
            <a:r>
              <a:rPr lang="pl-PL" dirty="0"/>
              <a:t>         Obraz wątroby i ośrodka wieprzowego</a:t>
            </a:r>
            <a:endParaRPr lang="pl-PL" altLang="pl-PL" dirty="0">
              <a:solidFill>
                <a:srgbClr val="7B9899"/>
              </a:solidFill>
            </a:endParaRPr>
          </a:p>
        </p:txBody>
      </p:sp>
      <p:pic>
        <p:nvPicPr>
          <p:cNvPr id="28675" name="Symbol zastępczy zawartości 3" descr="Zdjęcie przedstawia wątrobę, trzymaną przez osobę we fioletowej rękawiczce lateksowej. Narząd jest ciemnoczerwony, gładki, wilgotny i pokryty widocznymi smugami krwi. W górnej części widać odcięty kawałek przepony">
            <a:extLst>
              <a:ext uri="{FF2B5EF4-FFF2-40B4-BE49-F238E27FC236}">
                <a16:creationId xmlns:a16="http://schemas.microsoft.com/office/drawing/2014/main" id="{22F1CB74-999F-E7E5-B429-EBC167D4B67A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748" y="1628775"/>
            <a:ext cx="3816350" cy="4572000"/>
          </a:xfrm>
        </p:spPr>
      </p:pic>
      <p:pic>
        <p:nvPicPr>
          <p:cNvPr id="28676" name="Obraz 5" descr="Fotografia przedstawia ośrodek wieprzowy w tym język, płuca i wątrobę, wiszące na metalowym haku. Zdjęcie ukazuje szczegóły anatomiczne i barwę narządów">
            <a:extLst>
              <a:ext uri="{FF2B5EF4-FFF2-40B4-BE49-F238E27FC236}">
                <a16:creationId xmlns:a16="http://schemas.microsoft.com/office/drawing/2014/main" id="{BA013377-AB45-9E8E-B78D-4B85753552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7439" y="1628775"/>
            <a:ext cx="396081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ytuł 1" descr="Tytuł slajdu: Badanie serca">
            <a:extLst>
              <a:ext uri="{FF2B5EF4-FFF2-40B4-BE49-F238E27FC236}">
                <a16:creationId xmlns:a16="http://schemas.microsoft.com/office/drawing/2014/main" id="{8C9BE2AB-355D-4F56-D652-B65DC8E8B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  Badanie serca</a:t>
            </a:r>
            <a:endParaRPr lang="pl-PL" altLang="pl-PL" dirty="0">
              <a:solidFill>
                <a:srgbClr val="7B9899"/>
              </a:solidFill>
            </a:endParaRPr>
          </a:p>
        </p:txBody>
      </p:sp>
      <p:sp>
        <p:nvSpPr>
          <p:cNvPr id="29700" name="Symbol zastępczy zawartości 2">
            <a:extLst>
              <a:ext uri="{FF2B5EF4-FFF2-40B4-BE49-F238E27FC236}">
                <a16:creationId xmlns:a16="http://schemas.microsoft.com/office/drawing/2014/main" id="{246F97FD-CA5A-C782-6C00-940033985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703388" y="1801367"/>
            <a:ext cx="8793164" cy="4183507"/>
          </a:xfrm>
        </p:spPr>
        <p:txBody>
          <a:bodyPr/>
          <a:lstStyle/>
          <a:p>
            <a:pPr marL="0" indent="0" eaLnBrk="1" hangingPunct="1">
              <a:buNone/>
            </a:pPr>
            <a:endParaRPr lang="pl-PL" altLang="pl-PL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pl-PL" altLang="pl-PL" dirty="0"/>
          </a:p>
        </p:txBody>
      </p:sp>
      <p:pic>
        <p:nvPicPr>
          <p:cNvPr id="29701" name="Obraz 3" descr="Grafika przedstawiająca ludzkie oko. Oznacza, że należy wykonać oględziny. &#10;Obok grafika przedstawiająca nóż. Oznacza konieczność wykonania nacięć. &#10;Pod obu grafikami znajduje się tekst:&#10;Serce&#10;Oględziny osierdzia i serca.&#10;Otwarcie serca (od uszka do koniuszka – tak aby otworzyć komory i przeciąć przegrodę międzykomorową).&#10;Oględziny zastawek i wsierdzia">
            <a:extLst>
              <a:ext uri="{FF2B5EF4-FFF2-40B4-BE49-F238E27FC236}">
                <a16:creationId xmlns:a16="http://schemas.microsoft.com/office/drawing/2014/main" id="{CED127B5-094C-2115-3322-AC99EC24A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889" y="1849438"/>
            <a:ext cx="17145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Obraz 4">
            <a:extLst>
              <a:ext uri="{FF2B5EF4-FFF2-40B4-BE49-F238E27FC236}">
                <a16:creationId xmlns:a16="http://schemas.microsoft.com/office/drawing/2014/main" id="{0B554612-E69E-8FB7-D8E1-F3EE67FAC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440" y="2031680"/>
            <a:ext cx="1714500" cy="166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pole tekstowe 5">
            <a:extLst>
              <a:ext uri="{FF2B5EF4-FFF2-40B4-BE49-F238E27FC236}">
                <a16:creationId xmlns:a16="http://schemas.microsoft.com/office/drawing/2014/main" id="{33E96E45-6B62-6EBC-0C66-1621508AC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8408" y="4149726"/>
            <a:ext cx="605263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pl-PL" altLang="pl-PL" sz="1800" dirty="0">
                <a:latin typeface="Arial" panose="020B0604020202020204" pitchFamily="34" charset="0"/>
              </a:rPr>
              <a:t>     </a:t>
            </a:r>
            <a:r>
              <a:rPr lang="pl-PL" altLang="pl-PL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Serce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Oględziny osierdzia i serca.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Otwarcie serca (od uszka do koniuszka – </a:t>
            </a:r>
            <a:br>
              <a:rPr lang="pl-PL" alt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pl-PL" alt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 aby otworzyć komory i przeciąć przegrodę międzykomorową).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Oględziny zastawek i wsierdzia.</a:t>
            </a:r>
          </a:p>
        </p:txBody>
      </p:sp>
      <p:pic>
        <p:nvPicPr>
          <p:cNvPr id="29698" name="Obraz 6" descr="Fotografia przedstawia badanie serca wieprzowego, trzymanego przez osobę w niebieskich rękawiczkach. Serce zostało rozcięte i widoczne są komory przedsionki i zastawki">
            <a:extLst>
              <a:ext uri="{FF2B5EF4-FFF2-40B4-BE49-F238E27FC236}">
                <a16:creationId xmlns:a16="http://schemas.microsoft.com/office/drawing/2014/main" id="{7B422D79-72F9-9927-31D4-103B1DF25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511" y="1543051"/>
            <a:ext cx="3816350" cy="489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ytuł 1" descr="Tytuł slajdu: Metodyka badania układu trzewnego i węzłów krezkowych">
            <a:extLst>
              <a:ext uri="{FF2B5EF4-FFF2-40B4-BE49-F238E27FC236}">
                <a16:creationId xmlns:a16="http://schemas.microsoft.com/office/drawing/2014/main" id="{32D85A28-D446-98AF-86BA-590CDB410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57560" cy="1325563"/>
          </a:xfrm>
        </p:spPr>
        <p:txBody>
          <a:bodyPr>
            <a:normAutofit/>
          </a:bodyPr>
          <a:lstStyle/>
          <a:p>
            <a:r>
              <a:rPr lang="pl-PL" dirty="0"/>
              <a:t>Metodyka badania układu trzewnego i węzłów krezkowych</a:t>
            </a:r>
            <a:endParaRPr lang="pl-PL" altLang="pl-PL" dirty="0">
              <a:solidFill>
                <a:srgbClr val="7B9899"/>
              </a:solidFill>
            </a:endParaRPr>
          </a:p>
        </p:txBody>
      </p:sp>
      <p:sp>
        <p:nvSpPr>
          <p:cNvPr id="30723" name="Symbol zastępczy zawartości 2">
            <a:extLst>
              <a:ext uri="{FF2B5EF4-FFF2-40B4-BE49-F238E27FC236}">
                <a16:creationId xmlns:a16="http://schemas.microsoft.com/office/drawing/2014/main" id="{D2D7665F-FE0D-48BA-5224-1137270E1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847850" y="1453897"/>
            <a:ext cx="8504238" cy="382219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pl-PL" altLang="pl-PL" dirty="0"/>
              <a:t>                                     </a:t>
            </a:r>
          </a:p>
          <a:p>
            <a:pPr marL="0" indent="0" eaLnBrk="1" hangingPunct="1">
              <a:buNone/>
            </a:pPr>
            <a:r>
              <a:rPr lang="pl-PL" altLang="pl-PL" dirty="0"/>
              <a:t>                                     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pl-PL" altLang="pl-PL" dirty="0"/>
          </a:p>
        </p:txBody>
      </p:sp>
      <p:pic>
        <p:nvPicPr>
          <p:cNvPr id="30724" name="Obraz 3" descr="Grafika przedstawiająca ludzkie oko. Oznacza, że należy wykonać oględziny. &#10;Obok grafika przedstawiająca ludzką dłoń. Oznacza, że należy wykonać badanie dotykowe.&#10;Obok grafika przedstawiająca nóż. Oznacza konieczność wykonania nacięć. &#10;Obok trzech grafik znajduje się tekst: &#10;Jelita&#10;Oględziny i badanie dotykowe układu trzewnego oraz węzłów chłonnych żołądkowych i krezkowych.&#10;W razie potrzeby nacięcie węzłów chłonnych żołądkowych i krezkowych&#10;">
            <a:extLst>
              <a:ext uri="{FF2B5EF4-FFF2-40B4-BE49-F238E27FC236}">
                <a16:creationId xmlns:a16="http://schemas.microsoft.com/office/drawing/2014/main" id="{8667DB91-B720-FF2C-F865-399F30A275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27" y="2290000"/>
            <a:ext cx="140335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Obraz 5">
            <a:extLst>
              <a:ext uri="{FF2B5EF4-FFF2-40B4-BE49-F238E27FC236}">
                <a16:creationId xmlns:a16="http://schemas.microsoft.com/office/drawing/2014/main" id="{C1028AE4-2945-84EB-2824-8B860DC07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285" y="2665032"/>
            <a:ext cx="1126367" cy="152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Obraz 4">
            <a:extLst>
              <a:ext uri="{FF2B5EF4-FFF2-40B4-BE49-F238E27FC236}">
                <a16:creationId xmlns:a16="http://schemas.microsoft.com/office/drawing/2014/main" id="{5239E0F5-A37F-AD73-3E71-17739288F9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652" y="2919729"/>
            <a:ext cx="1126367" cy="12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pole tekstowe 6">
            <a:extLst>
              <a:ext uri="{FF2B5EF4-FFF2-40B4-BE49-F238E27FC236}">
                <a16:creationId xmlns:a16="http://schemas.microsoft.com/office/drawing/2014/main" id="{062F2734-C649-4F1B-DEE3-DF401B4FE4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487168"/>
            <a:ext cx="598017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pl-PL" altLang="pl-PL" sz="1800" b="1" dirty="0">
                <a:latin typeface="+mn-lt"/>
              </a:rPr>
              <a:t>      </a:t>
            </a:r>
            <a:r>
              <a:rPr lang="pl-PL" altLang="pl-PL" sz="1800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Jelita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n-lt"/>
              </a:rPr>
              <a:t>Oględziny i badanie dotykowe układu trzewnego oraz węzłów chłonnych żołądkowych i krezkowych.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+mn-lt"/>
              </a:rPr>
              <a:t>W razie potrzeby nacięcie węzłów chłonnych żołądkowych </a:t>
            </a:r>
            <a:br>
              <a:rPr lang="pl-PL" altLang="pl-PL" sz="1800" dirty="0">
                <a:latin typeface="+mn-lt"/>
              </a:rPr>
            </a:br>
            <a:r>
              <a:rPr lang="pl-PL" altLang="pl-PL" sz="1800" dirty="0">
                <a:latin typeface="+mn-lt"/>
              </a:rPr>
              <a:t>i krezkowych.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ytuł 1" descr="Tytuł slajdu: Badanie poubojowe układu pokarmowego i śledziony">
            <a:extLst>
              <a:ext uri="{FF2B5EF4-FFF2-40B4-BE49-F238E27FC236}">
                <a16:creationId xmlns:a16="http://schemas.microsoft.com/office/drawing/2014/main" id="{FFD097AA-578F-306A-6A15-F24A440B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365125"/>
            <a:ext cx="10293096" cy="1325563"/>
          </a:xfrm>
        </p:spPr>
        <p:txBody>
          <a:bodyPr>
            <a:normAutofit/>
          </a:bodyPr>
          <a:lstStyle/>
          <a:p>
            <a:r>
              <a:rPr lang="pl-PL" dirty="0"/>
              <a:t>    Badanie poubojowe układu pokarmowego </a:t>
            </a:r>
            <a:br>
              <a:rPr lang="pl-PL" dirty="0"/>
            </a:br>
            <a:r>
              <a:rPr lang="pl-PL" dirty="0"/>
              <a:t>    i śledziony</a:t>
            </a:r>
            <a:endParaRPr lang="pl-PL" altLang="pl-PL" dirty="0">
              <a:solidFill>
                <a:srgbClr val="7B9899"/>
              </a:solidFill>
            </a:endParaRPr>
          </a:p>
        </p:txBody>
      </p:sp>
      <p:pic>
        <p:nvPicPr>
          <p:cNvPr id="31747" name="Symbol zastępczy zawartości 3" descr="Zdjęcie przedstawia śledzionę oraz elementy układu pokarmowego zwierzęcia umieszczone w dużej misce. Widoczne są liczne fragmenty przewodu pokarmowego, w tym pętle jelit oraz żołądek, a na pierwszym planie znajduje się wydłużona, ciemnofioletowa śledziona">
            <a:extLst>
              <a:ext uri="{FF2B5EF4-FFF2-40B4-BE49-F238E27FC236}">
                <a16:creationId xmlns:a16="http://schemas.microsoft.com/office/drawing/2014/main" id="{4F0C0F31-9746-9E2B-1344-62C700A4260C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71269" y="1996250"/>
            <a:ext cx="3960812" cy="4572000"/>
          </a:xfrm>
        </p:spPr>
      </p:pic>
      <p:pic>
        <p:nvPicPr>
          <p:cNvPr id="31748" name="Obraz 4" descr="Zdjęcie przedstawia fragmenty układu pokarmowego zwierzęcia ułożone w pojemniku. Widoczne są liczne pętle jelita cienkiego i grubego, fragmenty żołądka oraz błona krezki łącząca jelita oraz węzły chłonne krezkowe">
            <a:extLst>
              <a:ext uri="{FF2B5EF4-FFF2-40B4-BE49-F238E27FC236}">
                <a16:creationId xmlns:a16="http://schemas.microsoft.com/office/drawing/2014/main" id="{298E9386-2388-39A7-769E-813B4F75B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009" y="1996250"/>
            <a:ext cx="3940175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ytuł 1" descr="Tytuł slajdu: Badanie poubojowe śledziony i układu rozrodczego">
            <a:extLst>
              <a:ext uri="{FF2B5EF4-FFF2-40B4-BE49-F238E27FC236}">
                <a16:creationId xmlns:a16="http://schemas.microsoft.com/office/drawing/2014/main" id="{E2BC3CDB-7AEB-131A-0CB6-88113F29A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093"/>
            <a:ext cx="10875264" cy="1344694"/>
          </a:xfrm>
        </p:spPr>
        <p:txBody>
          <a:bodyPr>
            <a:normAutofit/>
          </a:bodyPr>
          <a:lstStyle/>
          <a:p>
            <a:r>
              <a:rPr lang="pl-PL" dirty="0"/>
              <a:t>Badanie poubojowe śledziony i układu rozrodczego</a:t>
            </a:r>
            <a:endParaRPr lang="pl-PL" altLang="pl-PL" dirty="0">
              <a:solidFill>
                <a:srgbClr val="7B9899"/>
              </a:solidFill>
            </a:endParaRPr>
          </a:p>
        </p:txBody>
      </p:sp>
      <p:sp>
        <p:nvSpPr>
          <p:cNvPr id="32771" name="Symbol zastępczy zawartości 2">
            <a:extLst>
              <a:ext uri="{FF2B5EF4-FFF2-40B4-BE49-F238E27FC236}">
                <a16:creationId xmlns:a16="http://schemas.microsoft.com/office/drawing/2014/main" id="{65837F77-F7CF-9F8B-2704-477905C67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843881" y="1563624"/>
            <a:ext cx="8504238" cy="456889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pl-PL" altLang="pl-PL" dirty="0"/>
              <a:t>                                            </a:t>
            </a:r>
            <a:r>
              <a:rPr lang="pl-PL" altLang="pl-PL" sz="1800" b="1" dirty="0"/>
              <a:t>Śledziona</a:t>
            </a:r>
          </a:p>
          <a:p>
            <a:pPr eaLnBrk="1" hangingPunct="1"/>
            <a:r>
              <a:rPr lang="pl-PL" altLang="pl-PL" dirty="0"/>
              <a:t>                               </a:t>
            </a:r>
          </a:p>
          <a:p>
            <a:pPr eaLnBrk="1" hangingPunct="1"/>
            <a:endParaRPr lang="pl-PL" altLang="pl-PL" dirty="0"/>
          </a:p>
          <a:p>
            <a:pPr eaLnBrk="1" hangingPunct="1"/>
            <a:endParaRPr lang="pl-PL" altLang="pl-PL" dirty="0"/>
          </a:p>
          <a:p>
            <a:pPr eaLnBrk="1" hangingPunct="1">
              <a:buFont typeface="Wingdings 2" panose="05020102010507070707" pitchFamily="18" charset="2"/>
              <a:buNone/>
            </a:pPr>
            <a:endParaRPr lang="pl-PL" altLang="pl-PL" dirty="0"/>
          </a:p>
          <a:p>
            <a:pPr marL="0" indent="0" eaLnBrk="1" hangingPunct="1">
              <a:buNone/>
            </a:pPr>
            <a:r>
              <a:rPr lang="pl-PL" altLang="pl-PL" dirty="0"/>
              <a:t>                                            </a:t>
            </a:r>
            <a:r>
              <a:rPr lang="pl-PL" altLang="pl-PL" sz="1800" b="1" dirty="0"/>
              <a:t>Narządy płciowe</a:t>
            </a:r>
          </a:p>
        </p:txBody>
      </p:sp>
      <p:pic>
        <p:nvPicPr>
          <p:cNvPr id="32772" name="Obraz 3" descr="Grafika przedstawiająca ludzkie oko. Oznacza, że należy wykonać oględziny. &#10;Obok grafika przedstawiająca ludzką dłoń. Oznacza, że należy wykonać badanie dotykowe.&#10;Obok obu grafik tekst: &#10;Śledziona&#10;Oględziny śledziony&#10;W razie potrzeby badanie dotykowe">
            <a:extLst>
              <a:ext uri="{FF2B5EF4-FFF2-40B4-BE49-F238E27FC236}">
                <a16:creationId xmlns:a16="http://schemas.microsoft.com/office/drawing/2014/main" id="{0B246313-5A42-2E65-5D22-5C7E837824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597" y="1474787"/>
            <a:ext cx="1547813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Obraz 5">
            <a:extLst>
              <a:ext uri="{FF2B5EF4-FFF2-40B4-BE49-F238E27FC236}">
                <a16:creationId xmlns:a16="http://schemas.microsoft.com/office/drawing/2014/main" id="{F474FA63-4F5A-25DB-A67E-2445F0D9E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7782" y="1873168"/>
            <a:ext cx="1235010" cy="1458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pole tekstowe 6">
            <a:extLst>
              <a:ext uri="{FF2B5EF4-FFF2-40B4-BE49-F238E27FC236}">
                <a16:creationId xmlns:a16="http://schemas.microsoft.com/office/drawing/2014/main" id="{05559252-BF4B-BC02-7C6B-D98688D95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939" y="2002971"/>
            <a:ext cx="526018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Oględziny śledziony.</a:t>
            </a:r>
          </a:p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razie potrzeby badanie dotykowe.</a:t>
            </a:r>
          </a:p>
        </p:txBody>
      </p:sp>
      <p:pic>
        <p:nvPicPr>
          <p:cNvPr id="32773" name="Obraz 4" descr="Grafika przedstawiająca ludzkie oko. Oznacza, że należy wykonać oględziny. &#10;Obok grafiki tekst:&#10;Narządy płciowe&#10;Oględziny narządów płciowych">
            <a:extLst>
              <a:ext uri="{FF2B5EF4-FFF2-40B4-BE49-F238E27FC236}">
                <a16:creationId xmlns:a16="http://schemas.microsoft.com/office/drawing/2014/main" id="{DF953F18-9C91-FC49-A95F-0AE9429EAA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596" y="3803650"/>
            <a:ext cx="1547813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6" name="pole tekstowe 7">
            <a:extLst>
              <a:ext uri="{FF2B5EF4-FFF2-40B4-BE49-F238E27FC236}">
                <a16:creationId xmlns:a16="http://schemas.microsoft.com/office/drawing/2014/main" id="{548E0729-3067-2664-51A5-EFA0E8B6F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7938" y="4528457"/>
            <a:ext cx="45089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7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"/>
              <a:defRPr sz="2200">
                <a:solidFill>
                  <a:schemeClr val="tx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8CADAE"/>
              </a:buClr>
              <a:buSzPct val="75000"/>
              <a:buFont typeface="Wingdings 2" panose="05020102010507070707" pitchFamily="18" charset="2"/>
              <a:buChar char=""/>
              <a:defRPr sz="2000">
                <a:solidFill>
                  <a:schemeClr val="tx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8C7B70"/>
              </a:buClr>
              <a:buSzPct val="70000"/>
              <a:buFont typeface="Wingdings" panose="05000000000000000000" pitchFamily="2" charset="2"/>
              <a:buChar char=""/>
              <a:defRPr sz="2000">
                <a:solidFill>
                  <a:schemeClr val="tx2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FB08C"/>
              </a:buClr>
              <a:buChar char="•"/>
              <a:defRPr>
                <a:solidFill>
                  <a:schemeClr val="tx1"/>
                </a:solidFill>
                <a:latin typeface="Georgia" panose="02040502050405020303" pitchFamily="18" charset="0"/>
              </a:defRPr>
            </a:lvl9pPr>
          </a:lstStyle>
          <a:p>
            <a:pPr marL="285750" indent="-285750" eaLnBrk="1" hangingPunct="1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pl-PL" altLang="pl-PL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Oględziny narządów płciowych.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ytuł 1" descr="Tytuł slajdu: Badanie poubojowe śledziony – przykłady zmian">
            <a:extLst>
              <a:ext uri="{FF2B5EF4-FFF2-40B4-BE49-F238E27FC236}">
                <a16:creationId xmlns:a16="http://schemas.microsoft.com/office/drawing/2014/main" id="{6D4B65B8-8021-CAB2-A9C0-A7A3780EE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          Badanie poubojowe śledziony –</a:t>
            </a:r>
            <a:br>
              <a:rPr lang="pl-PL" dirty="0"/>
            </a:br>
            <a:r>
              <a:rPr lang="pl-PL" dirty="0"/>
              <a:t>          przykłady zmian</a:t>
            </a:r>
            <a:endParaRPr lang="pl-PL" altLang="pl-PL" dirty="0">
              <a:solidFill>
                <a:srgbClr val="7B9899"/>
              </a:solidFill>
            </a:endParaRPr>
          </a:p>
        </p:txBody>
      </p:sp>
      <p:pic>
        <p:nvPicPr>
          <p:cNvPr id="33795" name="Symbol zastępczy zawartości 3" descr="Zdjęcie przedstawia śledzionę zwierzęcia trzymaną w dłoni osoby ubranej w jednorazową rękawiczkę ochronną. Narząd ma wydłużony, spłaszczony kształt oraz ciemnofioletową, gładką i wilgotną powierzchnię">
            <a:extLst>
              <a:ext uri="{FF2B5EF4-FFF2-40B4-BE49-F238E27FC236}">
                <a16:creationId xmlns:a16="http://schemas.microsoft.com/office/drawing/2014/main" id="{6F1B2170-FD1D-7E11-F42C-84825DA3F0BC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16915" y="1920875"/>
            <a:ext cx="3209427" cy="4572000"/>
          </a:xfrm>
        </p:spPr>
      </p:pic>
      <p:pic>
        <p:nvPicPr>
          <p:cNvPr id="33796" name="Obraz 4" descr="Zdjęcie przedstawia śledzionę, leżącą na metalowej powierzchni. Wzdłuż całej długości narządu widoczne są liczne, rozsiane, uniesione guzki i zgrubienia o różnej wielkości i barwie – od czerwono-purpurowej po jaśniejszą, kremowo-różową. Zmiany charakterystyczne dla gruźlicy">
            <a:extLst>
              <a:ext uri="{FF2B5EF4-FFF2-40B4-BE49-F238E27FC236}">
                <a16:creationId xmlns:a16="http://schemas.microsoft.com/office/drawing/2014/main" id="{3870A88E-3E96-3283-8140-A271B34A47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599" y="1920875"/>
            <a:ext cx="3114938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Półtusza wieprzowa">
            <a:extLst>
              <a:ext uri="{FF2B5EF4-FFF2-40B4-BE49-F238E27FC236}">
                <a16:creationId xmlns:a16="http://schemas.microsoft.com/office/drawing/2014/main" id="{209C1A36-9E4E-D98E-6059-8C7C7F2DD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5933" y="347471"/>
            <a:ext cx="3766009" cy="823029"/>
          </a:xfrm>
        </p:spPr>
        <p:txBody>
          <a:bodyPr>
            <a:noAutofit/>
          </a:bodyPr>
          <a:lstStyle/>
          <a:p>
            <a:pPr algn="l"/>
            <a:r>
              <a:rPr lang="pl-PL" sz="2800" dirty="0"/>
              <a:t>      </a:t>
            </a:r>
            <a:br>
              <a:rPr lang="pl-PL" sz="2800" dirty="0"/>
            </a:br>
            <a:br>
              <a:rPr lang="pl-PL" sz="2800" dirty="0"/>
            </a:br>
            <a:r>
              <a:rPr lang="pl-PL" sz="2800" dirty="0"/>
              <a:t> Półtusza wieprzowa </a:t>
            </a:r>
            <a:br>
              <a:rPr lang="pl-PL" sz="2800" dirty="0"/>
            </a:br>
            <a:r>
              <a:rPr lang="pl-PL" sz="2800" dirty="0"/>
              <a:t>      </a:t>
            </a:r>
          </a:p>
        </p:txBody>
      </p:sp>
      <p:sp>
        <p:nvSpPr>
          <p:cNvPr id="10" name="pole tekstowe 9" descr="Ponumerowana lista tekstowa od 1 do 7 przedstawiająca elementy podziału tuszy wieprzowej:&#10;1. Szynka, golonka, raciczka &#10;2. Polędwiczka &#10;3. Schab, polędwica z boczkiem i słoniną&#10;4. Karkówka &#10;5. Boczek z żeberkami i mostkiem&#10;6. Łopatka, golonka, raciczka&#10;7. Głowa &#10;">
            <a:extLst>
              <a:ext uri="{FF2B5EF4-FFF2-40B4-BE49-F238E27FC236}">
                <a16:creationId xmlns:a16="http://schemas.microsoft.com/office/drawing/2014/main" id="{B4C5131E-184D-7181-393D-9677EC8B7ED1}"/>
              </a:ext>
            </a:extLst>
          </p:cNvPr>
          <p:cNvSpPr txBox="1"/>
          <p:nvPr/>
        </p:nvSpPr>
        <p:spPr>
          <a:xfrm>
            <a:off x="4563767" y="1067673"/>
            <a:ext cx="3504966" cy="35648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5537" indent="-275537">
              <a:lnSpc>
                <a:spcPct val="115000"/>
              </a:lnSpc>
              <a:spcAft>
                <a:spcPts val="429"/>
              </a:spcAft>
              <a:buFont typeface="+mj-lt"/>
              <a:buAutoNum type="arabicPeriod"/>
            </a:pPr>
            <a:r>
              <a:rPr lang="pl-PL" sz="2000" kern="100" dirty="0">
                <a:ea typeface="Aptos" panose="020B0004020202020204" pitchFamily="34" charset="0"/>
                <a:cs typeface="Times New Roman" panose="02020603050405020304" pitchFamily="18" charset="0"/>
              </a:rPr>
              <a:t>Szynka, golonka, raciczka </a:t>
            </a:r>
          </a:p>
          <a:p>
            <a:pPr marL="275537" indent="-275537">
              <a:lnSpc>
                <a:spcPct val="115000"/>
              </a:lnSpc>
              <a:spcAft>
                <a:spcPts val="429"/>
              </a:spcAft>
              <a:buFont typeface="+mj-lt"/>
              <a:buAutoNum type="arabicPeriod"/>
            </a:pPr>
            <a:r>
              <a:rPr lang="pl-PL" sz="2000" kern="100" dirty="0">
                <a:ea typeface="Aptos" panose="020B0004020202020204" pitchFamily="34" charset="0"/>
                <a:cs typeface="Times New Roman" panose="02020603050405020304" pitchFamily="18" charset="0"/>
              </a:rPr>
              <a:t>Polędwiczka </a:t>
            </a:r>
          </a:p>
          <a:p>
            <a:pPr marL="275537" indent="-275537">
              <a:lnSpc>
                <a:spcPct val="115000"/>
              </a:lnSpc>
              <a:spcAft>
                <a:spcPts val="429"/>
              </a:spcAft>
              <a:buFont typeface="+mj-lt"/>
              <a:buAutoNum type="arabicPeriod"/>
            </a:pPr>
            <a:r>
              <a:rPr lang="pl-PL" sz="2000" dirty="0"/>
              <a:t>Schab, polędwica z boczkiem i słoniną</a:t>
            </a:r>
            <a:endParaRPr lang="pl-PL" sz="20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5537" indent="-275537">
              <a:lnSpc>
                <a:spcPct val="115000"/>
              </a:lnSpc>
              <a:spcAft>
                <a:spcPts val="429"/>
              </a:spcAft>
              <a:buFont typeface="+mj-lt"/>
              <a:buAutoNum type="arabicPeriod"/>
            </a:pPr>
            <a:r>
              <a:rPr lang="pl-PL" sz="2000" kern="100" dirty="0">
                <a:ea typeface="Aptos" panose="020B0004020202020204" pitchFamily="34" charset="0"/>
                <a:cs typeface="Times New Roman" panose="02020603050405020304" pitchFamily="18" charset="0"/>
              </a:rPr>
              <a:t>Karkówka </a:t>
            </a:r>
          </a:p>
          <a:p>
            <a:pPr marL="275537" indent="-275537">
              <a:lnSpc>
                <a:spcPct val="115000"/>
              </a:lnSpc>
              <a:spcAft>
                <a:spcPts val="429"/>
              </a:spcAft>
              <a:buFont typeface="+mj-lt"/>
              <a:buAutoNum type="arabicPeriod"/>
            </a:pPr>
            <a:r>
              <a:rPr lang="pl-PL" sz="2000" dirty="0"/>
              <a:t>Boczek z żeberkami i mostkiem</a:t>
            </a:r>
            <a:endParaRPr lang="pl-PL" sz="20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5537" indent="-275537">
              <a:lnSpc>
                <a:spcPct val="115000"/>
              </a:lnSpc>
              <a:spcAft>
                <a:spcPts val="429"/>
              </a:spcAft>
              <a:buFont typeface="+mj-lt"/>
              <a:buAutoNum type="arabicPeriod"/>
            </a:pPr>
            <a:r>
              <a:rPr lang="pl-PL" sz="2000" dirty="0"/>
              <a:t>Łopatka, golonka, raciczka</a:t>
            </a:r>
            <a:endParaRPr lang="pl-PL" sz="20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5537" indent="-275537">
              <a:lnSpc>
                <a:spcPct val="115000"/>
              </a:lnSpc>
              <a:spcAft>
                <a:spcPts val="429"/>
              </a:spcAft>
              <a:buFont typeface="+mj-lt"/>
              <a:buAutoNum type="arabicPeriod"/>
            </a:pPr>
            <a:r>
              <a:rPr lang="pl-PL" sz="2000" kern="100" dirty="0">
                <a:ea typeface="Aptos" panose="020B0004020202020204" pitchFamily="34" charset="0"/>
                <a:cs typeface="Times New Roman" panose="02020603050405020304" pitchFamily="18" charset="0"/>
              </a:rPr>
              <a:t>Głowa </a:t>
            </a:r>
          </a:p>
        </p:txBody>
      </p:sp>
      <p:grpSp>
        <p:nvGrpSpPr>
          <p:cNvPr id="3" name="Grupa 2" descr="Grafika przedstawia model anatomiczny półtuszy wieprzowej zamontowany na metalowym stojaku. Elementy półtuszy są rozdzielone i rozmieszczone pionowo, ukazując podział na poszczególne elementy rzeźnickie (m.in. szynkę, schab, boczek). Poszczególne części są oznaczone cyframi od 1 do 7 oraz pomarańczowymi i niebieskimi strzałkami wskazującymi na konkretne mięśnie, kości kręgosłupa i płaty tłuszczu">
            <a:extLst>
              <a:ext uri="{FF2B5EF4-FFF2-40B4-BE49-F238E27FC236}">
                <a16:creationId xmlns:a16="http://schemas.microsoft.com/office/drawing/2014/main" id="{A4465721-270C-289D-6BF0-01682CB7433D}"/>
              </a:ext>
            </a:extLst>
          </p:cNvPr>
          <p:cNvGrpSpPr/>
          <p:nvPr/>
        </p:nvGrpSpPr>
        <p:grpSpPr>
          <a:xfrm>
            <a:off x="134538" y="68549"/>
            <a:ext cx="4386661" cy="6591113"/>
            <a:chOff x="3614339" y="1338550"/>
            <a:chExt cx="3086100" cy="4636974"/>
          </a:xfrm>
        </p:grpSpPr>
        <p:pic>
          <p:nvPicPr>
            <p:cNvPr id="5" name="Obraz 4" descr="Obraz zawierający statua, sztuka&#10;&#10;Zawartość wygenerowana przez AI może być niepoprawna.">
              <a:extLst>
                <a:ext uri="{FF2B5EF4-FFF2-40B4-BE49-F238E27FC236}">
                  <a16:creationId xmlns:a16="http://schemas.microsoft.com/office/drawing/2014/main" id="{9AB54308-4DCA-44E6-FD7F-DC810C8E0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4339" y="1338550"/>
              <a:ext cx="3086100" cy="4636974"/>
            </a:xfrm>
            <a:prstGeom prst="rect">
              <a:avLst/>
            </a:prstGeom>
          </p:spPr>
        </p:pic>
        <p:cxnSp>
          <p:nvCxnSpPr>
            <p:cNvPr id="7" name="Łącznik prosty ze strzałką 6">
              <a:extLst>
                <a:ext uri="{FF2B5EF4-FFF2-40B4-BE49-F238E27FC236}">
                  <a16:creationId xmlns:a16="http://schemas.microsoft.com/office/drawing/2014/main" id="{441BF60B-AD8A-E64C-3EE0-C7C120EA6E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183023" y="4716397"/>
              <a:ext cx="468180" cy="89270"/>
            </a:xfrm>
            <a:prstGeom prst="straightConnector1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2" name="pole tekstowe 11">
              <a:extLst>
                <a:ext uri="{FF2B5EF4-FFF2-40B4-BE49-F238E27FC236}">
                  <a16:creationId xmlns:a16="http://schemas.microsoft.com/office/drawing/2014/main" id="{5F4EBDF4-BB15-3504-0644-D0BA5AD58663}"/>
                </a:ext>
              </a:extLst>
            </p:cNvPr>
            <p:cNvSpPr txBox="1"/>
            <p:nvPr/>
          </p:nvSpPr>
          <p:spPr>
            <a:xfrm>
              <a:off x="3774106" y="1946972"/>
              <a:ext cx="214664" cy="33239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500" dirty="0"/>
                <a:t>1</a:t>
              </a:r>
            </a:p>
            <a:p>
              <a:endParaRPr lang="pl-PL" sz="1500" dirty="0"/>
            </a:p>
            <a:p>
              <a:r>
                <a:rPr lang="pl-PL" sz="1500" dirty="0"/>
                <a:t>2</a:t>
              </a:r>
            </a:p>
            <a:p>
              <a:endParaRPr lang="pl-PL" sz="1500" dirty="0"/>
            </a:p>
            <a:p>
              <a:r>
                <a:rPr lang="pl-PL" sz="1500" dirty="0"/>
                <a:t>3</a:t>
              </a:r>
            </a:p>
            <a:p>
              <a:endParaRPr lang="pl-PL" sz="1500" dirty="0"/>
            </a:p>
            <a:p>
              <a:r>
                <a:rPr lang="pl-PL" sz="1500" dirty="0"/>
                <a:t>4</a:t>
              </a:r>
            </a:p>
            <a:p>
              <a:endParaRPr lang="pl-PL" sz="1500" dirty="0"/>
            </a:p>
            <a:p>
              <a:r>
                <a:rPr lang="pl-PL" sz="1500" dirty="0"/>
                <a:t>5</a:t>
              </a:r>
            </a:p>
            <a:p>
              <a:endParaRPr lang="pl-PL" sz="1500" dirty="0"/>
            </a:p>
            <a:p>
              <a:r>
                <a:rPr lang="pl-PL" sz="1500" dirty="0"/>
                <a:t>6</a:t>
              </a:r>
            </a:p>
            <a:p>
              <a:endParaRPr lang="pl-PL" sz="1500" dirty="0"/>
            </a:p>
            <a:p>
              <a:r>
                <a:rPr lang="pl-PL" sz="1500" dirty="0"/>
                <a:t>7</a:t>
              </a:r>
            </a:p>
            <a:p>
              <a:endParaRPr lang="pl-PL" sz="1500" dirty="0"/>
            </a:p>
          </p:txBody>
        </p:sp>
        <p:cxnSp>
          <p:nvCxnSpPr>
            <p:cNvPr id="14" name="Łącznik prosty ze strzałką 13">
              <a:extLst>
                <a:ext uri="{FF2B5EF4-FFF2-40B4-BE49-F238E27FC236}">
                  <a16:creationId xmlns:a16="http://schemas.microsoft.com/office/drawing/2014/main" id="{C3E1DC43-18A2-B4E5-A232-505087383933}"/>
                </a:ext>
              </a:extLst>
            </p:cNvPr>
            <p:cNvCxnSpPr>
              <a:cxnSpLocks/>
            </p:cNvCxnSpPr>
            <p:nvPr/>
          </p:nvCxnSpPr>
          <p:spPr>
            <a:xfrm>
              <a:off x="4183023" y="3968963"/>
              <a:ext cx="819244" cy="0"/>
            </a:xfrm>
            <a:prstGeom prst="straightConnector1">
              <a:avLst/>
            </a:prstGeom>
            <a:ln w="1905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7" name="Łącznik prosty ze strzałką 16">
              <a:extLst>
                <a:ext uri="{FF2B5EF4-FFF2-40B4-BE49-F238E27FC236}">
                  <a16:creationId xmlns:a16="http://schemas.microsoft.com/office/drawing/2014/main" id="{AB3C9E18-5D25-F0F4-33C7-136BFAD093BF}"/>
                </a:ext>
              </a:extLst>
            </p:cNvPr>
            <p:cNvCxnSpPr>
              <a:cxnSpLocks/>
            </p:cNvCxnSpPr>
            <p:nvPr/>
          </p:nvCxnSpPr>
          <p:spPr>
            <a:xfrm>
              <a:off x="4183024" y="4346209"/>
              <a:ext cx="1241534" cy="0"/>
            </a:xfrm>
            <a:prstGeom prst="straightConnector1">
              <a:avLst/>
            </a:prstGeom>
            <a:ln w="1905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" name="Łącznik prosty ze strzałką 18">
              <a:extLst>
                <a:ext uri="{FF2B5EF4-FFF2-40B4-BE49-F238E27FC236}">
                  <a16:creationId xmlns:a16="http://schemas.microsoft.com/office/drawing/2014/main" id="{9F720FE2-8161-5E47-56D1-75E8A200A047}"/>
                </a:ext>
              </a:extLst>
            </p:cNvPr>
            <p:cNvCxnSpPr>
              <a:cxnSpLocks/>
            </p:cNvCxnSpPr>
            <p:nvPr/>
          </p:nvCxnSpPr>
          <p:spPr>
            <a:xfrm>
              <a:off x="3981732" y="3429000"/>
              <a:ext cx="435382" cy="312495"/>
            </a:xfrm>
            <a:prstGeom prst="straightConnector1">
              <a:avLst/>
            </a:prstGeom>
            <a:ln w="1905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" name="Łącznik prosty ze strzałką 20">
              <a:extLst>
                <a:ext uri="{FF2B5EF4-FFF2-40B4-BE49-F238E27FC236}">
                  <a16:creationId xmlns:a16="http://schemas.microsoft.com/office/drawing/2014/main" id="{1AE99A43-6AC0-B0CE-FC90-AE16AA29F585}"/>
                </a:ext>
              </a:extLst>
            </p:cNvPr>
            <p:cNvCxnSpPr>
              <a:cxnSpLocks/>
            </p:cNvCxnSpPr>
            <p:nvPr/>
          </p:nvCxnSpPr>
          <p:spPr>
            <a:xfrm>
              <a:off x="3988769" y="2998025"/>
              <a:ext cx="540533" cy="82129"/>
            </a:xfrm>
            <a:prstGeom prst="straightConnector1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3" name="Łącznik prosty ze strzałką 22">
              <a:extLst>
                <a:ext uri="{FF2B5EF4-FFF2-40B4-BE49-F238E27FC236}">
                  <a16:creationId xmlns:a16="http://schemas.microsoft.com/office/drawing/2014/main" id="{8CF704F5-5B1F-FEFB-50C5-B79C638684EB}"/>
                </a:ext>
              </a:extLst>
            </p:cNvPr>
            <p:cNvCxnSpPr>
              <a:cxnSpLocks/>
            </p:cNvCxnSpPr>
            <p:nvPr/>
          </p:nvCxnSpPr>
          <p:spPr>
            <a:xfrm>
              <a:off x="3981731" y="2537567"/>
              <a:ext cx="885403" cy="500074"/>
            </a:xfrm>
            <a:prstGeom prst="straightConnector1">
              <a:avLst/>
            </a:prstGeom>
            <a:ln w="19050" cap="flat" cmpd="sng" algn="ctr">
              <a:solidFill>
                <a:srgbClr val="00206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5" name="Łącznik prosty ze strzałką 24">
              <a:extLst>
                <a:ext uri="{FF2B5EF4-FFF2-40B4-BE49-F238E27FC236}">
                  <a16:creationId xmlns:a16="http://schemas.microsoft.com/office/drawing/2014/main" id="{44AA5C75-731C-EC26-1307-24BF8D3C0E25}"/>
                </a:ext>
              </a:extLst>
            </p:cNvPr>
            <p:cNvCxnSpPr>
              <a:cxnSpLocks/>
            </p:cNvCxnSpPr>
            <p:nvPr/>
          </p:nvCxnSpPr>
          <p:spPr>
            <a:xfrm>
              <a:off x="3932675" y="2109217"/>
              <a:ext cx="596627" cy="4577"/>
            </a:xfrm>
            <a:prstGeom prst="straightConnector1">
              <a:avLst/>
            </a:prstGeom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pic>
        <p:nvPicPr>
          <p:cNvPr id="4" name="Obraz 3" descr="Pionowy, edukacyjny model półtuszy wieprzowej na stojaku, z zaznaczonymi liniami cięcia rzeźnickiego na jasnej skórze">
            <a:extLst>
              <a:ext uri="{FF2B5EF4-FFF2-40B4-BE49-F238E27FC236}">
                <a16:creationId xmlns:a16="http://schemas.microsoft.com/office/drawing/2014/main" id="{84E65D8C-6F3E-7786-2D87-B2A0EF121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0899" y="482600"/>
            <a:ext cx="3928534" cy="589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068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Badanie szczegółowe tuszy">
            <a:extLst>
              <a:ext uri="{FF2B5EF4-FFF2-40B4-BE49-F238E27FC236}">
                <a16:creationId xmlns:a16="http://schemas.microsoft.com/office/drawing/2014/main" id="{0110BCCD-1F0E-E6DB-BDA2-98684D56C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" y="365126"/>
            <a:ext cx="11079480" cy="63411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pl-PL" dirty="0"/>
              <a:t>  Badanie szczegółowe tuszy</a:t>
            </a:r>
          </a:p>
        </p:txBody>
      </p:sp>
      <p:graphicFrame>
        <p:nvGraphicFramePr>
          <p:cNvPr id="5" name="Tabela 4" descr="Tabela porównawcza węzłów chłonnych w poszczególnych narządach i lokalizacjach anatomicznych dla bydła, koni oraz świń">
            <a:extLst>
              <a:ext uri="{FF2B5EF4-FFF2-40B4-BE49-F238E27FC236}">
                <a16:creationId xmlns:a16="http://schemas.microsoft.com/office/drawing/2014/main" id="{00B8BD86-C747-FCAC-A89D-BC4DD13C9D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150361"/>
              </p:ext>
            </p:extLst>
          </p:nvPr>
        </p:nvGraphicFramePr>
        <p:xfrm>
          <a:off x="658368" y="1162813"/>
          <a:ext cx="10902822" cy="54429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24328">
                  <a:extLst>
                    <a:ext uri="{9D8B030D-6E8A-4147-A177-3AD203B41FA5}">
                      <a16:colId xmlns:a16="http://schemas.microsoft.com/office/drawing/2014/main" val="2452363611"/>
                    </a:ext>
                  </a:extLst>
                </a:gridCol>
                <a:gridCol w="3090672">
                  <a:extLst>
                    <a:ext uri="{9D8B030D-6E8A-4147-A177-3AD203B41FA5}">
                      <a16:colId xmlns:a16="http://schemas.microsoft.com/office/drawing/2014/main" val="715074152"/>
                    </a:ext>
                  </a:extLst>
                </a:gridCol>
                <a:gridCol w="2558922">
                  <a:extLst>
                    <a:ext uri="{9D8B030D-6E8A-4147-A177-3AD203B41FA5}">
                      <a16:colId xmlns:a16="http://schemas.microsoft.com/office/drawing/2014/main" val="300954632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100606057"/>
                    </a:ext>
                  </a:extLst>
                </a:gridCol>
              </a:tblGrid>
              <a:tr h="3040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 dirty="0">
                          <a:effectLst/>
                        </a:rPr>
                        <a:t>Narząd / Lokalizacja </a:t>
                      </a:r>
                      <a:endParaRPr lang="pl-PL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>
                          <a:effectLst/>
                        </a:rPr>
                        <a:t>Bydło</a:t>
                      </a:r>
                      <a:endParaRPr lang="pl-PL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>
                          <a:effectLst/>
                        </a:rPr>
                        <a:t>Konie</a:t>
                      </a:r>
                      <a:endParaRPr lang="pl-PL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 dirty="0">
                          <a:effectLst/>
                        </a:rPr>
                        <a:t>Świnie</a:t>
                      </a:r>
                      <a:endParaRPr lang="pl-PL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62035369"/>
                  </a:ext>
                </a:extLst>
              </a:tr>
              <a:tr h="17443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 dirty="0">
                          <a:effectLst/>
                        </a:rPr>
                        <a:t>Głowa i gardło</a:t>
                      </a:r>
                      <a:endParaRPr lang="pl-PL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 dirty="0">
                          <a:effectLst/>
                        </a:rPr>
                        <a:t>• </a:t>
                      </a:r>
                      <a:r>
                        <a:rPr lang="pl-PL" sz="1800" kern="100" dirty="0" err="1">
                          <a:effectLst/>
                        </a:rPr>
                        <a:t>Zagardłowe</a:t>
                      </a:r>
                      <a:r>
                        <a:rPr lang="pl-PL" sz="1800" kern="100" dirty="0">
                          <a:effectLst/>
                        </a:rPr>
                        <a:t> </a:t>
                      </a:r>
                      <a:br>
                        <a:rPr lang="pl-PL" sz="1800" kern="100" dirty="0">
                          <a:effectLst/>
                        </a:rPr>
                      </a:br>
                      <a:r>
                        <a:rPr lang="pl-PL" sz="1800" kern="100" dirty="0">
                          <a:effectLst/>
                        </a:rPr>
                        <a:t>(</a:t>
                      </a:r>
                      <a:r>
                        <a:rPr lang="pl-PL" sz="1800" kern="100" dirty="0" err="1">
                          <a:effectLst/>
                        </a:rPr>
                        <a:t>Lnn</a:t>
                      </a:r>
                      <a:r>
                        <a:rPr lang="pl-PL" sz="1800" kern="100" dirty="0">
                          <a:effectLst/>
                        </a:rPr>
                        <a:t>. </a:t>
                      </a:r>
                      <a:r>
                        <a:rPr lang="pl-PL" sz="1800" kern="100" dirty="0" err="1">
                          <a:effectLst/>
                        </a:rPr>
                        <a:t>retropharyngiales</a:t>
                      </a:r>
                      <a:r>
                        <a:rPr lang="pl-PL" sz="1800" kern="100" dirty="0">
                          <a:effectLst/>
                        </a:rPr>
                        <a:t>)</a:t>
                      </a:r>
                      <a:br>
                        <a:rPr lang="pl-PL" sz="1800" kern="100" dirty="0">
                          <a:effectLst/>
                        </a:rPr>
                      </a:br>
                      <a:r>
                        <a:rPr lang="pl-PL" sz="1800" kern="100" dirty="0">
                          <a:effectLst/>
                        </a:rPr>
                        <a:t>• Żuchwowe </a:t>
                      </a:r>
                      <a:br>
                        <a:rPr lang="pl-PL" sz="1800" kern="100" dirty="0">
                          <a:effectLst/>
                        </a:rPr>
                      </a:br>
                      <a:r>
                        <a:rPr lang="pl-PL" sz="1800" kern="100" dirty="0">
                          <a:effectLst/>
                        </a:rPr>
                        <a:t>(</a:t>
                      </a:r>
                      <a:r>
                        <a:rPr lang="pl-PL" sz="1800" kern="100" dirty="0" err="1">
                          <a:effectLst/>
                        </a:rPr>
                        <a:t>Lnn</a:t>
                      </a:r>
                      <a:r>
                        <a:rPr lang="pl-PL" sz="1800" kern="100" dirty="0">
                          <a:effectLst/>
                        </a:rPr>
                        <a:t>. </a:t>
                      </a:r>
                      <a:r>
                        <a:rPr lang="pl-PL" sz="1800" kern="100" dirty="0" err="1">
                          <a:effectLst/>
                        </a:rPr>
                        <a:t>mandibulares</a:t>
                      </a:r>
                      <a:r>
                        <a:rPr lang="pl-PL" sz="1800" kern="100" dirty="0">
                          <a:effectLst/>
                        </a:rPr>
                        <a:t>)</a:t>
                      </a:r>
                      <a:br>
                        <a:rPr lang="pl-PL" sz="1800" kern="100" dirty="0">
                          <a:effectLst/>
                        </a:rPr>
                      </a:br>
                      <a:r>
                        <a:rPr lang="pl-PL" sz="1800" kern="100" dirty="0">
                          <a:effectLst/>
                        </a:rPr>
                        <a:t>• </a:t>
                      </a:r>
                      <a:r>
                        <a:rPr lang="pl-PL" sz="1800" kern="100" dirty="0" err="1">
                          <a:effectLst/>
                        </a:rPr>
                        <a:t>Przyusznicze</a:t>
                      </a:r>
                      <a:r>
                        <a:rPr lang="pl-PL" sz="1800" kern="100" dirty="0">
                          <a:effectLst/>
                        </a:rPr>
                        <a:t> (</a:t>
                      </a:r>
                      <a:r>
                        <a:rPr lang="pl-PL" sz="1800" kern="100" dirty="0" err="1">
                          <a:effectLst/>
                        </a:rPr>
                        <a:t>Lnn</a:t>
                      </a:r>
                      <a:r>
                        <a:rPr lang="pl-PL" sz="1800" kern="100" dirty="0">
                          <a:effectLst/>
                        </a:rPr>
                        <a:t>. </a:t>
                      </a:r>
                      <a:r>
                        <a:rPr lang="pl-PL" sz="1800" kern="100" dirty="0" err="1">
                          <a:effectLst/>
                        </a:rPr>
                        <a:t>parotidei</a:t>
                      </a:r>
                      <a:r>
                        <a:rPr lang="pl-PL" sz="1800" kern="100" dirty="0">
                          <a:effectLst/>
                        </a:rPr>
                        <a:t>)</a:t>
                      </a:r>
                      <a:endParaRPr lang="pl-PL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>
                          <a:effectLst/>
                        </a:rPr>
                        <a:t>• Zagardłowe</a:t>
                      </a:r>
                      <a:br>
                        <a:rPr lang="pl-PL" sz="1800" kern="100">
                          <a:effectLst/>
                        </a:rPr>
                      </a:br>
                      <a:r>
                        <a:rPr lang="pl-PL" sz="1800" kern="100">
                          <a:effectLst/>
                        </a:rPr>
                        <a:t>• Przyusznicze</a:t>
                      </a:r>
                      <a:endParaRPr lang="pl-PL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 dirty="0">
                          <a:effectLst/>
                        </a:rPr>
                        <a:t>• Żuchwowe</a:t>
                      </a:r>
                      <a:br>
                        <a:rPr lang="pl-PL" sz="1800" kern="100" dirty="0">
                          <a:effectLst/>
                        </a:rPr>
                      </a:br>
                      <a:r>
                        <a:rPr lang="pl-PL" sz="1800" kern="100" dirty="0">
                          <a:effectLst/>
                        </a:rPr>
                        <a:t>• Okołogardłowe</a:t>
                      </a:r>
                      <a:endParaRPr lang="pl-PL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31239811"/>
                  </a:ext>
                </a:extLst>
              </a:tr>
              <a:tr h="11637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>
                          <a:effectLst/>
                        </a:rPr>
                        <a:t>Płuca i tchawica</a:t>
                      </a:r>
                      <a:endParaRPr lang="pl-PL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 dirty="0">
                          <a:effectLst/>
                        </a:rPr>
                        <a:t>• </a:t>
                      </a:r>
                      <a:r>
                        <a:rPr lang="pl-PL" sz="1800" kern="100" dirty="0" err="1">
                          <a:effectLst/>
                        </a:rPr>
                        <a:t>Śródpiersiowe</a:t>
                      </a:r>
                      <a:r>
                        <a:rPr lang="pl-PL" sz="1800" kern="100" dirty="0">
                          <a:effectLst/>
                        </a:rPr>
                        <a:t> </a:t>
                      </a:r>
                      <a:br>
                        <a:rPr lang="pl-PL" sz="1800" kern="100" dirty="0">
                          <a:effectLst/>
                        </a:rPr>
                      </a:br>
                      <a:r>
                        <a:rPr lang="pl-PL" sz="1800" kern="100" dirty="0">
                          <a:effectLst/>
                        </a:rPr>
                        <a:t>(</a:t>
                      </a:r>
                      <a:r>
                        <a:rPr lang="pl-PL" sz="1800" kern="100" dirty="0" err="1">
                          <a:effectLst/>
                        </a:rPr>
                        <a:t>Lnn</a:t>
                      </a:r>
                      <a:r>
                        <a:rPr lang="pl-PL" sz="1800" kern="100" dirty="0">
                          <a:effectLst/>
                        </a:rPr>
                        <a:t>. </a:t>
                      </a:r>
                      <a:r>
                        <a:rPr lang="pl-PL" sz="1800" kern="100" dirty="0" err="1">
                          <a:effectLst/>
                        </a:rPr>
                        <a:t>mediastinales</a:t>
                      </a:r>
                      <a:r>
                        <a:rPr lang="pl-PL" sz="1800" kern="100" dirty="0">
                          <a:effectLst/>
                        </a:rPr>
                        <a:t>)</a:t>
                      </a:r>
                      <a:br>
                        <a:rPr lang="pl-PL" sz="1800" kern="100" dirty="0">
                          <a:effectLst/>
                        </a:rPr>
                      </a:br>
                      <a:r>
                        <a:rPr lang="pl-PL" sz="1800" kern="100" dirty="0">
                          <a:effectLst/>
                        </a:rPr>
                        <a:t>• Oskrzelowe (</a:t>
                      </a:r>
                      <a:r>
                        <a:rPr lang="pl-PL" sz="1800" kern="100" dirty="0" err="1">
                          <a:effectLst/>
                        </a:rPr>
                        <a:t>Lnn</a:t>
                      </a:r>
                      <a:r>
                        <a:rPr lang="pl-PL" sz="1800" kern="100" dirty="0">
                          <a:effectLst/>
                        </a:rPr>
                        <a:t>. </a:t>
                      </a:r>
                      <a:r>
                        <a:rPr lang="pl-PL" sz="1800" kern="100" dirty="0" err="1">
                          <a:effectLst/>
                        </a:rPr>
                        <a:t>bronchiales</a:t>
                      </a:r>
                      <a:r>
                        <a:rPr lang="pl-PL" sz="1800" kern="100" dirty="0">
                          <a:effectLst/>
                        </a:rPr>
                        <a:t>)</a:t>
                      </a:r>
                      <a:endParaRPr lang="pl-PL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>
                          <a:effectLst/>
                        </a:rPr>
                        <a:t>• Śródpiersiowe</a:t>
                      </a:r>
                      <a:br>
                        <a:rPr lang="pl-PL" sz="1800" kern="100">
                          <a:effectLst/>
                        </a:rPr>
                      </a:br>
                      <a:r>
                        <a:rPr lang="pl-PL" sz="1800" kern="100">
                          <a:effectLst/>
                        </a:rPr>
                        <a:t>• Oskrzelowe</a:t>
                      </a:r>
                      <a:endParaRPr lang="pl-PL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 dirty="0">
                          <a:effectLst/>
                        </a:rPr>
                        <a:t>• </a:t>
                      </a:r>
                      <a:r>
                        <a:rPr lang="pl-PL" sz="1800" kern="100" dirty="0" err="1">
                          <a:effectLst/>
                        </a:rPr>
                        <a:t>Śródpiersiowe</a:t>
                      </a:r>
                      <a:br>
                        <a:rPr lang="pl-PL" sz="1800" kern="100" dirty="0">
                          <a:effectLst/>
                        </a:rPr>
                      </a:br>
                      <a:r>
                        <a:rPr lang="pl-PL" sz="1800" kern="100" dirty="0">
                          <a:effectLst/>
                        </a:rPr>
                        <a:t>• Oskrzelowe</a:t>
                      </a:r>
                      <a:endParaRPr lang="pl-PL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52135221"/>
                  </a:ext>
                </a:extLst>
              </a:tr>
              <a:tr h="6055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>
                          <a:effectLst/>
                        </a:rPr>
                        <a:t>Wątroba</a:t>
                      </a:r>
                      <a:endParaRPr lang="pl-PL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 dirty="0">
                          <a:effectLst/>
                        </a:rPr>
                        <a:t>• Wątrobowe / wrotne </a:t>
                      </a:r>
                      <a:br>
                        <a:rPr lang="pl-PL" sz="1800" kern="100" dirty="0">
                          <a:effectLst/>
                        </a:rPr>
                      </a:br>
                      <a:r>
                        <a:rPr lang="pl-PL" sz="1800" kern="100" dirty="0">
                          <a:effectLst/>
                        </a:rPr>
                        <a:t>(</a:t>
                      </a:r>
                      <a:r>
                        <a:rPr lang="pl-PL" sz="1800" kern="100" dirty="0" err="1">
                          <a:effectLst/>
                        </a:rPr>
                        <a:t>Lnn</a:t>
                      </a:r>
                      <a:r>
                        <a:rPr lang="pl-PL" sz="1800" kern="100" dirty="0">
                          <a:effectLst/>
                        </a:rPr>
                        <a:t>. </a:t>
                      </a:r>
                      <a:r>
                        <a:rPr lang="pl-PL" sz="1800" kern="100" dirty="0" err="1">
                          <a:effectLst/>
                        </a:rPr>
                        <a:t>portales</a:t>
                      </a:r>
                      <a:r>
                        <a:rPr lang="pl-PL" sz="1800" kern="100" dirty="0">
                          <a:effectLst/>
                        </a:rPr>
                        <a:t>)</a:t>
                      </a:r>
                      <a:endParaRPr lang="pl-PL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>
                          <a:effectLst/>
                        </a:rPr>
                        <a:t>• Wrotne</a:t>
                      </a:r>
                      <a:endParaRPr lang="pl-PL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>
                          <a:effectLst/>
                        </a:rPr>
                        <a:t>• Wrotne</a:t>
                      </a:r>
                      <a:endParaRPr lang="pl-PL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21875536"/>
                  </a:ext>
                </a:extLst>
              </a:tr>
              <a:tr h="6055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>
                          <a:effectLst/>
                        </a:rPr>
                        <a:t>Żołądek i jelita</a:t>
                      </a:r>
                      <a:endParaRPr lang="pl-PL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 dirty="0">
                          <a:effectLst/>
                        </a:rPr>
                        <a:t>• Krezkowe (</a:t>
                      </a:r>
                      <a:r>
                        <a:rPr lang="pl-PL" sz="1800" kern="100" dirty="0" err="1">
                          <a:effectLst/>
                        </a:rPr>
                        <a:t>Lnn</a:t>
                      </a:r>
                      <a:r>
                        <a:rPr lang="pl-PL" sz="1800" kern="100" dirty="0">
                          <a:effectLst/>
                        </a:rPr>
                        <a:t>. </a:t>
                      </a:r>
                      <a:r>
                        <a:rPr lang="pl-PL" sz="1800" kern="100" dirty="0" err="1">
                          <a:effectLst/>
                        </a:rPr>
                        <a:t>mesenteriales</a:t>
                      </a:r>
                      <a:r>
                        <a:rPr lang="pl-PL" sz="1800" kern="100" dirty="0">
                          <a:effectLst/>
                        </a:rPr>
                        <a:t>)</a:t>
                      </a:r>
                      <a:endParaRPr lang="pl-PL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>
                          <a:effectLst/>
                        </a:rPr>
                        <a:t>• Krezkowe</a:t>
                      </a:r>
                      <a:endParaRPr lang="pl-PL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>
                          <a:effectLst/>
                        </a:rPr>
                        <a:t>• Krezkowe</a:t>
                      </a:r>
                      <a:br>
                        <a:rPr lang="pl-PL" sz="1800" kern="100">
                          <a:effectLst/>
                        </a:rPr>
                      </a:br>
                      <a:r>
                        <a:rPr lang="pl-PL" sz="1800" kern="100">
                          <a:effectLst/>
                        </a:rPr>
                        <a:t>• Żołądkowe</a:t>
                      </a:r>
                      <a:endParaRPr lang="pl-PL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99609172"/>
                  </a:ext>
                </a:extLst>
              </a:tr>
              <a:tr h="9069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 dirty="0">
                          <a:effectLst/>
                        </a:rPr>
                        <a:t>Tusza i mięśnie</a:t>
                      </a:r>
                      <a:endParaRPr lang="pl-PL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>
                          <a:effectLst/>
                        </a:rPr>
                        <a:t>• Szyjne powierzchowne</a:t>
                      </a:r>
                      <a:br>
                        <a:rPr lang="pl-PL" sz="1800" kern="100">
                          <a:effectLst/>
                        </a:rPr>
                      </a:br>
                      <a:r>
                        <a:rPr lang="pl-PL" sz="1800" kern="100">
                          <a:effectLst/>
                        </a:rPr>
                        <a:t>• Podbiodrowe</a:t>
                      </a:r>
                      <a:br>
                        <a:rPr lang="pl-PL" sz="1800" kern="100">
                          <a:effectLst/>
                        </a:rPr>
                      </a:br>
                      <a:r>
                        <a:rPr lang="pl-PL" sz="1800" kern="100">
                          <a:effectLst/>
                        </a:rPr>
                        <a:t>• Biodrowe przyśrodkowe</a:t>
                      </a:r>
                      <a:endParaRPr lang="pl-PL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>
                          <a:effectLst/>
                        </a:rPr>
                        <a:t>• Szyjne powierzchowne</a:t>
                      </a:r>
                      <a:endParaRPr lang="pl-PL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1800" kern="100" dirty="0">
                          <a:effectLst/>
                        </a:rPr>
                        <a:t>• </a:t>
                      </a:r>
                      <a:r>
                        <a:rPr lang="pl-PL" sz="1800" kern="100" dirty="0" err="1">
                          <a:effectLst/>
                        </a:rPr>
                        <a:t>Nadwymieniowe</a:t>
                      </a:r>
                      <a:r>
                        <a:rPr lang="pl-PL" sz="1800" kern="100" dirty="0">
                          <a:effectLst/>
                        </a:rPr>
                        <a:t> u samic</a:t>
                      </a:r>
                      <a:endParaRPr lang="pl-PL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1901826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 descr="Tytuł slajdu: Wągrzyca">
            <a:extLst>
              <a:ext uri="{FF2B5EF4-FFF2-40B4-BE49-F238E27FC236}">
                <a16:creationId xmlns:a16="http://schemas.microsoft.com/office/drawing/2014/main" id="{5CDD5DDD-EC7C-F9A2-21B6-034B499AE3FB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l-PL" altLang="pl-PL" dirty="0"/>
              <a:t> Wągrzyca</a:t>
            </a:r>
          </a:p>
        </p:txBody>
      </p:sp>
      <p:sp>
        <p:nvSpPr>
          <p:cNvPr id="15363" name="Rectangle 3" descr="Wągrzyca:&#10;Podczas badania poubojowego w tuszy, w głowie i w sercu  można stwierdzić obecność wągrów w mięśniach. Miejsca predylekcyjne dla występowania wągrów u bydła to: mięśnie żwacze zewnętrzne i wewnętrzne (mięśnie skrzydłowe), mięsień sercowy - ściana i przegroda serca, ozór. &#10;&#10;Postępowanie: &#10;Po stwierdzeniu w rutynowym badaniu larw tasiemca, należy szczegółowo zbadać tuszę. Należy nacisnąć wszystkie dostępna partie mięśni łącznie z mięśniami międzyżebrowymi, mięśniami karku, mięśniami łopatki i zadu oraz przeponą. Jeśli łączna ilość larw była poniżej 10 szt., to sztukę możemy skierować na mrożenie przez minimum 144 h w temp. -18 st. C. Jeżeli ilość lat była powyżej 10 lub 10 szt. należy uznać za nie nadające się do spożycia przez ludzi i zwierzęta. Sztukę należy przeznaczyć do utylizacji jako odpad kategorii drugiej">
            <a:extLst>
              <a:ext uri="{FF2B5EF4-FFF2-40B4-BE49-F238E27FC236}">
                <a16:creationId xmlns:a16="http://schemas.microsoft.com/office/drawing/2014/main" id="{7DDD7EF8-AF83-E511-0723-AFB0102E0EC6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pl-PL" altLang="pl-PL" sz="1800" dirty="0"/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1800" dirty="0"/>
              <a:t>    </a:t>
            </a:r>
            <a:r>
              <a:rPr lang="pl-PL" altLang="pl-PL" sz="1800" b="1" dirty="0"/>
              <a:t>Wągrzyca:</a:t>
            </a:r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1800" dirty="0"/>
              <a:t>	Podczas badania poubojowego w tuszy, w głowie i w sercu  można stwierdzić obecność wągrów w mięśniach. Miejsca predylekcyjne dla występowania wągrów u bydła to: mięśnie żwacze zewnętrzne i wewnętrzne (mięśnie skrzydłowe), mięsień sercowy - ściana i przegroda serca, ozór. </a:t>
            </a:r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endParaRPr lang="pl-PL" altLang="pl-PL" sz="1800" dirty="0"/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1800" dirty="0"/>
              <a:t>	</a:t>
            </a:r>
            <a:r>
              <a:rPr lang="pl-PL" altLang="pl-PL" sz="1800" b="1" dirty="0"/>
              <a:t>Postępowanie: </a:t>
            </a:r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1800" dirty="0"/>
              <a:t>	Po stwierdzeniu w rutynowym badaniu larw tasiemca, należy szczegółowo zbadać tuszę. Należy nacisnąć wszystkie dostępna partie mięśni łącznie z mięśniami międzyżebrowymi, mięśniami karku, mięśniami łopatki i zadu oraz przeponą. Jeśli łączna ilość larw była poniżej 10 szt., to sztukę możemy skierować na mrożenie przez minimum 144 h w temp. -18 st. C. Jeżeli ilość lat była powyżej 10 lub 10 szt. należy uznać za nie nadające się do spożycia przez ludzi i zwierzęta. Sztukę należy przeznaczyć do utylizacji jako odpad kategorii drugiej. </a:t>
            </a:r>
            <a:br>
              <a:rPr lang="pl-PL" altLang="pl-PL" sz="1800" dirty="0"/>
            </a:br>
            <a:endParaRPr lang="pl-PL" altLang="pl-PL" sz="1800" dirty="0"/>
          </a:p>
        </p:txBody>
      </p:sp>
    </p:spTree>
    <p:extLst>
      <p:ext uri="{BB962C8B-B14F-4D97-AF65-F5344CB8AC3E}">
        <p14:creationId xmlns:p14="http://schemas.microsoft.com/office/powerpoint/2010/main" val="1557227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 descr="Tytuł slajdu: Sarkosporydioza">
            <a:extLst>
              <a:ext uri="{FF2B5EF4-FFF2-40B4-BE49-F238E27FC236}">
                <a16:creationId xmlns:a16="http://schemas.microsoft.com/office/drawing/2014/main" id="{ABF02442-45E3-A160-ECDA-077F73C937A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l-PL" altLang="pl-PL" dirty="0"/>
              <a:t> </a:t>
            </a:r>
            <a:r>
              <a:rPr lang="pl-PL" altLang="pl-PL" dirty="0" err="1"/>
              <a:t>Sarkosporydioza</a:t>
            </a:r>
            <a:endParaRPr lang="pl-PL" altLang="pl-PL" dirty="0"/>
          </a:p>
        </p:txBody>
      </p:sp>
      <p:sp>
        <p:nvSpPr>
          <p:cNvPr id="16387" name="Rectangle 3" descr=" Sarkosporydioza: &#10;Podczas badania poubojowego tuszy, stwierdza się biało-szare do żółto-zielonych podłużnych kilku milimetrowych zmian, które przebiegają wzdłuż mięśni. &#10;W okolicach występowania cew Mischera obserwuje się niekiedy szarawe zabarwienie tkanki mięśniowej.&#10;&#10;Postępowanie: &#10;Tusza dotknięta sarkosporydiozą uznawana jest za niezdatną do spożycia przez ludzi i zwierzęta i stanowi materiał kategorii drugiej">
            <a:extLst>
              <a:ext uri="{FF2B5EF4-FFF2-40B4-BE49-F238E27FC236}">
                <a16:creationId xmlns:a16="http://schemas.microsoft.com/office/drawing/2014/main" id="{43E473DA-116C-9628-275D-F24BF1BA5051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pl-PL" altLang="pl-PL" sz="2000" dirty="0"/>
          </a:p>
          <a:p>
            <a:pPr>
              <a:buNone/>
            </a:pPr>
            <a:r>
              <a:rPr lang="pl-PL" altLang="pl-PL" sz="1800" b="1" dirty="0"/>
              <a:t>    </a:t>
            </a:r>
            <a:r>
              <a:rPr lang="pl-PL" altLang="pl-PL" sz="1800" b="1" dirty="0" err="1"/>
              <a:t>Sarkosporydioza</a:t>
            </a:r>
            <a:r>
              <a:rPr lang="pl-PL" altLang="pl-PL" sz="1800" b="1" dirty="0"/>
              <a:t>: </a:t>
            </a:r>
          </a:p>
          <a:p>
            <a:pPr>
              <a:buNone/>
            </a:pPr>
            <a:r>
              <a:rPr lang="pl-PL" altLang="pl-PL" sz="1800" dirty="0"/>
              <a:t>	Podczas badania poubojowego tuszy, stwierdza się biało-szare do żółto-zielonych podłużnych kilku milimetrowych zmian, które przebiegają wzdłuż mięśni. </a:t>
            </a:r>
            <a:br>
              <a:rPr lang="pl-PL" altLang="pl-PL" sz="1800" dirty="0"/>
            </a:br>
            <a:r>
              <a:rPr lang="pl-PL" sz="1800" dirty="0"/>
              <a:t>W okolicach występowania cew </a:t>
            </a:r>
            <a:r>
              <a:rPr lang="pl-PL" sz="1800" dirty="0" err="1"/>
              <a:t>Mischera</a:t>
            </a:r>
            <a:r>
              <a:rPr lang="pl-PL" sz="1800" dirty="0"/>
              <a:t> obserwuje się niekiedy szarawe zabarwienie tkanki mięśniowej.</a:t>
            </a:r>
          </a:p>
          <a:p>
            <a:pPr>
              <a:buNone/>
            </a:pPr>
            <a:endParaRPr lang="pl-PL" altLang="pl-PL" sz="1800" dirty="0"/>
          </a:p>
          <a:p>
            <a:pPr>
              <a:buNone/>
            </a:pPr>
            <a:r>
              <a:rPr lang="pl-PL" altLang="pl-PL" sz="1800" b="1" dirty="0"/>
              <a:t>	Postępowanie: </a:t>
            </a:r>
            <a:br>
              <a:rPr lang="pl-PL" altLang="pl-PL" sz="1800" b="1" dirty="0"/>
            </a:br>
            <a:r>
              <a:rPr lang="pl-PL" altLang="pl-PL" sz="1800" dirty="0"/>
              <a:t>Tusza dotknięta </a:t>
            </a:r>
            <a:r>
              <a:rPr lang="pl-PL" altLang="pl-PL" sz="1800" dirty="0" err="1"/>
              <a:t>sarkosporydiozą</a:t>
            </a:r>
            <a:r>
              <a:rPr lang="pl-PL" altLang="pl-PL" sz="1800" dirty="0"/>
              <a:t> uznawana jest za niezdatną do spożycia przez ludzi i zwierzęta i stanowi materiał kategorii drugiej. </a:t>
            </a:r>
            <a:br>
              <a:rPr lang="pl-PL" altLang="pl-PL" sz="1800" dirty="0"/>
            </a:br>
            <a:endParaRPr lang="pl-PL" altLang="pl-PL" sz="1800" dirty="0"/>
          </a:p>
          <a:p>
            <a:pPr>
              <a:lnSpc>
                <a:spcPct val="90000"/>
              </a:lnSpc>
            </a:pPr>
            <a:endParaRPr lang="pl-PL" altLang="pl-PL" sz="2000" dirty="0"/>
          </a:p>
          <a:p>
            <a:pPr>
              <a:lnSpc>
                <a:spcPct val="90000"/>
              </a:lnSpc>
            </a:pPr>
            <a:endParaRPr lang="pl-PL" altLang="pl-PL" sz="2000" dirty="0"/>
          </a:p>
          <a:p>
            <a:pPr>
              <a:lnSpc>
                <a:spcPct val="90000"/>
              </a:lnSpc>
              <a:buFont typeface="Wingdings 2" panose="05020102010507070707" pitchFamily="18" charset="2"/>
              <a:buNone/>
            </a:pPr>
            <a:endParaRPr lang="pl-PL" altLang="pl-PL" sz="2000" dirty="0"/>
          </a:p>
        </p:txBody>
      </p:sp>
    </p:spTree>
    <p:extLst>
      <p:ext uri="{BB962C8B-B14F-4D97-AF65-F5344CB8AC3E}">
        <p14:creationId xmlns:p14="http://schemas.microsoft.com/office/powerpoint/2010/main" val="19418896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 descr="Tytuł slajdu: Bąblowica">
            <a:extLst>
              <a:ext uri="{FF2B5EF4-FFF2-40B4-BE49-F238E27FC236}">
                <a16:creationId xmlns:a16="http://schemas.microsoft.com/office/drawing/2014/main" id="{CD2AE1B4-1179-24A3-8722-12F3A1BB1E8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l-PL" altLang="pl-PL" dirty="0"/>
              <a:t> Bąblowica</a:t>
            </a:r>
          </a:p>
        </p:txBody>
      </p:sp>
      <p:sp>
        <p:nvSpPr>
          <p:cNvPr id="17411" name="Rectangle 3" descr="Bąblowica:&#10;Zmiany przy bąblowicy najczęściej znajduje się w wątrobie, są do pęcherze wypełnione płynem, w którym pływa skoleks pasożyta. Zmiany takie możemy znaleźć także na otrzewnej, opłucnej, płucach czy jelitach.&#10;&#10;Postępowanie: &#10;Organ objęty zmianami należy uznać za niezdatny - kategoria druga odpadów, natomiast resztę tuszy uznać za zdatną. Należy także ustalić właściciela sztuki i zgłosić tą informację do powiatowego inspektoratu weterynarii, że w danym gospodarstwie występuje bąblowica&#10;">
            <a:extLst>
              <a:ext uri="{FF2B5EF4-FFF2-40B4-BE49-F238E27FC236}">
                <a16:creationId xmlns:a16="http://schemas.microsoft.com/office/drawing/2014/main" id="{FE128E30-09FA-913B-9DB4-C7BC4BC3A195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endParaRPr lang="pl-PL" altLang="pl-PL" sz="2000" dirty="0"/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2000" dirty="0"/>
              <a:t>    </a:t>
            </a:r>
            <a:r>
              <a:rPr lang="pl-PL" altLang="pl-PL" sz="1800" b="1" dirty="0"/>
              <a:t>Bąblowica:</a:t>
            </a:r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1800" dirty="0"/>
              <a:t>	Zmiany przy bąblowicy najczęściej znajduje się w wątrobie, są do pęcherze wypełnione płynem, w którym pływa skoleks pasożyta. Zmiany takie możemy znaleźć także na otrzewnej, opłucnej, płucach czy jelitach.</a:t>
            </a:r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endParaRPr lang="pl-PL" altLang="pl-PL" sz="1800" dirty="0"/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1800" dirty="0"/>
              <a:t>	</a:t>
            </a:r>
            <a:r>
              <a:rPr lang="pl-PL" altLang="pl-PL" sz="1800" b="1" dirty="0"/>
              <a:t>Postępowanie: </a:t>
            </a:r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1800" dirty="0"/>
              <a:t>	Organ objęty zmianami należy uznać za niezdatny - kategoria druga odpadów, natomiast resztę tuszy uznać za zdatną. Należy także ustalić właściciela sztuki i zgłosić tą informację do powiatowego inspektoratu weterynarii, że w danym gospodarstwie występuje bąblowica. </a:t>
            </a:r>
            <a:br>
              <a:rPr lang="pl-PL" altLang="pl-PL" sz="1800" dirty="0"/>
            </a:br>
            <a:br>
              <a:rPr lang="pl-PL" altLang="pl-PL" sz="1800" dirty="0"/>
            </a:br>
            <a:br>
              <a:rPr lang="pl-PL" altLang="pl-PL" sz="1800" dirty="0"/>
            </a:br>
            <a:endParaRPr lang="pl-PL" altLang="pl-PL" sz="1800" dirty="0"/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endParaRPr lang="pl-PL" altLang="pl-PL" sz="2000" dirty="0"/>
          </a:p>
        </p:txBody>
      </p:sp>
    </p:spTree>
    <p:extLst>
      <p:ext uri="{BB962C8B-B14F-4D97-AF65-F5344CB8AC3E}">
        <p14:creationId xmlns:p14="http://schemas.microsoft.com/office/powerpoint/2010/main" val="3341761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 descr="Tytuł slajdu: Gruźlica">
            <a:extLst>
              <a:ext uri="{FF2B5EF4-FFF2-40B4-BE49-F238E27FC236}">
                <a16:creationId xmlns:a16="http://schemas.microsoft.com/office/drawing/2014/main" id="{B5FA2406-5C92-F31A-7283-DB97F6069A3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l-PL" altLang="pl-PL" dirty="0"/>
              <a:t> Gruźlica</a:t>
            </a:r>
          </a:p>
        </p:txBody>
      </p:sp>
      <p:sp>
        <p:nvSpPr>
          <p:cNvPr id="18435" name="Rectangle 3" descr="Gruźlica:&#10;Zmiany gruźlicze u bydła dotykają głównie układu oddechowego. Zmiany lokalizują się głównie w węzłach chłonnych płuc lub węzłach chłonnych zagardłowych i przyuszniczych rzadziej w narządach. Obecnie najczęściej zmiany stwierdza się w węzłach chłonnych głowy i szyi. Zmiany te wyglądają następująco: po przecięciu węzła uwidaczniają się biało-kremowe serowato-wapniejące gruzełki. Zmiany mogą być rozsiane na opłucnej i otrzewnej - wówczas mówimy o perlicy. &#10;&#10;Postępowanie: &#10;Narząd objęty chorobą należy usunąć i zutylizować - kategoria druga odpadów, natomiast tkanki nie objęte  zmianami gruźliczymi należy uznać za zdatne. W przypadku gdy zmiany gruźlicze są uogólnione w całej tuszy należy całą tuszę uznać za nie zdatną do spożycia. Przy obecności zmian gruźliczych należy pobrać węzeł chłonny, w którym występują zmiany lub narząd i wysłać go do Puław (Państwowy Instytut Weterynaryjny – Państwowy Instytut Badawczy w Puławach)&#10;">
            <a:extLst>
              <a:ext uri="{FF2B5EF4-FFF2-40B4-BE49-F238E27FC236}">
                <a16:creationId xmlns:a16="http://schemas.microsoft.com/office/drawing/2014/main" id="{301E2A99-BBB4-E78D-3A7D-1B3C663723D8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1800" dirty="0"/>
              <a:t>    </a:t>
            </a:r>
            <a:r>
              <a:rPr lang="pl-PL" altLang="pl-PL" sz="1800" b="1" dirty="0"/>
              <a:t>Gruźlica:</a:t>
            </a:r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1800" dirty="0"/>
              <a:t>	Zmiany gruźlicze u bydła dotykają głównie układu oddechowego. Zmiany lokalizują się głównie w węzłach chłonnych płuc lub węzłach chłonnych </a:t>
            </a:r>
            <a:r>
              <a:rPr lang="pl-PL" altLang="pl-PL" sz="1800" dirty="0" err="1"/>
              <a:t>zagardłowych</a:t>
            </a:r>
            <a:r>
              <a:rPr lang="pl-PL" altLang="pl-PL" sz="1800" dirty="0"/>
              <a:t> i </a:t>
            </a:r>
            <a:r>
              <a:rPr lang="pl-PL" altLang="pl-PL" sz="1800" dirty="0" err="1"/>
              <a:t>przyuszniczych</a:t>
            </a:r>
            <a:r>
              <a:rPr lang="pl-PL" altLang="pl-PL" sz="1800" dirty="0"/>
              <a:t> rzadziej w narządach. Obecnie najczęściej zmiany stwierdza się w węzłach chłonnych głowy i szyi. Zmiany te wyglądają następująco: po przecięciu węzła uwidaczniają się biało-kremowe serowato-wapniejące gruzełki. Zmiany mogą być rozsiane na opłucnej i otrzewnej - wówczas mówimy o perlicy. </a:t>
            </a:r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endParaRPr lang="pl-PL" altLang="pl-PL" sz="1800" dirty="0"/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1800" b="1" dirty="0"/>
              <a:t>	Postępowanie: </a:t>
            </a:r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1800" dirty="0"/>
              <a:t>	Narząd objęty chorobą należy usunąć i zutylizować - kategoria druga odpadów, natomiast tkanki nie objęte  zmianami gruźliczymi należy uznać za zdatne. W przypadku gdy zmiany gruźlicze są uogólnione w całej tuszy należy całą tuszę uznać za nie zdatną do spożycia. Przy obecności zmian gruźliczych należy pobrać węzeł chłonny, w którym występują zmiany lub narząd i wysłać go do Puław (Państwowy Instytut Weterynaryjny – Państwowy Instytut Badawczy w Puławach).</a:t>
            </a:r>
          </a:p>
          <a:p>
            <a:pPr>
              <a:lnSpc>
                <a:spcPct val="80000"/>
              </a:lnSpc>
            </a:pPr>
            <a:endParaRPr lang="pl-PL" altLang="pl-PL" sz="1800" dirty="0"/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endParaRPr lang="pl-PL" altLang="pl-PL" sz="1800" dirty="0"/>
          </a:p>
        </p:txBody>
      </p:sp>
    </p:spTree>
    <p:extLst>
      <p:ext uri="{BB962C8B-B14F-4D97-AF65-F5344CB8AC3E}">
        <p14:creationId xmlns:p14="http://schemas.microsoft.com/office/powerpoint/2010/main" val="2403088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 descr="Tytuł slajdu: Pryszczyca">
            <a:extLst>
              <a:ext uri="{FF2B5EF4-FFF2-40B4-BE49-F238E27FC236}">
                <a16:creationId xmlns:a16="http://schemas.microsoft.com/office/drawing/2014/main" id="{896B4325-AF7A-13B5-8BAD-18E505516F67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pl-PL" altLang="pl-PL" dirty="0"/>
              <a:t> Pryszczyca</a:t>
            </a:r>
          </a:p>
        </p:txBody>
      </p:sp>
      <p:sp>
        <p:nvSpPr>
          <p:cNvPr id="20483" name="Rectangle 3" descr="Pryszczyca:&#10;Obecnie stwierdzana bardzo rzadko, jednakże jest bardzo ważne aby wiedzieć jak wyglądają zmiany przy pryszczycy, aby moc je rozpoznać i właściwie zareagować. Zmiany lokalizują się w okolicach śluzawicy, racic, na wewnętrznej stronie ud i mogą schodzić na wymię. Są to pęcherzyki wypełnione płynem surowiczym, czasami podbarwione krwią. W postaci złośliwej charakterystyczne jest wystąpienie serca tygrysa – cor tigrum. &#10;&#10;Postępowanie: &#10;Sztukę uznajemy za niezdatną do spożycia i staje się kategorią druga odpadów. Natychmiast powiadamiamy Powiatowy Inspektorat Weterynarii o stwierdzeniu pryszczycy&#10;&#10;&#10;">
            <a:extLst>
              <a:ext uri="{FF2B5EF4-FFF2-40B4-BE49-F238E27FC236}">
                <a16:creationId xmlns:a16="http://schemas.microsoft.com/office/drawing/2014/main" id="{5DA6CADE-BFA4-24E3-B408-143A87958947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endParaRPr lang="pl-PL" altLang="pl-PL" sz="1800" dirty="0"/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2000" dirty="0"/>
              <a:t>    </a:t>
            </a:r>
            <a:r>
              <a:rPr lang="pl-PL" altLang="pl-PL" sz="1800" b="1" dirty="0"/>
              <a:t>Pryszczyca:</a:t>
            </a:r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1800" dirty="0"/>
              <a:t>	Obecnie stwierdzana bardzo rzadko, jednakże jest bardzo ważne aby wiedzieć jak wyglądają zmiany przy pryszczycy, aby moc je rozpoznać i właściwie zareagować. Zmiany lokalizują się w okolicach śluzawicy, racic, na wewnętrznej stronie ud i mogą schodzić na wymię. Są to pęcherzyki wypełnione płynem surowiczym, czasami podbarwione krwią. W postaci złośliwej charakterystyczne jest wystąpienie serca tygrysa – </a:t>
            </a:r>
            <a:r>
              <a:rPr lang="pl-PL" altLang="pl-PL" sz="1800" dirty="0" err="1"/>
              <a:t>cor</a:t>
            </a:r>
            <a:r>
              <a:rPr lang="pl-PL" altLang="pl-PL" sz="1800" dirty="0"/>
              <a:t> </a:t>
            </a:r>
            <a:r>
              <a:rPr lang="pl-PL" altLang="pl-PL" sz="1800" dirty="0" err="1"/>
              <a:t>tigrum</a:t>
            </a:r>
            <a:r>
              <a:rPr lang="pl-PL" altLang="pl-PL" sz="1800" dirty="0"/>
              <a:t>. </a:t>
            </a:r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endParaRPr lang="pl-PL" altLang="pl-PL" sz="1800" dirty="0"/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1800" dirty="0"/>
              <a:t>	</a:t>
            </a:r>
            <a:r>
              <a:rPr lang="pl-PL" altLang="pl-PL" sz="1800" b="1" dirty="0"/>
              <a:t>Postępowanie: </a:t>
            </a:r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pl-PL" altLang="pl-PL" sz="1800" dirty="0"/>
              <a:t>	Sztukę uznajemy za niezdatną do spożycia i staje się kategorią druga odpadów. Natychmiast powiadamiamy Powiatowy Inspektorat Weterynarii o stwierdzeniu pryszczycy. </a:t>
            </a:r>
            <a:br>
              <a:rPr lang="pl-PL" altLang="pl-PL" sz="1800" dirty="0"/>
            </a:br>
            <a:br>
              <a:rPr lang="pl-PL" altLang="pl-PL" sz="1800" dirty="0"/>
            </a:br>
            <a:endParaRPr lang="pl-PL" altLang="pl-PL" sz="1800" dirty="0"/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br>
              <a:rPr lang="pl-PL" altLang="pl-PL" sz="1800" dirty="0"/>
            </a:br>
            <a:br>
              <a:rPr lang="pl-PL" altLang="pl-PL" sz="1800" dirty="0"/>
            </a:br>
            <a:endParaRPr lang="pl-PL" altLang="pl-PL" sz="1800" dirty="0"/>
          </a:p>
          <a:p>
            <a:pPr>
              <a:lnSpc>
                <a:spcPct val="80000"/>
              </a:lnSpc>
              <a:buFont typeface="Wingdings 2" panose="05020102010507070707" pitchFamily="18" charset="2"/>
              <a:buNone/>
            </a:pPr>
            <a:endParaRPr lang="pl-PL" altLang="pl-PL" sz="1800" dirty="0"/>
          </a:p>
        </p:txBody>
      </p:sp>
    </p:spTree>
    <p:extLst>
      <p:ext uri="{BB962C8B-B14F-4D97-AF65-F5344CB8AC3E}">
        <p14:creationId xmlns:p14="http://schemas.microsoft.com/office/powerpoint/2010/main" val="5291778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Bąblowica wątroby">
            <a:extLst>
              <a:ext uri="{FF2B5EF4-FFF2-40B4-BE49-F238E27FC236}">
                <a16:creationId xmlns:a16="http://schemas.microsoft.com/office/drawing/2014/main" id="{A4C501F8-88FD-6F5C-2C31-FF2351815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                Bąblowica wątroby</a:t>
            </a:r>
          </a:p>
        </p:txBody>
      </p:sp>
      <p:pic>
        <p:nvPicPr>
          <p:cNvPr id="53251" name="Symbol zastępczy zawartości 3" descr="Zdjęcie ciemnoczerwonej wątroby z pojedynczą, uniesioną, białawą torbielą na powierzchni (cystą bąblowca)">
            <a:extLst>
              <a:ext uri="{FF2B5EF4-FFF2-40B4-BE49-F238E27FC236}">
                <a16:creationId xmlns:a16="http://schemas.microsoft.com/office/drawing/2014/main" id="{D4F2F7E1-D3C9-EFF3-3A9F-D7EB76D27864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30538" y="1527175"/>
            <a:ext cx="6096000" cy="4572000"/>
          </a:xfrm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Zmiany gruźlicze">
            <a:extLst>
              <a:ext uri="{FF2B5EF4-FFF2-40B4-BE49-F238E27FC236}">
                <a16:creationId xmlns:a16="http://schemas.microsoft.com/office/drawing/2014/main" id="{3A3987D6-65E0-1E89-3EED-C7FC5177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Zmiany gruźlicze</a:t>
            </a:r>
          </a:p>
        </p:txBody>
      </p:sp>
      <p:pic>
        <p:nvPicPr>
          <p:cNvPr id="55299" name="Symbol zastępczy zawartości 3" descr="Zbliżenie na patologiczne zmiany w miąższu płucnym. Widoczna jest bladoróżowa, lekko połyskliwa tkanka płuca, nacięta w celu odsłonięcia struktur wewnętrznych. Na przekroju widać kilka twardych, żółtawo-białych guzków o wielkości od kilku milimetrów do około centymetra. Zmiany gruźlicze. Niektóre z nich znajdują się blisko naciętego oskrzela">
            <a:extLst>
              <a:ext uri="{FF2B5EF4-FFF2-40B4-BE49-F238E27FC236}">
                <a16:creationId xmlns:a16="http://schemas.microsoft.com/office/drawing/2014/main" id="{CD0BA806-F0FD-F833-4C66-C2D07676D16E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62" t="8524" r="6702" b="11153"/>
          <a:stretch>
            <a:fillRect/>
          </a:stretch>
        </p:blipFill>
        <p:spPr>
          <a:xfrm>
            <a:off x="838200" y="1690688"/>
            <a:ext cx="4974146" cy="4525963"/>
          </a:xfrm>
        </p:spPr>
      </p:pic>
      <p:pic>
        <p:nvPicPr>
          <p:cNvPr id="55300" name="Obraz 4" descr="Zdjęcie przedstawia badanie weterynaryjne narządów klatki piersiowej zwierzęcia (płuca i sąsiadujące tkanki). Ręka w białej rękawiczce odchyla rozcięty węzeł chłonny (lub strukturę tkankową), odsłaniając jego wnętrze. Wewnątrz rozciętej przestrzeni widoczna jest gęsta, ziarnista, żółtawo-biała masa przypominająca serowate lub zwapniałe złogi (charakterystyczne dla zmian serowaciejących w przebiegu przewlekłych stanów zapalnych, np. gruźlicy). Otaczające tkanki mają kolor od bladoróżowego po ciemnoczerwony">
            <a:extLst>
              <a:ext uri="{FF2B5EF4-FFF2-40B4-BE49-F238E27FC236}">
                <a16:creationId xmlns:a16="http://schemas.microsoft.com/office/drawing/2014/main" id="{3B7B94A0-24FB-7B36-8E1A-40CBF4AEA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962"/>
          <a:stretch>
            <a:fillRect/>
          </a:stretch>
        </p:blipFill>
        <p:spPr bwMode="auto">
          <a:xfrm>
            <a:off x="6096000" y="1690688"/>
            <a:ext cx="4176713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Gruźlica w węzłach chłonnych        ">
            <a:extLst>
              <a:ext uri="{FF2B5EF4-FFF2-40B4-BE49-F238E27FC236}">
                <a16:creationId xmlns:a16="http://schemas.microsoft.com/office/drawing/2014/main" id="{E9852D9B-B610-3001-8C2D-9D1D84525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703" y="539931"/>
            <a:ext cx="9058547" cy="58347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pl-PL" dirty="0"/>
              <a:t>   Gruźlica w węzłach chłonnych        </a:t>
            </a:r>
          </a:p>
        </p:txBody>
      </p:sp>
      <p:pic>
        <p:nvPicPr>
          <p:cNvPr id="57347" name="Symbol zastępczy zawartości 3" descr="Zdjęcie laboratoryjne przedstawia próbkę tkankową – powiększony, sekcjonowany węzeł chłonny ze zmianami wskazującymi na gruźlicę. Na tkance o beżowo-różowej barwie widoczne są drobne, jasnożółte gruzełki gruźlicze (zmiany serowaciejące)">
            <a:extLst>
              <a:ext uri="{FF2B5EF4-FFF2-40B4-BE49-F238E27FC236}">
                <a16:creationId xmlns:a16="http://schemas.microsoft.com/office/drawing/2014/main" id="{8C5B7D14-40C1-59BC-6F86-07089FACB2C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3388" y="1341440"/>
            <a:ext cx="4032250" cy="5050652"/>
          </a:xfrm>
        </p:spPr>
      </p:pic>
      <p:pic>
        <p:nvPicPr>
          <p:cNvPr id="57348" name="Obraz 4" descr="Zdjęcie laboratoryjne przedstawia próbkę tkanki miękkiej (węzeł chłonny) trzymaną w czarnym narzędziu (pęsecie lub szczypcach) w komorze z przepływem laminarnym. Tkanka ma różowo-czerwoną barwę, a w jej wnętrzu widoczna jest rozległa, żółtawo-szara, serowata masa będąca zmianą chorobową. Ropień">
            <a:extLst>
              <a:ext uri="{FF2B5EF4-FFF2-40B4-BE49-F238E27FC236}">
                <a16:creationId xmlns:a16="http://schemas.microsoft.com/office/drawing/2014/main" id="{B7ACEB3D-921F-488D-6B14-53C05B2387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341439"/>
            <a:ext cx="3995737" cy="5050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Zmiany gruźlicze w wątrobie i śledzionie">
            <a:extLst>
              <a:ext uri="{FF2B5EF4-FFF2-40B4-BE49-F238E27FC236}">
                <a16:creationId xmlns:a16="http://schemas.microsoft.com/office/drawing/2014/main" id="{01142DCD-4E23-0CF2-6CF1-0E1C07A2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      Zmiany gruźlicze w wątrobie i śledzionie</a:t>
            </a:r>
          </a:p>
        </p:txBody>
      </p:sp>
      <p:pic>
        <p:nvPicPr>
          <p:cNvPr id="59395" name="Symbol zastępczy zawartości 3" descr="Zdjęcie przedstawia czerwonobrązową wątrobę leżącą na metalowej tacy. Cała powierzchnia miąższu wątroby jest usiana licznymi, drobnymi zmianami gruźliczymi">
            <a:extLst>
              <a:ext uri="{FF2B5EF4-FFF2-40B4-BE49-F238E27FC236}">
                <a16:creationId xmlns:a16="http://schemas.microsoft.com/office/drawing/2014/main" id="{A04D06CD-ABF3-BF8B-E5E9-BD228C25E876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5188" y="1557338"/>
            <a:ext cx="2825750" cy="4572000"/>
          </a:xfrm>
        </p:spPr>
      </p:pic>
      <p:pic>
        <p:nvPicPr>
          <p:cNvPr id="59396" name="Obraz 3" descr="Zdjęcie przedstawia w układzie poziomym śledzionę zwierzęcą, leżącą na metalowej powierzchni. Wzdłuż całej długości narządu widoczne są liczne, rozsiane, uniesione guzki i zgrubienia o różnej wielkości i barwie – od czerwono-purpurowej po jaśniejszą, kremowo-różową. Zmiany charakterystyczne dla gruźlicy">
            <a:extLst>
              <a:ext uri="{FF2B5EF4-FFF2-40B4-BE49-F238E27FC236}">
                <a16:creationId xmlns:a16="http://schemas.microsoft.com/office/drawing/2014/main" id="{1E4C1D9F-E720-0D2D-18E5-45B17E8816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2401" y="1557338"/>
            <a:ext cx="5040313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Przykłady zmian w tuszy i narządach">
            <a:extLst>
              <a:ext uri="{FF2B5EF4-FFF2-40B4-BE49-F238E27FC236}">
                <a16:creationId xmlns:a16="http://schemas.microsoft.com/office/drawing/2014/main" id="{5CD9C16A-2D0F-B6CB-EC9C-B51F02D55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2080" y="188914"/>
            <a:ext cx="8980170" cy="758825"/>
          </a:xfrm>
        </p:spPr>
        <p:txBody>
          <a:bodyPr/>
          <a:lstStyle/>
          <a:p>
            <a:pPr>
              <a:defRPr/>
            </a:pPr>
            <a:r>
              <a:rPr lang="pl-PL" dirty="0"/>
              <a:t>Przykłady zmian w tuszy i narządach</a:t>
            </a:r>
          </a:p>
        </p:txBody>
      </p:sp>
      <p:pic>
        <p:nvPicPr>
          <p:cNvPr id="61445" name="Symbol zastępczy zawartości 3" descr="Zdjęcie przedstawia błonę śluzową jelita zwierzęcia z widocznymi charakterystycznymi zmianami butonowymi (owrzodzeniami guzkowatymi). Błyszcząca, tkanka o szaroróżowym i szaro-zielonkawym zabarwieniu jest pokryta licznymi, drobnymi, okrągłymi strupami i martwiczymi owrzodzeniami. Zmiany te – przypominające kształtem małe guziki – mają jasny, żółtawo-kremowy środek oraz ciemniejszą, czerwonawą obwódkę i są nieregularnie rozrzucone na całej widocznej powierzchni rozciągniętej ściany jelita">
            <a:extLst>
              <a:ext uri="{FF2B5EF4-FFF2-40B4-BE49-F238E27FC236}">
                <a16:creationId xmlns:a16="http://schemas.microsoft.com/office/drawing/2014/main" id="{2106B5B4-CE3F-0285-74BF-5612CD3CAA1B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1163640"/>
            <a:ext cx="3368675" cy="2520950"/>
          </a:xfrm>
        </p:spPr>
      </p:pic>
      <p:pic>
        <p:nvPicPr>
          <p:cNvPr id="61442" name="Obraz 5" descr="Zdjęcie przedstawia zawały brzeżne śledziony w przebiegu chorób o ostrym przebiegu (takich jak np. pomór świń). W centralnej części kadru znajduje się podłużna, ciemnoczerwona śledziona leżąca na jasnej tkance tłuszczowej. Wzdłuż jej krawędzi (brzegów) widoczne są charakterystyczne, ciemnofioletowe do prawie czarnych, klinowate obszary martwiczo-krwotoczne, stanowiące zawały brzeżne. W tle widoczny jest gładki, czerwonobrązowy płat wątroby oraz pętle jelit u dołu">
            <a:extLst>
              <a:ext uri="{FF2B5EF4-FFF2-40B4-BE49-F238E27FC236}">
                <a16:creationId xmlns:a16="http://schemas.microsoft.com/office/drawing/2014/main" id="{B19E450C-B088-B1CF-8929-1781DED768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599" y="1163641"/>
            <a:ext cx="4375593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Obraz 7" descr="Zdjęcie przedstawia martwą świnię leżącą na boku na białym podkładzie, u której widoczne są wybroczyny i rozległe wylewy krwawe na skórze – stan charakterystyczny dla afrykańskiego pomoru świń (ASF). Jasna skóra zwierzęcia jest pokryta licznymi, drobnymi punktowymi wybroczynami oraz dużymi, zlewającymi się plamami o barwie od intensywnie różowej, przez czerwoną, po ciemnopurpurową. Zmiany te są najbardziej widoczne w okolicy uszu, pyska, podbrzusza, boków tułowia oraz na odnóżach">
            <a:extLst>
              <a:ext uri="{FF2B5EF4-FFF2-40B4-BE49-F238E27FC236}">
                <a16:creationId xmlns:a16="http://schemas.microsoft.com/office/drawing/2014/main" id="{80F02AFF-6496-FE85-3170-E01F91649F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626" y="3860801"/>
            <a:ext cx="336867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Obraz 4" descr="Zdjęcie przedstawia wypreparowaną nerkę świni. Narząd ma bladoróżową do czerwono-białawej barwę i gładką, lśniącą powierzchnię. Cała korowa część nerki jest gęsto i równomiernie usiana drobnymi, ciemnoczerwonymi, punktowymi wybroczynami krwotocznymi, dając efekt tzw. „jajka indyczego” (obraz charakterystyczny dla ostrych chorób zakaźnych, np. klasycznego lub afrykańskiego pomoru świń)">
            <a:extLst>
              <a:ext uri="{FF2B5EF4-FFF2-40B4-BE49-F238E27FC236}">
                <a16:creationId xmlns:a16="http://schemas.microsoft.com/office/drawing/2014/main" id="{032D115A-E6B3-B5F2-06FF-B7FD72C8D3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1599" y="3860801"/>
            <a:ext cx="5438775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Pryszczyca">
            <a:extLst>
              <a:ext uri="{FF2B5EF4-FFF2-40B4-BE49-F238E27FC236}">
                <a16:creationId xmlns:a16="http://schemas.microsoft.com/office/drawing/2014/main" id="{D805228E-5E3D-1130-B3E9-9E70C9E21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         Pryszczyca</a:t>
            </a:r>
          </a:p>
        </p:txBody>
      </p:sp>
      <p:pic>
        <p:nvPicPr>
          <p:cNvPr id="63491" name="Symbol zastępczy zawartości 4" descr="Zbliżenie na racice świni, na których widoczne są rozległe zmiany chorobowe skóry i racic w przebiegu pryszczycy. W okolicach koronki racic, przestrzeni międzyracicowych oraz wyżej na skórze pęcin obecne są liczne, żywo czerwone, zaognione nadżerki, pęknięcia i ubytki naskórka, stanowiące pozostałości po pękniętych pęcherzach pryszczycowych. Miejscami widoczne są martwicze strupy i złuszczenia zmienionej chorobowo skóry">
            <a:extLst>
              <a:ext uri="{FF2B5EF4-FFF2-40B4-BE49-F238E27FC236}">
                <a16:creationId xmlns:a16="http://schemas.microsoft.com/office/drawing/2014/main" id="{16599E6B-5850-514B-3AC8-7FB35A5DCDE2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2894" y="1628775"/>
            <a:ext cx="2878138" cy="4248150"/>
          </a:xfrm>
        </p:spPr>
      </p:pic>
      <p:pic>
        <p:nvPicPr>
          <p:cNvPr id="63492" name="Obraz 5" descr="Zdjęcie przedstawia zestawienie racic świni ze zmianami chorobowymi w przebiegu pryszczycy. Po lewej stronie widoczny jest spód racicy z głęboką, czerwoną nadżerką i pęknięciem w przestrzeni międzyracicowej oraz na pęcinie. Po prawej stronie przedstawiono widok boczny racicy, na której w okolicy koronki widoczna jest mniejsza, żywoczerwona rana (nadżerka powstała po pękniętym pęcherzu pryszczycowym)">
            <a:extLst>
              <a:ext uri="{FF2B5EF4-FFF2-40B4-BE49-F238E27FC236}">
                <a16:creationId xmlns:a16="http://schemas.microsoft.com/office/drawing/2014/main" id="{1E7A9CD2-1687-B487-09E0-1BD2C2D28F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9" y="1628775"/>
            <a:ext cx="4922837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Obraz 6" descr="Zdjęcie przedstawia dwa ujęcia pyska świni ze zmianami chorobowymi w przebiegu pryszczycy. Po lewej stronie widoczny jest widok z przodu na głowę leżącego zwierzęcia, z wyraźnymi pęcherzami i drobnymi nadżerkami na tarczy ryja. Po prawej stronie przedstawiono zbliżenie z profilu, na którym widoczna jest duża pęknięta zmiana pęcherzykowa z wysiękiem w kąciku jamy ustnej oraz nadżerki na krawędzi nosa">
            <a:extLst>
              <a:ext uri="{FF2B5EF4-FFF2-40B4-BE49-F238E27FC236}">
                <a16:creationId xmlns:a16="http://schemas.microsoft.com/office/drawing/2014/main" id="{B618CF8B-1033-F9FC-DFE2-ACC4EB035A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3839" y="3573463"/>
            <a:ext cx="4967288" cy="2303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Różyca">
            <a:extLst>
              <a:ext uri="{FF2B5EF4-FFF2-40B4-BE49-F238E27FC236}">
                <a16:creationId xmlns:a16="http://schemas.microsoft.com/office/drawing/2014/main" id="{27C96A12-E92B-34CB-426E-D20FC7D8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Różyca</a:t>
            </a:r>
          </a:p>
        </p:txBody>
      </p:sp>
      <p:pic>
        <p:nvPicPr>
          <p:cNvPr id="65538" name="Obraz 7" descr="Zbliżenie na skórę tuszy wieprzowej (półtuszy). Jasna skóra jest gęsto pokryta charakterystycznymi zmianami chorobowymi w przebiegu różycy świń. Są to liczne, uniesione, wyraźnie odgraniczone od zdrowej skóry zmiany o regularnych, kanciastych kształtach — głównie rombów, kwadratów i wielokątów. Zmiany te mają barwę od ciemnoczerwonej do purpurowej, co tworzy na skórze wzór przypominający geometryczne tatuaże lub pokrzywkę (tzw. postać pokrzywkowa różycy)">
            <a:extLst>
              <a:ext uri="{FF2B5EF4-FFF2-40B4-BE49-F238E27FC236}">
                <a16:creationId xmlns:a16="http://schemas.microsoft.com/office/drawing/2014/main" id="{3C7E3617-4ED6-CC91-33A9-0FA2A4B0C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182" y="2077267"/>
            <a:ext cx="6310097" cy="3802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0" name="Symbol zastępczy zawartości 5" descr="Przekrój podłużny nerki świni z widocznymi makroskopowymi zmianami patologicznymi w przebiegu różycy. Narząd wykazuje silne przekrwienie i obrzęk – kora nerki jest ciemnoczerwona, a piramidy rdzeniowe purpurowo-brunatne. W miąższu nerki oraz w okolicy miedniczki nerkowej widoczne są ciemne, wybroczynowe wylewy krwawe oraz ogniska zawałowe (zawały klinowate/zatorowe), charakterystyczne dla posocznicowej postaci różycy świń">
            <a:extLst>
              <a:ext uri="{FF2B5EF4-FFF2-40B4-BE49-F238E27FC236}">
                <a16:creationId xmlns:a16="http://schemas.microsoft.com/office/drawing/2014/main" id="{91AB897B-816E-C364-07C2-F38E3527AA65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74"/>
          <a:stretch>
            <a:fillRect/>
          </a:stretch>
        </p:blipFill>
        <p:spPr>
          <a:xfrm>
            <a:off x="7471910" y="1292405"/>
            <a:ext cx="3462337" cy="2686053"/>
          </a:xfrm>
        </p:spPr>
      </p:pic>
      <p:pic>
        <p:nvPicPr>
          <p:cNvPr id="65541" name="Obraz 6" descr="Kalafiorowate zmiany na zastawkach serca u świń to klasyczny objaw przewlekłego zapalenia wsierdzia w przebiegu różycy">
            <a:extLst>
              <a:ext uri="{FF2B5EF4-FFF2-40B4-BE49-F238E27FC236}">
                <a16:creationId xmlns:a16="http://schemas.microsoft.com/office/drawing/2014/main" id="{88848A71-9300-4457-0E9E-7595D65604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1911" y="4231006"/>
            <a:ext cx="3462337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Zapalenie osierdzia">
            <a:extLst>
              <a:ext uri="{FF2B5EF4-FFF2-40B4-BE49-F238E27FC236}">
                <a16:creationId xmlns:a16="http://schemas.microsoft.com/office/drawing/2014/main" id="{D5BB3631-B75C-DA07-6562-10D226090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         Zapalenie osierdzia</a:t>
            </a:r>
          </a:p>
        </p:txBody>
      </p:sp>
      <p:pic>
        <p:nvPicPr>
          <p:cNvPr id="67587" name="Symbol zastępczy zawartości 6" descr="Zdjęcie otwartej klatki piersiowej z wyraźnymi objawami włóknikowego zapalenia osierdzia (pericarditis fibrosa). Worek osierdziowy zrośnięty jest z nasierdziem">
            <a:extLst>
              <a:ext uri="{FF2B5EF4-FFF2-40B4-BE49-F238E27FC236}">
                <a16:creationId xmlns:a16="http://schemas.microsoft.com/office/drawing/2014/main" id="{14FCA7E7-9D5C-9328-2776-DB3B7C9E66DE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32000" y="1563751"/>
            <a:ext cx="8128000" cy="457200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Cirkowiroza">
            <a:extLst>
              <a:ext uri="{FF2B5EF4-FFF2-40B4-BE49-F238E27FC236}">
                <a16:creationId xmlns:a16="http://schemas.microsoft.com/office/drawing/2014/main" id="{742D0B24-1316-038D-9BE8-18F0DA3B5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339634"/>
            <a:ext cx="8534400" cy="844732"/>
          </a:xfrm>
        </p:spPr>
        <p:txBody>
          <a:bodyPr/>
          <a:lstStyle/>
          <a:p>
            <a:pPr>
              <a:defRPr/>
            </a:pPr>
            <a:r>
              <a:rPr lang="pl-PL" dirty="0" err="1"/>
              <a:t>Cirkowiroza</a:t>
            </a:r>
            <a:endParaRPr lang="pl-PL" dirty="0"/>
          </a:p>
        </p:txBody>
      </p:sp>
      <p:pic>
        <p:nvPicPr>
          <p:cNvPr id="69635" name="Symbol zastępczy zawartości 3" descr="Zdjęcie przedstawia podłużny przekrój dwóch powiększonych i obrzękniętych nerek świni, leżących na białej powierzchni roboczej. Narządy wykazują ciążkie zmiany patologiczne charakterystyczne dla zespołu skórno-nerkowego w przebiegu cyrkowirozy świń (PCV2). Jasnobrązowa kora obu nerek jest gęsto pokryta wyrazistym, drobnym plamieniem w postaci ciemnoczerwonych i wybroczynowych ognisk krwotocznych oraz martwiczych. W wewnętrznej części przekroju widoczne jest silne przekrwienie, wysięk oraz poszerzone, jasne struktury miedniczek nerkowych">
            <a:extLst>
              <a:ext uri="{FF2B5EF4-FFF2-40B4-BE49-F238E27FC236}">
                <a16:creationId xmlns:a16="http://schemas.microsoft.com/office/drawing/2014/main" id="{598EC883-AA8F-CF4B-3963-F52616E94C8F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7849" y="1590266"/>
            <a:ext cx="4849041" cy="3816350"/>
          </a:xfrm>
        </p:spPr>
      </p:pic>
      <p:pic>
        <p:nvPicPr>
          <p:cNvPr id="69636" name="Obraz 5" descr="Zdjęcie przedstawia bok oraz głowę świni leżącej na piaszczystym podłożu, stanowiące dokumentację objawów zespołu skórno-nerkowego w przebiegu cyrkowirozy świń (PDNS / PCV2). Jasna skóra zwierzęcia na całym boku, szyi, uszach i pysku jest gęsto pokryta wyrazistymi, purpurowo-brązowymi, nieregularnymi plamami oraz grudkami martwiczymi o różnej wielkości. Zmiany te zlewają się ze sobą w rozległe obszary o ciemnym zabarwieniu">
            <a:extLst>
              <a:ext uri="{FF2B5EF4-FFF2-40B4-BE49-F238E27FC236}">
                <a16:creationId xmlns:a16="http://schemas.microsoft.com/office/drawing/2014/main" id="{B6477370-7DF9-2ADC-968F-EE44CE6A6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648" y="2590391"/>
            <a:ext cx="4232275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Sarkosporidioza">
            <a:extLst>
              <a:ext uri="{FF2B5EF4-FFF2-40B4-BE49-F238E27FC236}">
                <a16:creationId xmlns:a16="http://schemas.microsoft.com/office/drawing/2014/main" id="{1F27803D-4B66-5BB0-C3F2-0E7F37DA3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211"/>
            <a:ext cx="10515600" cy="1577477"/>
          </a:xfrm>
        </p:spPr>
        <p:txBody>
          <a:bodyPr/>
          <a:lstStyle/>
          <a:p>
            <a:pPr>
              <a:defRPr/>
            </a:pPr>
            <a:r>
              <a:rPr lang="pl-PL" dirty="0"/>
              <a:t>       </a:t>
            </a:r>
            <a:r>
              <a:rPr lang="pl-PL" dirty="0" err="1"/>
              <a:t>Sarkosporidioza</a:t>
            </a:r>
            <a:endParaRPr lang="pl-PL" dirty="0"/>
          </a:p>
        </p:txBody>
      </p:sp>
      <p:pic>
        <p:nvPicPr>
          <p:cNvPr id="71683" name="Symbol zastępczy zawartości 3" descr="Zdjęcie przedstawia zbliżenie na fragment surowego tkanki mięśniowej (mięśnia poprzecznie prążkowanego), trzymany w dłoniach w celu dokładnej inspekcji. W strukturze mięśnia widoczne są liczne, drobne, wrzecionowate lub owalne, cysty, charakterystyczne dla sarkosporidiozy. Cysty są rozsiane wzdłuż włókien mięśniowych, wyraźnie odznaczając się od czerwonego tła tkanki">
            <a:extLst>
              <a:ext uri="{FF2B5EF4-FFF2-40B4-BE49-F238E27FC236}">
                <a16:creationId xmlns:a16="http://schemas.microsoft.com/office/drawing/2014/main" id="{32710D68-2EE5-D4EB-FCF5-9351B32076E1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3" b="7195"/>
          <a:stretch>
            <a:fillRect/>
          </a:stretch>
        </p:blipFill>
        <p:spPr>
          <a:xfrm>
            <a:off x="1847850" y="1412875"/>
            <a:ext cx="4464050" cy="3168650"/>
          </a:xfrm>
        </p:spPr>
      </p:pic>
      <p:pic>
        <p:nvPicPr>
          <p:cNvPr id="71684" name="Obraz 4" descr="Zdjęcie przedstawia zbliżenie na fragment surowego tkanki mięśniowej (mięśnia poprzecznie prążkowanego), trzymany w dłoniach w celu dokładnej inspekcji. W strukturze mięśnia widoczne są liczne, drobne, wrzecionowate lub owalne, cysty, charakterystyczne dla sarkosporidiozy . Cysty są rozsiane wzdłuż włókien mięśniowych, wyraźnie odznaczając się od czerwonego tła tkanki">
            <a:extLst>
              <a:ext uri="{FF2B5EF4-FFF2-40B4-BE49-F238E27FC236}">
                <a16:creationId xmlns:a16="http://schemas.microsoft.com/office/drawing/2014/main" id="{607A3C3D-D41C-62DD-7DC5-D24F4DEF2F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4"/>
          <a:stretch>
            <a:fillRect/>
          </a:stretch>
        </p:blipFill>
        <p:spPr bwMode="auto">
          <a:xfrm>
            <a:off x="6649721" y="1412875"/>
            <a:ext cx="3889375" cy="324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5" name="Obraz 6" descr="Zdjęcie przedstawia zbliżenie na fragment surowego tkanki mięśniowej (mięśnia poprzecznie prążkowanego), trzymany w dłoniach w celu dokładnej inspekcji. W strukturze mięśnia widoczne są liczne, drobne, wrzecionowate lub owalne, cysty, charakterystyczne dla sarkosporidiozy. Cysty są rozsiane wzdłuż włókien mięśniowych, wyraźnie odznaczając się od czerwonego tła tkanki">
            <a:extLst>
              <a:ext uri="{FF2B5EF4-FFF2-40B4-BE49-F238E27FC236}">
                <a16:creationId xmlns:a16="http://schemas.microsoft.com/office/drawing/2014/main" id="{A6AFAD2F-9C00-6632-940C-938CBC23CE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96" t="23228" r="3871"/>
          <a:stretch>
            <a:fillRect/>
          </a:stretch>
        </p:blipFill>
        <p:spPr bwMode="auto">
          <a:xfrm>
            <a:off x="3661708" y="3429000"/>
            <a:ext cx="3256047" cy="2965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Wągry tasiemca">
            <a:extLst>
              <a:ext uri="{FF2B5EF4-FFF2-40B4-BE49-F238E27FC236}">
                <a16:creationId xmlns:a16="http://schemas.microsoft.com/office/drawing/2014/main" id="{E1A8CE07-6B70-E43A-5635-83D8469A9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0" y="418011"/>
            <a:ext cx="8534400" cy="914400"/>
          </a:xfrm>
        </p:spPr>
        <p:txBody>
          <a:bodyPr/>
          <a:lstStyle/>
          <a:p>
            <a:pPr>
              <a:defRPr/>
            </a:pPr>
            <a:r>
              <a:rPr lang="pl-PL" dirty="0"/>
              <a:t>       Wągry tasiemca</a:t>
            </a:r>
          </a:p>
        </p:txBody>
      </p:sp>
      <p:pic>
        <p:nvPicPr>
          <p:cNvPr id="73731" name="Symbol zastępczy zawartości 3" descr="Zdjęcie surowego kawałka czerwonego mięsa. W tkance mięśniowej widać liczne białe lub półprzezroczyste kulki - cysty tasiemca - wągry. Obecność tych cyst w mięśniach nazywa się wągrzycą">
            <a:extLst>
              <a:ext uri="{FF2B5EF4-FFF2-40B4-BE49-F238E27FC236}">
                <a16:creationId xmlns:a16="http://schemas.microsoft.com/office/drawing/2014/main" id="{B21BB491-86DC-E675-D2F2-44D7DF85A868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7031" y="1508625"/>
            <a:ext cx="6357938" cy="4572000"/>
          </a:xfr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Ubój upozorowany">
            <a:extLst>
              <a:ext uri="{FF2B5EF4-FFF2-40B4-BE49-F238E27FC236}">
                <a16:creationId xmlns:a16="http://schemas.microsoft.com/office/drawing/2014/main" id="{FF685092-423B-E1B1-3A96-4CE130E05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087"/>
            <a:ext cx="10515600" cy="1436913"/>
          </a:xfrm>
        </p:spPr>
        <p:txBody>
          <a:bodyPr/>
          <a:lstStyle/>
          <a:p>
            <a:pPr>
              <a:defRPr/>
            </a:pPr>
            <a:r>
              <a:rPr lang="pl-PL" dirty="0"/>
              <a:t>    Ubój upozorowany</a:t>
            </a:r>
          </a:p>
        </p:txBody>
      </p:sp>
      <p:pic>
        <p:nvPicPr>
          <p:cNvPr id="75779" name="Symbol zastępczy zawartości 3" descr="Zdjęcie przedstawia wypatroszoną, przekrojoną wzdłuż półtuszę wieprzową zawieszoną w rzeźni. Wewnętrzna strona klatki piersiowej oraz tkanki wzdłuż kręgosłupa wykazują silne, ciemnoczerwone, zastoinowe zabarwienie. Obraz makroskopowy przedstawia niedostateczne wykrwawienie tuszy, co w praktyce wskazuje na tzw. ubój upozorowany – przypadek, w którym zwierzę zostało poddane ubojowi (wykrwawieniu) już po padnięciu, co skutkuje zatrzymaniem znacznej ilości krwi w naczyniach krwionośnych i tkankach">
            <a:extLst>
              <a:ext uri="{FF2B5EF4-FFF2-40B4-BE49-F238E27FC236}">
                <a16:creationId xmlns:a16="http://schemas.microsoft.com/office/drawing/2014/main" id="{537EE597-F613-D1B1-1DAB-A3BAF319CF0C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78736" y="1341439"/>
            <a:ext cx="3960813" cy="5183187"/>
          </a:xfrm>
        </p:spPr>
      </p:pic>
      <p:pic>
        <p:nvPicPr>
          <p:cNvPr id="75780" name="Obraz 4" descr="Zdjęcie przedstawia świeżo usunięte narządy wewnętrzne (płuca i wątrobę) ułożone w białym, plastikowym pojemniku rzeźnickim. Narządy są silnie powiększone, ciężkie i w całości ciemnoczerwone do sinobordowych, z widocznym głębokim zastojem krwi w naczyniach. Na dnie pojemnika znajduje się duża ilość krwi. Obraz makroskopowy wskazuje na niedostateczne wykrwawienie narządów wewnętrznych w przebiegu uboju upozorowanego">
            <a:extLst>
              <a:ext uri="{FF2B5EF4-FFF2-40B4-BE49-F238E27FC236}">
                <a16:creationId xmlns:a16="http://schemas.microsoft.com/office/drawing/2014/main" id="{E06D23EB-14CB-ADB2-A26B-52F3B08A56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199" y="1341439"/>
            <a:ext cx="5543731" cy="518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 descr="Tytuł slajdu: Zmiany gruźlicze na opłucnej i w narządach">
            <a:extLst>
              <a:ext uri="{FF2B5EF4-FFF2-40B4-BE49-F238E27FC236}">
                <a16:creationId xmlns:a16="http://schemas.microsoft.com/office/drawing/2014/main" id="{3B0F8D1E-E656-1CEC-B9C2-13F8D3EEA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9337"/>
            <a:ext cx="10515600" cy="1830025"/>
          </a:xfrm>
        </p:spPr>
        <p:txBody>
          <a:bodyPr/>
          <a:lstStyle/>
          <a:p>
            <a:pPr>
              <a:defRPr/>
            </a:pPr>
            <a:r>
              <a:rPr lang="pl-PL" dirty="0"/>
              <a:t>   Zmiany gruźlicze na opłucnej i w narządach</a:t>
            </a:r>
          </a:p>
        </p:txBody>
      </p:sp>
      <p:pic>
        <p:nvPicPr>
          <p:cNvPr id="77827" name="Symbol zastępczy zawartości 3" descr="Zdjęcie przedstawia patologiczne zmiany wewnątrz klatki piersiowej zwierzęcia  podczas badania post-mortem. Widoczna jest ściana klatki piersiowej. Na opłucnej ściennej widać liczne, rozsiane guzkami o barwie białawo-żółtej i różnej wielkości (od milimetrowych do zlewających się w większe konglomeraty). Zmiany te są typowym obrazem makroskopowym zaawansowanej gruźlicy.&#10;Ostrze noże wskazuje jedną ze zmian">
            <a:extLst>
              <a:ext uri="{FF2B5EF4-FFF2-40B4-BE49-F238E27FC236}">
                <a16:creationId xmlns:a16="http://schemas.microsoft.com/office/drawing/2014/main" id="{E1A527C9-5B16-1518-4DF8-0AD0BCAAECE3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24769" y="1354138"/>
            <a:ext cx="4572000" cy="4799012"/>
          </a:xfrm>
        </p:spPr>
      </p:pic>
      <p:pic>
        <p:nvPicPr>
          <p:cNvPr id="77828" name="Obraz 4" descr="Zdjęcie przedstawia narządy wewnętrzne zwierzęcia ułożone na metalowej tacy laboratoryjnej. Po prawej stronie widoczny jest fragment ciemnoczerwonej wątroby z głębokim nacięciem, ujawniającym w miąższu duże, żółtawo-szare, serowate  guzy o nieregularnym kształcie. Po lewej stronie znajduje się tkanka tłuszczowa i krezkowa z pasmem licznych, guzkowatych zmian o podobnej barwie i strukturze. Obraz makroskopowy wskazuje na zaawansowane zmiany gruźlicze">
            <a:extLst>
              <a:ext uri="{FF2B5EF4-FFF2-40B4-BE49-F238E27FC236}">
                <a16:creationId xmlns:a16="http://schemas.microsoft.com/office/drawing/2014/main" id="{36901DCA-82C0-0501-F395-0F8F838FE6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90" b="10638"/>
          <a:stretch>
            <a:fillRect/>
          </a:stretch>
        </p:blipFill>
        <p:spPr bwMode="auto">
          <a:xfrm>
            <a:off x="6165670" y="1366838"/>
            <a:ext cx="4701562" cy="479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 descr="Tekst informujący o autorze utworu: profesorze doktorze habilitowanym Krzysztofie Anuszu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  <a:prstDash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Arial"/>
              </a:rPr>
              <a:t>Autor utworu: prof. dr hab. Krzysztof Anusz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Tekst informuje o licencji Creative Commons Uznanie autorstwa CC BY 4.0 oraz zawiera link do szczegółowych warunków licencji. Dodatkowo wskazuje na powiązanie materiału z projektem GreenTechEducation realizowanym przez SGGW w ramach programu FER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Logo czterech instytucji: Fundusze Europejskie dla Rozwoju Społecznego, Rzeczpospolita Polska, Unia Europejska oraz Szkoła Główna Gospodarstwa Wiejskiego w Warszawie. Każde logo ma charakterystyczne kolory i symbole, reprezentujące odpowiednie organizacje i programy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78A2F61-0993-4C49-B5A8-BBB80CD2D4F5}">
  <ds:schemaRefs>
    <ds:schemaRef ds:uri="51674ba1-e637-49a1-9acf-be75e179f9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64932D8-5549-407D-86CE-BAD670C8380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3128</TotalTime>
  <Words>1370</Words>
  <Application>Microsoft Office PowerPoint</Application>
  <PresentationFormat>Panoramiczny</PresentationFormat>
  <Paragraphs>198</Paragraphs>
  <Slides>34</Slides>
  <Notes>15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34</vt:i4>
      </vt:variant>
    </vt:vector>
  </HeadingPairs>
  <TitlesOfParts>
    <vt:vector size="41" baseType="lpstr">
      <vt:lpstr>Aptos</vt:lpstr>
      <vt:lpstr>Arial</vt:lpstr>
      <vt:lpstr>Calibri</vt:lpstr>
      <vt:lpstr>Calibri Light</vt:lpstr>
      <vt:lpstr>Verdana</vt:lpstr>
      <vt:lpstr>Wingdings 2</vt:lpstr>
      <vt:lpstr>Motyw pakietu Office</vt:lpstr>
      <vt:lpstr>GreenTechEducation - - SGGW dla gospodarki przyszłości</vt:lpstr>
      <vt:lpstr>Badanie poubojowe  tusz wieprzowych </vt:lpstr>
      <vt:lpstr>Badanie poubojowe – podstawy prawne</vt:lpstr>
      <vt:lpstr>Metody badania poubojowego</vt:lpstr>
      <vt:lpstr>   Badanie półtuszy wieprzowej – opis </vt:lpstr>
      <vt:lpstr>               Badanie półtuszy wieprzowej - ilustracja</vt:lpstr>
      <vt:lpstr>       Badanie wątroby i płuc</vt:lpstr>
      <vt:lpstr>         Obraz wątroby i ośrodka wieprzowego</vt:lpstr>
      <vt:lpstr>  Badanie serca</vt:lpstr>
      <vt:lpstr>Metodyka badania układu trzewnego i węzłów krezkowych</vt:lpstr>
      <vt:lpstr>    Badanie poubojowe układu pokarmowego      i śledziony</vt:lpstr>
      <vt:lpstr>Badanie poubojowe śledziony i układu rozrodczego</vt:lpstr>
      <vt:lpstr>          Badanie poubojowe śledziony –           przykłady zmian</vt:lpstr>
      <vt:lpstr>         Półtusza wieprzowa        </vt:lpstr>
      <vt:lpstr>  Badanie szczegółowe tuszy</vt:lpstr>
      <vt:lpstr> Wągrzyca</vt:lpstr>
      <vt:lpstr> Sarkosporydioza</vt:lpstr>
      <vt:lpstr> Bąblowica</vt:lpstr>
      <vt:lpstr> Gruźlica</vt:lpstr>
      <vt:lpstr> Pryszczyca</vt:lpstr>
      <vt:lpstr>                Bąblowica wątroby</vt:lpstr>
      <vt:lpstr>Zmiany gruźlicze</vt:lpstr>
      <vt:lpstr>   Gruźlica w węzłach chłonnych        </vt:lpstr>
      <vt:lpstr>      Zmiany gruźlicze w wątrobie i śledzionie</vt:lpstr>
      <vt:lpstr>Przykłady zmian w tuszy i narządach</vt:lpstr>
      <vt:lpstr>         Pryszczyca</vt:lpstr>
      <vt:lpstr>Różyca</vt:lpstr>
      <vt:lpstr>         Zapalenie osierdzia</vt:lpstr>
      <vt:lpstr>Cirkowiroza</vt:lpstr>
      <vt:lpstr>       Sarkosporidioza</vt:lpstr>
      <vt:lpstr>       Wągry tasiemca</vt:lpstr>
      <vt:lpstr>    Ubój upozorowany</vt:lpstr>
      <vt:lpstr>   Zmiany gruźlicze na opłucnej i w narządach</vt:lpstr>
      <vt:lpstr>Autor utworu: prof. dr hab. Krzysztof Anusz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Magdalena Zaczek</cp:lastModifiedBy>
  <cp:revision>65</cp:revision>
  <cp:lastPrinted>2024-05-21T11:11:19Z</cp:lastPrinted>
  <dcterms:created xsi:type="dcterms:W3CDTF">2024-02-02T12:47:31Z</dcterms:created>
  <dcterms:modified xsi:type="dcterms:W3CDTF">2026-08-04T11:56:37Z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