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4"/>
  </p:notesMasterIdLst>
  <p:sldIdLst>
    <p:sldId id="258" r:id="rId5"/>
    <p:sldId id="260" r:id="rId6"/>
    <p:sldId id="261" r:id="rId7"/>
    <p:sldId id="262" r:id="rId8"/>
    <p:sldId id="263" r:id="rId9"/>
    <p:sldId id="264" r:id="rId10"/>
    <p:sldId id="265" r:id="rId11"/>
    <p:sldId id="277" r:id="rId12"/>
    <p:sldId id="278" r:id="rId13"/>
    <p:sldId id="279" r:id="rId14"/>
    <p:sldId id="280" r:id="rId15"/>
    <p:sldId id="281" r:id="rId16"/>
    <p:sldId id="282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6" r:id="rId27"/>
    <p:sldId id="275" r:id="rId28"/>
    <p:sldId id="283" r:id="rId29"/>
    <p:sldId id="284" r:id="rId30"/>
    <p:sldId id="292" r:id="rId31"/>
    <p:sldId id="293" r:id="rId32"/>
    <p:sldId id="285" r:id="rId33"/>
    <p:sldId id="286" r:id="rId34"/>
    <p:sldId id="287" r:id="rId35"/>
    <p:sldId id="291" r:id="rId36"/>
    <p:sldId id="294" r:id="rId37"/>
    <p:sldId id="288" r:id="rId38"/>
    <p:sldId id="297" r:id="rId39"/>
    <p:sldId id="296" r:id="rId40"/>
    <p:sldId id="290" r:id="rId41"/>
    <p:sldId id="295" r:id="rId42"/>
    <p:sldId id="259" r:id="rId4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3" autoAdjust="0"/>
    <p:restoredTop sz="86455" autoAdjust="0"/>
  </p:normalViewPr>
  <p:slideViewPr>
    <p:cSldViewPr snapToGrid="0">
      <p:cViewPr varScale="1">
        <p:scale>
          <a:sx n="63" d="100"/>
          <a:sy n="63" d="100"/>
        </p:scale>
        <p:origin x="56" y="1244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446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2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Osad przed zagęszczeniem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Osad wstępny</c:v>
                </c:pt>
                <c:pt idx="1">
                  <c:v>Osad wtórny</c:v>
                </c:pt>
                <c:pt idx="2">
                  <c:v>Łącznie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210</c:v>
                </c:pt>
                <c:pt idx="1">
                  <c:v>258</c:v>
                </c:pt>
                <c:pt idx="2">
                  <c:v>468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57-41DE-B9D0-FA555FBD0F9F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Osad po zagęszczeniu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Osad wstępny</c:v>
                </c:pt>
                <c:pt idx="1">
                  <c:v>Osad wtórny</c:v>
                </c:pt>
                <c:pt idx="2">
                  <c:v>Łącznie</c:v>
                </c:pt>
              </c:strCache>
            </c:strRef>
          </c:cat>
          <c:val>
            <c:numRef>
              <c:f>Arkusz1!$C$2:$C$4</c:f>
              <c:numCache>
                <c:formatCode>General</c:formatCode>
                <c:ptCount val="3"/>
                <c:pt idx="0">
                  <c:v>93</c:v>
                </c:pt>
                <c:pt idx="1">
                  <c:v>58</c:v>
                </c:pt>
                <c:pt idx="2">
                  <c:v>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57-41DE-B9D0-FA555FBD0F9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51465887"/>
        <c:axId val="751457567"/>
      </c:barChart>
      <c:catAx>
        <c:axId val="751465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51457567"/>
        <c:crosses val="autoZero"/>
        <c:auto val="1"/>
        <c:lblAlgn val="ctr"/>
        <c:lblOffset val="100"/>
        <c:noMultiLvlLbl val="0"/>
      </c:catAx>
      <c:valAx>
        <c:axId val="7514575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dirty="0"/>
                  <a:t>Objętość osadu [m3/d]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514658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26.07.2026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26.07.2026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26.07.2026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26.07.2026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26.07.2026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26.07.2026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26.07.2026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26.07.2026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26.07.2026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26.07.2026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26.07.2026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26.07.2026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26.07.2026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 descr="Element graficzny z napisem Fundusze Europejskie dla Rozwoju Społecznego">
            <a:extLst>
              <a:ext uri="{FF2B5EF4-FFF2-40B4-BE49-F238E27FC236}">
                <a16:creationId xmlns:a16="http://schemas.microsoft.com/office/drawing/2014/main" id="{040C5185-EE9F-4004-B36B-5DC219184BC5}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>
                <a:ea typeface="Verdana" panose="020B0604030504040204" pitchFamily="34" charset="0"/>
              </a:rPr>
              <a:t>w </a:t>
            </a:r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D53AB-DE6D-9718-4BD7-E0A5A6B03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Oszacowanie ilości osadów ściekowych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11FC4-97FA-CCF5-B0BF-C49FB284E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Podczas szacowania ilości osadów ściekowych należy uwzględnić:</a:t>
            </a:r>
          </a:p>
          <a:p>
            <a:pPr lvl="1"/>
            <a:r>
              <a:rPr lang="pl-PL" dirty="0"/>
              <a:t>Osady wydzielanie w osadniku wstępnym,</a:t>
            </a:r>
          </a:p>
          <a:p>
            <a:pPr lvl="1"/>
            <a:r>
              <a:rPr lang="pl-PL" dirty="0"/>
              <a:t>Osady wydzielane w osadniku wtórnym.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594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34AEB7-8AF2-43E5-BC18-77C8E40AC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Oszacowanie ilości osadów wstępnych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202D2AD6-700D-4147-BDFB-C9BBDD22C98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pl-PL" dirty="0"/>
                  <a:t>Ilość osadów wstępnych obliczamy ze wzoru: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l-PL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ś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𝑍</m:t>
                    </m:r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pl-PL" dirty="0"/>
                  <a:t>	[kg </a:t>
                </a:r>
                <a:r>
                  <a:rPr lang="pl-PL" dirty="0" err="1"/>
                  <a:t>s.m</a:t>
                </a:r>
                <a:r>
                  <a:rPr lang="pl-PL" dirty="0"/>
                  <a:t>./d]</a:t>
                </a:r>
              </a:p>
              <a:p>
                <a:pPr marL="0" indent="0">
                  <a:buNone/>
                </a:pPr>
                <a:r>
                  <a:rPr lang="pl-PL" dirty="0"/>
                  <a:t>Gdzie: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ś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pl-PL" dirty="0"/>
                  <a:t>- średni dobowy dopływ do oczyszczalni [m</a:t>
                </a:r>
                <a:r>
                  <a:rPr lang="pl-PL" baseline="30000" dirty="0"/>
                  <a:t>3</a:t>
                </a:r>
                <a:r>
                  <a:rPr lang="pl-PL" dirty="0"/>
                  <a:t>/d],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pl-PL" dirty="0"/>
                  <a:t> – stężenie zawiesiny w ściekach [kg/m</a:t>
                </a:r>
                <a:r>
                  <a:rPr lang="pl-PL" baseline="30000" dirty="0"/>
                  <a:t>3</a:t>
                </a:r>
                <a:r>
                  <a:rPr lang="pl-PL" dirty="0"/>
                  <a:t>],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pl-PL" dirty="0"/>
                  <a:t>- sprawność usuwania zawiesiny w osadniku wstępnym [-].</a:t>
                </a:r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202D2AD6-700D-4147-BDFB-C9BBDD22C9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2002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1FE87C-AD6B-4AD7-A50B-25059D5B8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Oszacowanie ilości osadu biologicznego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F48E5F0F-B32D-4B6E-9219-C13FF0E5D9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8070" y="1825625"/>
                <a:ext cx="11159231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pl-PL" dirty="0"/>
                  <a:t>Ilość osadu powstającego podczas biologicznego oczyszczania ścieków obliczamy ze wzoru:</a:t>
                </a:r>
              </a:p>
              <a:p>
                <a:pPr marL="0" lv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pl-PL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ś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pl-PL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(1−</m:t>
                    </m:r>
                    <m:sSub>
                      <m:sSubPr>
                        <m:ctrlP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)∙</m:t>
                    </m:r>
                    <m:r>
                      <m:rPr>
                        <m:sty m:val="p"/>
                      </m:rP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pl-PL" dirty="0">
                    <a:solidFill>
                      <a:prstClr val="black"/>
                    </a:solidFill>
                  </a:rPr>
                  <a:t>	[kg </a:t>
                </a:r>
                <a:r>
                  <a:rPr lang="pl-PL" dirty="0" err="1">
                    <a:solidFill>
                      <a:prstClr val="black"/>
                    </a:solidFill>
                  </a:rPr>
                  <a:t>s.m</a:t>
                </a:r>
                <a:r>
                  <a:rPr lang="pl-PL" dirty="0">
                    <a:solidFill>
                      <a:prstClr val="black"/>
                    </a:solidFill>
                  </a:rPr>
                  <a:t>./d]</a:t>
                </a:r>
              </a:p>
              <a:p>
                <a:pPr marL="0" lvl="0" indent="0">
                  <a:buNone/>
                </a:pPr>
                <a:r>
                  <a:rPr lang="pl-PL" dirty="0">
                    <a:solidFill>
                      <a:prstClr val="black"/>
                    </a:solidFill>
                  </a:rPr>
                  <a:t>Gdzie:</a:t>
                </a:r>
              </a:p>
              <a:p>
                <a:pPr marL="0" lvl="0" indent="0">
                  <a:buNone/>
                </a:pPr>
                <a:r>
                  <a:rPr lang="pl-PL" dirty="0">
                    <a:solidFill>
                      <a:prstClr val="black"/>
                    </a:solidFill>
                  </a:rPr>
                  <a:t>S – stężenie BZT</a:t>
                </a:r>
                <a:r>
                  <a:rPr lang="pl-PL" baseline="-25000" dirty="0">
                    <a:solidFill>
                      <a:prstClr val="black"/>
                    </a:solidFill>
                  </a:rPr>
                  <a:t>5</a:t>
                </a:r>
                <a:r>
                  <a:rPr lang="pl-PL" dirty="0">
                    <a:solidFill>
                      <a:prstClr val="black"/>
                    </a:solidFill>
                  </a:rPr>
                  <a:t> w ściekach dopływających do oczyszczalni </a:t>
                </a: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[kg BZT</a:t>
                </a:r>
                <a:r>
                  <a:rPr kumimoji="0" lang="pl-PL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5</a:t>
                </a: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/m</a:t>
                </a:r>
                <a:r>
                  <a:rPr kumimoji="0" lang="pl-PL" sz="28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</a:t>
                </a: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],</a:t>
                </a: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𝜂</m:t>
                        </m:r>
                      </m:e>
                      <m:sub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pl-PL" dirty="0">
                    <a:solidFill>
                      <a:prstClr val="black"/>
                    </a:solidFill>
                  </a:rPr>
                  <a:t>- efekt obniżenia BZT</a:t>
                </a:r>
                <a:r>
                  <a:rPr lang="pl-PL" baseline="-25000" dirty="0">
                    <a:solidFill>
                      <a:prstClr val="black"/>
                    </a:solidFill>
                  </a:rPr>
                  <a:t>5</a:t>
                </a:r>
                <a:r>
                  <a:rPr lang="pl-PL" dirty="0">
                    <a:solidFill>
                      <a:prstClr val="black"/>
                    </a:solidFill>
                  </a:rPr>
                  <a:t> ścieków w wyniku biologicznego oczyszczenia [-],</a:t>
                </a: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𝜂</m:t>
                        </m:r>
                      </m:e>
                      <m:sub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pl-PL" dirty="0">
                    <a:solidFill>
                      <a:prstClr val="black"/>
                    </a:solidFill>
                  </a:rPr>
                  <a:t>- efekt obniżenia BZT</a:t>
                </a:r>
                <a:r>
                  <a:rPr lang="pl-PL" baseline="-25000" dirty="0">
                    <a:solidFill>
                      <a:prstClr val="black"/>
                    </a:solidFill>
                  </a:rPr>
                  <a:t>5</a:t>
                </a:r>
                <a:r>
                  <a:rPr lang="pl-PL" dirty="0">
                    <a:solidFill>
                      <a:prstClr val="black"/>
                    </a:solidFill>
                  </a:rPr>
                  <a:t> ścieków w wyniku mechanicznego oczyszczenia [-],</a:t>
                </a: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pl-PL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pl-PL" dirty="0">
                    <a:solidFill>
                      <a:prstClr val="black"/>
                    </a:solidFill>
                  </a:rPr>
                  <a:t> – przyrost masy osadu czynnego zależny od obciążenia osadu ładunkiem zanieczyszczeń [kg </a:t>
                </a:r>
                <a:r>
                  <a:rPr lang="pl-PL" dirty="0" err="1">
                    <a:solidFill>
                      <a:prstClr val="black"/>
                    </a:solidFill>
                  </a:rPr>
                  <a:t>s.m</a:t>
                </a:r>
                <a:r>
                  <a:rPr lang="pl-PL" dirty="0">
                    <a:solidFill>
                      <a:prstClr val="black"/>
                    </a:solidFill>
                  </a:rPr>
                  <a:t>./ kg BZT</a:t>
                </a:r>
                <a:r>
                  <a:rPr lang="pl-PL" baseline="-25000" dirty="0">
                    <a:solidFill>
                      <a:prstClr val="black"/>
                    </a:solidFill>
                  </a:rPr>
                  <a:t>5us</a:t>
                </a:r>
                <a:r>
                  <a:rPr lang="pl-PL" dirty="0">
                    <a:solidFill>
                      <a:prstClr val="black"/>
                    </a:solidFill>
                  </a:rPr>
                  <a:t>].</a:t>
                </a:r>
              </a:p>
              <a:p>
                <a:pPr marL="0" lvl="0" indent="0">
                  <a:buNone/>
                </a:pPr>
                <a:endParaRPr lang="pl-PL" dirty="0">
                  <a:solidFill>
                    <a:prstClr val="black"/>
                  </a:solidFill>
                </a:endParaRPr>
              </a:p>
              <a:p>
                <a:pPr marL="0" lvl="0" indent="0">
                  <a:buNone/>
                </a:pPr>
                <a:endParaRPr lang="pl-PL" dirty="0">
                  <a:solidFill>
                    <a:prstClr val="black"/>
                  </a:solidFill>
                </a:endParaRPr>
              </a:p>
              <a:p>
                <a:pPr marL="0" lvl="0" indent="0">
                  <a:buNone/>
                </a:pPr>
                <a:endParaRPr lang="pl-PL" dirty="0">
                  <a:solidFill>
                    <a:prstClr val="black"/>
                  </a:solidFill>
                </a:endParaRPr>
              </a:p>
              <a:p>
                <a:pPr marL="0" indent="0" algn="ctr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F48E5F0F-B32D-4B6E-9219-C13FF0E5D9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8070" y="1825625"/>
                <a:ext cx="11159231" cy="4351338"/>
              </a:xfrm>
              <a:blipFill>
                <a:blip r:embed="rId2"/>
                <a:stretch>
                  <a:fillRect l="-1092" t="-2241" r="-1802" b="-308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4778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1FE87C-AD6B-4AD7-A50B-25059D5B8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Oszacowanie ilości osadu z chemicznego strącania fosforu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F48E5F0F-B32D-4B6E-9219-C13FF0E5D9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8070" y="1825624"/>
                <a:ext cx="11159231" cy="4788239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pl-PL" dirty="0"/>
                  <a:t>Przy wykorzystaniu soli żelaza strącanie fosforu przebiega wg reakcji:</a:t>
                </a:r>
              </a:p>
              <a:p>
                <a:pPr marL="0" indent="0" algn="ctr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l-PL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𝐹𝑒</m:t>
                          </m:r>
                        </m:e>
                        <m:sup>
                          <m:r>
                            <a:rPr lang="pl-PL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3+</m:t>
                          </m:r>
                        </m:sup>
                      </m:sSup>
                      <m:r>
                        <a:rPr lang="pl-PL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pl-PL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𝑃𝑂</m:t>
                          </m:r>
                        </m:e>
                        <m:sub>
                          <m:r>
                            <a:rPr lang="pl-PL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pl-PL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3−</m:t>
                          </m:r>
                        </m:sup>
                      </m:sSubSup>
                      <m:r>
                        <a:rPr lang="pl-PL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pl-PL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𝐹𝑒𝑃𝑂</m:t>
                          </m:r>
                        </m:e>
                        <m:sub>
                          <m:r>
                            <a:rPr lang="pl-PL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</m:sSub>
                      <m:r>
                        <a:rPr lang="pl-PL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↓</m:t>
                      </m:r>
                    </m:oMath>
                  </m:oMathPara>
                </a14:m>
                <a:endParaRPr lang="pl-PL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Aft>
                    <a:spcPts val="1000"/>
                  </a:spcAft>
                  <a:buNone/>
                </a:pPr>
                <a:r>
                  <a:rPr lang="pl-PL" dirty="0"/>
                  <a:t>Nadwyżka jonów żelaza niewykorzystana do strącania fosforu tworzy wytrącający się wodorotlenek żelaza wg równania reakcji:</a:t>
                </a:r>
              </a:p>
              <a:p>
                <a:pPr marL="0" indent="0" algn="ctr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8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𝐹</m:t>
                      </m:r>
                      <m:sSup>
                        <m:sSupPr>
                          <m:ctrlP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3+</m:t>
                          </m:r>
                        </m:sup>
                      </m:sSup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+3</m:t>
                      </m:r>
                      <m:sSup>
                        <m:sSupPr>
                          <m:ctrlP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𝑂𝐻</m:t>
                          </m:r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p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→</m:t>
                      </m:r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𝐹𝑒</m:t>
                      </m:r>
                      <m:sSub>
                        <m:sSubPr>
                          <m:ctrlP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𝑂𝐻</m:t>
                          </m:r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↓</m:t>
                      </m:r>
                    </m:oMath>
                  </m:oMathPara>
                </a14:m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Aft>
                    <a:spcPts val="1000"/>
                  </a:spcAft>
                  <a:buNone/>
                </a:pPr>
                <a:r>
                  <a:rPr lang="pl-PL" dirty="0"/>
                  <a:t>Całkowitą ilość osadu powstająca podczas chemicznego strącania fosforu możemy obliczyć wg wzoru:</a:t>
                </a:r>
              </a:p>
              <a:p>
                <a:pPr marL="0" indent="0" algn="ctr">
                  <a:lnSpc>
                    <a:spcPct val="150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28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e>
                      <m:sub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  <m:r>
                      <a:rPr lang="pl-PL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𝑄</m:t>
                        </m:r>
                      </m:e>
                      <m:sub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  <m:r>
                          <a:rPr lang="pl-PL" sz="28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ś</m:t>
                        </m:r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sub>
                    </m:sSub>
                    <m:r>
                      <a:rPr lang="pl-PL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×[</m:t>
                    </m:r>
                    <m:r>
                      <a:rPr lang="pl-PL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𝐹𝑒</m:t>
                    </m:r>
                    <m:sSub>
                      <m:sSubPr>
                        <m:ctrlP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𝑃𝑂</m:t>
                        </m:r>
                      </m:e>
                      <m:sub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sub>
                    </m:sSub>
                    <m:r>
                      <a:rPr lang="pl-PL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l-PL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𝐹𝑒</m:t>
                    </m:r>
                    <m:sSub>
                      <m:sSubPr>
                        <m:ctrlP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pl-PL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pl-PL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𝑂𝐻</m:t>
                            </m:r>
                          </m:e>
                        </m:d>
                      </m:e>
                      <m:sub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  <m:r>
                      <a:rPr lang="pl-PL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]</m:t>
                    </m:r>
                  </m:oMath>
                </a14:m>
                <a:r>
                  <a:rPr lang="pl-PL" dirty="0">
                    <a:solidFill>
                      <a:prstClr val="black"/>
                    </a:solidFill>
                  </a:rPr>
                  <a:t> 	[kg </a:t>
                </a:r>
                <a:r>
                  <a:rPr lang="pl-PL" dirty="0" err="1">
                    <a:solidFill>
                      <a:prstClr val="black"/>
                    </a:solidFill>
                  </a:rPr>
                  <a:t>s.m</a:t>
                </a:r>
                <a:r>
                  <a:rPr lang="pl-PL" dirty="0">
                    <a:solidFill>
                      <a:prstClr val="black"/>
                    </a:solidFill>
                  </a:rPr>
                  <a:t>./d]</a:t>
                </a:r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spcAft>
                    <a:spcPts val="1000"/>
                  </a:spcAft>
                  <a:buNone/>
                </a:pPr>
                <a:endParaRPr lang="pl-PL" dirty="0"/>
              </a:p>
              <a:p>
                <a:pPr marL="0" indent="0" algn="ctr">
                  <a:spcAft>
                    <a:spcPts val="1000"/>
                  </a:spcAft>
                  <a:buNone/>
                </a:pPr>
                <a:endParaRPr lang="pl-PL" dirty="0"/>
              </a:p>
              <a:p>
                <a:pPr marL="0" lvl="0" indent="0">
                  <a:buNone/>
                </a:pPr>
                <a:endParaRPr lang="pl-PL" dirty="0">
                  <a:solidFill>
                    <a:prstClr val="black"/>
                  </a:solidFill>
                </a:endParaRPr>
              </a:p>
              <a:p>
                <a:pPr marL="0" lvl="0" indent="0">
                  <a:buNone/>
                </a:pPr>
                <a:endParaRPr lang="pl-PL" dirty="0">
                  <a:solidFill>
                    <a:prstClr val="black"/>
                  </a:solidFill>
                </a:endParaRPr>
              </a:p>
              <a:p>
                <a:pPr marL="0" lvl="0" indent="0">
                  <a:buNone/>
                </a:pPr>
                <a:endParaRPr lang="pl-PL" dirty="0">
                  <a:solidFill>
                    <a:prstClr val="black"/>
                  </a:solidFill>
                </a:endParaRPr>
              </a:p>
              <a:p>
                <a:pPr marL="0" indent="0" algn="ctr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F48E5F0F-B32D-4B6E-9219-C13FF0E5D9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8070" y="1825624"/>
                <a:ext cx="11159231" cy="4788239"/>
              </a:xfrm>
              <a:blipFill>
                <a:blip r:embed="rId2"/>
                <a:stretch>
                  <a:fillRect l="-1092" t="-279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9624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343F530-91BA-4AD1-BC72-805C6D570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Całkowita ilość osadów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8C9B91BC-2C07-49E2-90C1-010926E22E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pl-PL" dirty="0"/>
                  <a:t>Całkowita ilość osadów wydzielanych w osadniku wstępnym i wtórnym obliczana jest ze wzoru: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28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e>
                      <m:sub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𝑂𝑆</m:t>
                        </m:r>
                      </m:sub>
                    </m:sSub>
                    <m:r>
                      <a:rPr lang="pl-PL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e>
                      <m:sub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pl-PL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e>
                      <m:sub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pl-PL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e>
                      <m:sub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pl-PL" dirty="0">
                    <a:solidFill>
                      <a:prstClr val="black"/>
                    </a:solidFill>
                  </a:rPr>
                  <a:t> 	[kg </a:t>
                </a:r>
                <a:r>
                  <a:rPr lang="pl-PL" dirty="0" err="1">
                    <a:solidFill>
                      <a:prstClr val="black"/>
                    </a:solidFill>
                  </a:rPr>
                  <a:t>s.m</a:t>
                </a:r>
                <a:r>
                  <a:rPr lang="pl-PL" dirty="0">
                    <a:solidFill>
                      <a:prstClr val="black"/>
                    </a:solidFill>
                  </a:rPr>
                  <a:t>./d]</a:t>
                </a:r>
              </a:p>
              <a:p>
                <a:pPr marL="0" indent="0">
                  <a:buNone/>
                </a:pPr>
                <a:r>
                  <a:rPr lang="pl-PL" dirty="0">
                    <a:solidFill>
                      <a:prstClr val="black"/>
                    </a:solidFill>
                  </a:rPr>
                  <a:t>Gdzie:</a:t>
                </a: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l-PL" dirty="0"/>
                  <a:t>- ilość osadu wstępnego </a:t>
                </a:r>
                <a:r>
                  <a:rPr lang="pl-PL" dirty="0">
                    <a:solidFill>
                      <a:prstClr val="black"/>
                    </a:solidFill>
                  </a:rPr>
                  <a:t>[kg </a:t>
                </a:r>
                <a:r>
                  <a:rPr lang="pl-PL" dirty="0" err="1">
                    <a:solidFill>
                      <a:prstClr val="black"/>
                    </a:solidFill>
                  </a:rPr>
                  <a:t>s.m</a:t>
                </a:r>
                <a:r>
                  <a:rPr lang="pl-PL" dirty="0">
                    <a:solidFill>
                      <a:prstClr val="black"/>
                    </a:solidFill>
                  </a:rPr>
                  <a:t>./d],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𝐺</m:t>
                        </m:r>
                      </m:e>
                      <m:sub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- ilość osadu z biologicznego oczyszczania ścieków [kg </a:t>
                </a:r>
                <a:r>
                  <a:rPr kumimoji="0" lang="pl-PL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s.m</a:t>
                </a: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./d],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𝐺</m:t>
                        </m:r>
                      </m:e>
                      <m:sub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sub>
                    </m:sSub>
                  </m:oMath>
                </a14:m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- ilość osadu z chemicznego strącania fosforu [kg </a:t>
                </a:r>
                <a:r>
                  <a:rPr kumimoji="0" lang="pl-PL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s.m</a:t>
                </a: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./d].</a:t>
                </a:r>
              </a:p>
              <a:p>
                <a:pPr marL="0" lvl="0" indent="0">
                  <a:buNone/>
                </a:pPr>
                <a:endParaRPr lang="pl-PL" dirty="0">
                  <a:solidFill>
                    <a:prstClr val="black"/>
                  </a:solidFill>
                </a:endParaRPr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8C9B91BC-2C07-49E2-90C1-010926E22E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 r="-348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4196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A97347-1599-4499-8AC8-073A2A3AE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Obliczenie objętości wydzielanych osadów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2C382CFB-2196-4E60-B571-38D40B468E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685016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pl-PL" dirty="0"/>
                  <a:t>Objętość wydzielanego osadu ściekowego możemy obliczyć wg wzoru:</a:t>
                </a:r>
              </a:p>
              <a:p>
                <a:pPr marL="0" indent="0" algn="ctr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28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𝑜𝑠</m:t>
                        </m:r>
                      </m:sub>
                    </m:sSub>
                    <m:r>
                      <a:rPr lang="pl-PL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num>
                      <m:den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10(100−</m:t>
                        </m:r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  <m:r>
                          <a:rPr lang="pl-PL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pl-PL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	[m</a:t>
                </a:r>
                <a:r>
                  <a:rPr lang="pl-PL" sz="2400" baseline="30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pl-PL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/d]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Gdzie: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lang="pl-PL" dirty="0">
                    <a:solidFill>
                      <a:prstClr val="black"/>
                    </a:solidFill>
                    <a:latin typeface="Calibri" panose="020F0502020204030204"/>
                  </a:rPr>
                  <a:t>G</a:t>
                </a: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– sucha</a:t>
                </a:r>
                <a:r>
                  <a:rPr kumimoji="0" lang="pl-PL" sz="28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masa osadu </a:t>
                </a: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[kg </a:t>
                </a:r>
                <a:r>
                  <a:rPr kumimoji="0" lang="pl-PL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s.m</a:t>
                </a: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./d],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lang="pl-PL" dirty="0">
                    <a:solidFill>
                      <a:prstClr val="black"/>
                    </a:solidFill>
                    <a:latin typeface="Calibri" panose="020F0502020204030204"/>
                  </a:rPr>
                  <a:t>w</a:t>
                </a: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– uwodnienie osadu [%].</a:t>
                </a:r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2C382CFB-2196-4E60-B571-38D40B468E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685016" cy="4351338"/>
              </a:xfrm>
              <a:blipFill>
                <a:blip r:embed="rId2"/>
                <a:stretch>
                  <a:fillRect l="-1199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601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3F14FE-F788-4A4C-8501-B4BB1C503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Zagęszczanie grawitacyjne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7E350BA-9ABD-4A8A-8385-B428D8D48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Zagęszczacze grawitacyjne mogą pracować jako ciągłe lub okresowe, stosuje się je zwykle do zagęszczania osadów wstępnych, gdyż osady wstępne są bardziej podatne na zagęszczanie w stosunku do osadów wtórnych.</a:t>
            </a:r>
          </a:p>
          <a:p>
            <a:pPr marL="0" indent="0">
              <a:buNone/>
            </a:pPr>
            <a:r>
              <a:rPr lang="pl-PL" dirty="0"/>
              <a:t>Zagęszczanie grawitacyjne zachodzi w wyniku sedymentacji cząstek osadu oraz ich </a:t>
            </a:r>
            <a:r>
              <a:rPr lang="pl-PL" dirty="0" err="1"/>
              <a:t>komprymacji</a:t>
            </a:r>
            <a:r>
              <a:rPr lang="pl-PL" dirty="0"/>
              <a:t> pod wpływem działania siły ciężkości. Opadanie cząstek osadu w procesie sedymentacji następuje na zasadzie różnicy ciężarów właściwych cieczy i cząstek osadu, których ciężar właściwy wynosi 1,1 – 1,3 g/cm</a:t>
            </a:r>
            <a:r>
              <a:rPr lang="pl-PL" baseline="30000" dirty="0"/>
              <a:t>3</a:t>
            </a:r>
            <a:r>
              <a:rPr lang="pl-PL" dirty="0"/>
              <a:t>. W wyniku sedymentacji następuje rozdział osadu od wody </a:t>
            </a:r>
            <a:r>
              <a:rPr lang="pl-PL" dirty="0" err="1"/>
              <a:t>nadosadowej</a:t>
            </a:r>
            <a:r>
              <a:rPr lang="pl-PL" dirty="0"/>
              <a:t> z wyraźną powierzchnią rozdziału ciecz – zawiesina. </a:t>
            </a:r>
          </a:p>
        </p:txBody>
      </p:sp>
    </p:spTree>
    <p:extLst>
      <p:ext uri="{BB962C8B-B14F-4D97-AF65-F5344CB8AC3E}">
        <p14:creationId xmlns:p14="http://schemas.microsoft.com/office/powerpoint/2010/main" val="3291270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43E278-3A28-46D6-8EA4-5D692E2A2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Zasady doboru zagęszczaczy grawitacyjnych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8308C8B7-1517-4703-A856-3DCE2833B1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pl-PL" dirty="0"/>
                  <a:t>Przy doborze zagęszczaczy grawitacyjnych istotne jest przyjęcie właściwego jednostkowego obciążenia powierzchni zagęszczacza masą zawiesin. Można to ustalić metodami empirycznym dla konkretnego osadu lub orientacyjnie przyjąć następująco:</a:t>
                </a:r>
              </a:p>
              <a:p>
                <a:r>
                  <a:rPr lang="pl-PL" dirty="0"/>
                  <a:t>Osad wstępny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𝑧𝑔</m:t>
                        </m:r>
                      </m:sub>
                    </m:sSub>
                    <m:r>
                      <a:rPr lang="pl-PL" b="0" i="1" smtClean="0">
                        <a:latin typeface="Cambria Math" panose="02040503050406030204" pitchFamily="18" charset="0"/>
                      </a:rPr>
                      <m:t>=100</m:t>
                    </m:r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÷150 </m:t>
                    </m:r>
                    <m:f>
                      <m:fPr>
                        <m:ctrlP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𝑘𝑔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</m:num>
                      <m:den>
                        <m:sSup>
                          <m:sSupPr>
                            <m:ctrlP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pl-P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den>
                    </m:f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endParaRPr lang="pl-PL" dirty="0"/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pl-PL" dirty="0"/>
                  <a:t>Osad wtórny (nadmierny osad czynny) </a:t>
                </a: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𝑞</m:t>
                        </m:r>
                      </m:e>
                      <m:sub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𝑧𝑔</m:t>
                        </m:r>
                      </m:sub>
                    </m:sSub>
                    <m:r>
                      <a:rPr kumimoji="0" lang="pl-PL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=20</m:t>
                    </m:r>
                    <m:r>
                      <a:rPr kumimoji="0" lang="pl-PL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÷40 </m:t>
                    </m:r>
                    <m:f>
                      <m:fPr>
                        <m:ctrlP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𝑘𝑔</m:t>
                        </m:r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𝑠</m:t>
                        </m:r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.</m:t>
                        </m:r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𝑚</m:t>
                        </m:r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.</m:t>
                        </m:r>
                      </m:num>
                      <m:den>
                        <m:sSup>
                          <m:sSupPr>
                            <m:ctrlPr>
                              <a:rPr kumimoji="0" lang="pl-PL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pl-PL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𝑚</m:t>
                            </m:r>
                          </m:e>
                          <m:sup>
                            <m:r>
                              <a:rPr kumimoji="0" lang="pl-PL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p>
                        </m:sSup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∙</m:t>
                        </m:r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𝑑</m:t>
                        </m:r>
                      </m:den>
                    </m:f>
                    <m:r>
                      <a:rPr kumimoji="0" lang="pl-PL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,</m:t>
                    </m:r>
                  </m:oMath>
                </a14:m>
                <a:endParaRPr kumimoji="0" lang="pl-P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pl-PL" dirty="0"/>
                  <a:t>Mieszanina osadu wstępnego i wtórnego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𝑞</m:t>
                        </m:r>
                      </m:e>
                      <m:sub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𝑧𝑔</m:t>
                        </m:r>
                      </m:sub>
                    </m:sSub>
                    <m:r>
                      <a:rPr kumimoji="0" lang="pl-PL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=25</m:t>
                    </m:r>
                    <m:r>
                      <a:rPr kumimoji="0" lang="pl-PL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÷50 </m:t>
                    </m:r>
                    <m:f>
                      <m:fPr>
                        <m:ctrlP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𝑘𝑔</m:t>
                        </m:r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𝑠</m:t>
                        </m:r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.</m:t>
                        </m:r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𝑚</m:t>
                        </m:r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.</m:t>
                        </m:r>
                      </m:num>
                      <m:den>
                        <m:sSup>
                          <m:sSupPr>
                            <m:ctrlPr>
                              <a:rPr kumimoji="0" lang="pl-PL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pl-PL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𝑚</m:t>
                            </m:r>
                          </m:e>
                          <m:sup>
                            <m:r>
                              <a:rPr kumimoji="0" lang="pl-PL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p>
                        </m:sSup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∙</m:t>
                        </m:r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𝑑</m:t>
                        </m:r>
                      </m:den>
                    </m:f>
                    <m:r>
                      <a:rPr kumimoji="0" lang="pl-PL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.</m:t>
                    </m:r>
                  </m:oMath>
                </a14:m>
                <a:endParaRPr kumimoji="0" lang="pl-P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indent="0">
                  <a:buNone/>
                </a:pPr>
                <a:r>
                  <a:rPr lang="pl-PL" b="1" dirty="0"/>
                  <a:t>Wniosek: </a:t>
                </a:r>
                <a:r>
                  <a:rPr lang="pl-PL" dirty="0"/>
                  <a:t>Osad czynny powstający w procesach biologicznego oczyszczania ścieków jest mało podatny na procesy zagęszczania grawitacyjnego. Wykorzystanie zagęszczaczy grawitacyjnych do osadów wtórnych i mieszanych wpłynie na znaczny wzrost kubatury tych obiektów.</a:t>
                </a:r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8308C8B7-1517-4703-A856-3DCE2833B1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50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3531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43E278-3A28-46D6-8EA4-5D692E2A2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Zasady doboru zagęszczaczy grawitacyjnych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8308C8B7-1517-4703-A856-3DCE2833B1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pl-PL" dirty="0"/>
                  <a:t>Wymaganą powierzchnię zagęszczacza grawitacyjnego możemy określić ze wzoru:</a:t>
                </a:r>
              </a:p>
              <a:p>
                <a:pPr marL="0" indent="0" algn="ctr">
                  <a:lnSpc>
                    <a:spcPct val="150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280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l-PL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pl-PL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𝑧𝑔</m:t>
                        </m:r>
                      </m:sub>
                    </m:sSub>
                    <m:r>
                      <a:rPr lang="pl-PL" sz="2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l-PL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l-PL" sz="2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l-PL" sz="2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pl-PL" sz="2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𝑜𝑠</m:t>
                            </m:r>
                          </m:sub>
                        </m:sSub>
                        <m:r>
                          <a:rPr lang="pl-PL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a:rPr lang="pl-PL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𝜌</m:t>
                        </m:r>
                        <m:r>
                          <a:rPr lang="pl-PL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a:rPr lang="pl-PL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𝑠𝑚</m:t>
                        </m:r>
                      </m:num>
                      <m:den>
                        <m:sSub>
                          <m:sSubPr>
                            <m:ctrlPr>
                              <a:rPr lang="pl-PL" sz="2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l-PL" sz="2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pl-PL" sz="2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𝑧𝑔</m:t>
                            </m:r>
                          </m:sub>
                        </m:sSub>
                      </m:den>
                    </m:f>
                  </m:oMath>
                </a14:m>
                <a:r>
                  <a:rPr lang="pl-PL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 [m</a:t>
                </a:r>
                <a:r>
                  <a:rPr lang="pl-PL" sz="2400" baseline="30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pl-PL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]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Gdzie: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e>
                      <m:sub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𝑜𝑠</m:t>
                        </m:r>
                      </m:sub>
                    </m:sSub>
                  </m:oMath>
                </a14:m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- dobowa objętość zagęszczanego osadu [m</a:t>
                </a:r>
                <a:r>
                  <a:rPr kumimoji="0" lang="pl-PL" sz="28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</a:t>
                </a: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/d],</a:t>
                </a:r>
              </a:p>
              <a:p>
                <a:pPr marL="0" lvl="0" indent="0">
                  <a:buNone/>
                  <a:defRPr/>
                </a:pPr>
                <a14:m>
                  <m:oMath xmlns:m="http://schemas.openxmlformats.org/officeDocument/2006/math">
                    <m:r>
                      <a:rPr kumimoji="0" lang="pl-PL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– gęstość osadów [kg/m</a:t>
                </a:r>
                <a:r>
                  <a:rPr kumimoji="0" lang="pl-PL" sz="28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</a:t>
                </a: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], (przyjmujemy </a:t>
                </a:r>
                <a:r>
                  <a:rPr lang="pl-PL" dirty="0">
                    <a:solidFill>
                      <a:prstClr val="black"/>
                    </a:solidFill>
                  </a:rPr>
                  <a:t>1000 kg/m</a:t>
                </a:r>
                <a:r>
                  <a:rPr lang="pl-PL" baseline="30000" dirty="0">
                    <a:solidFill>
                      <a:prstClr val="black"/>
                    </a:solidFill>
                  </a:rPr>
                  <a:t>3</a:t>
                </a: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),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pl-PL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𝑠𝑚</m:t>
                    </m:r>
                  </m:oMath>
                </a14:m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- zawartość suchej masy w zagęszczanych osadach [%],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sz="280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l-PL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b>
                        <m:r>
                          <a:rPr lang="pl-PL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𝑧𝑔</m:t>
                        </m:r>
                      </m:sub>
                    </m:sSub>
                  </m:oMath>
                </a14:m>
                <a:r>
                  <a:rPr lang="pl-PL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pl-PL" sz="2800" dirty="0">
                    <a:solidFill>
                      <a:srgbClr val="000000"/>
                    </a:solidFill>
                    <a:effectLst/>
                    <a:ea typeface="Times New Roman" panose="02020603050405020304" pitchFamily="18" charset="0"/>
                  </a:rPr>
                  <a:t>– obciążenie powierzchni zagęszczacza grawitacyjnego ładunkiem zawiesin [kg </a:t>
                </a:r>
                <a:r>
                  <a:rPr lang="pl-PL" sz="2800" dirty="0" err="1">
                    <a:solidFill>
                      <a:srgbClr val="000000"/>
                    </a:solidFill>
                    <a:effectLst/>
                    <a:ea typeface="Times New Roman" panose="02020603050405020304" pitchFamily="18" charset="0"/>
                  </a:rPr>
                  <a:t>s.m</a:t>
                </a:r>
                <a:r>
                  <a:rPr lang="pl-PL" sz="2800" dirty="0">
                    <a:solidFill>
                      <a:srgbClr val="000000"/>
                    </a:solidFill>
                    <a:effectLst/>
                    <a:ea typeface="Times New Roman" panose="02020603050405020304" pitchFamily="18" charset="0"/>
                  </a:rPr>
                  <a:t>./m</a:t>
                </a:r>
                <a:r>
                  <a:rPr lang="pl-PL" sz="2800" baseline="30000" dirty="0">
                    <a:solidFill>
                      <a:srgbClr val="000000"/>
                    </a:solidFill>
                    <a:effectLst/>
                    <a:ea typeface="Times New Roman" panose="02020603050405020304" pitchFamily="18" charset="0"/>
                  </a:rPr>
                  <a:t>2</a:t>
                </a:r>
                <a:r>
                  <a:rPr lang="pl-PL" sz="2800" dirty="0">
                    <a:solidFill>
                      <a:srgbClr val="000000"/>
                    </a:solidFill>
                    <a:effectLst/>
                    <a:ea typeface="Times New Roman" panose="02020603050405020304" pitchFamily="18" charset="0"/>
                  </a:rPr>
                  <a:t>d</a:t>
                </a:r>
                <a:r>
                  <a:rPr lang="pl-PL" dirty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]</a:t>
                </a:r>
                <a:r>
                  <a:rPr lang="pl-PL" sz="2800" dirty="0">
                    <a:solidFill>
                      <a:srgbClr val="000000"/>
                    </a:solidFill>
                    <a:effectLst/>
                    <a:ea typeface="Times New Roman" panose="02020603050405020304" pitchFamily="18" charset="0"/>
                  </a:rPr>
                  <a:t>.</a:t>
                </a:r>
                <a:endParaRPr kumimoji="0" lang="pl-P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  <a:p>
                <a:pPr marL="0" indent="0">
                  <a:lnSpc>
                    <a:spcPct val="150000"/>
                  </a:lnSpc>
                  <a:spcAft>
                    <a:spcPts val="800"/>
                  </a:spcAft>
                  <a:buNone/>
                </a:pPr>
                <a:endParaRPr lang="pl-PL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50000"/>
                  </a:lnSpc>
                  <a:spcAft>
                    <a:spcPts val="800"/>
                  </a:spcAft>
                  <a:buNone/>
                </a:pPr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8308C8B7-1517-4703-A856-3DCE2833B1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2"/>
                <a:stretch>
                  <a:fillRect l="-1043" t="-261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6124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43E278-3A28-46D6-8EA4-5D692E2A2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Zasady doboru zagęszczaczy grawitacyjnych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8308C8B7-1517-4703-A856-3DCE2833B1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54602" y="1825625"/>
                <a:ext cx="10688715" cy="466725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pl-PL" dirty="0"/>
                  <a:t>Wymaganą objętość zagęszczacza grawitacyjnego możemy określić ze wzoru:</a:t>
                </a:r>
              </a:p>
              <a:p>
                <a:pPr marL="0" indent="0" algn="ctr">
                  <a:lnSpc>
                    <a:spcPct val="150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l-PL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pl-PL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𝑧𝑔</m:t>
                        </m:r>
                      </m:sub>
                    </m:sSub>
                    <m:r>
                      <a:rPr lang="pl-PL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pl-PL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l-PL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l-PL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pl-PL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𝑜𝑠</m:t>
                            </m:r>
                          </m:sub>
                        </m:sSub>
                        <m:r>
                          <a:rPr lang="pl-PL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pl-PL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l-PL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pl-PL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𝑧𝑔</m:t>
                            </m:r>
                          </m:sub>
                        </m:sSub>
                      </m:num>
                      <m:den>
                        <m:r>
                          <a:rPr lang="pl-PL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pl-PL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[m</a:t>
                </a:r>
                <a:r>
                  <a:rPr lang="pl-PL" sz="2400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pl-PL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]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Gdzie:</a:t>
                </a:r>
              </a:p>
              <a:p>
                <a:pPr marL="0" lvl="0" indent="0"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  <m:sub>
                        <m:r>
                          <a:rPr kumimoji="0" lang="pl-P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𝑧𝑔</m:t>
                        </m:r>
                      </m:sub>
                    </m:sSub>
                  </m:oMath>
                </a14:m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- </a:t>
                </a:r>
                <a:r>
                  <a:rPr lang="pl-PL" dirty="0">
                    <a:solidFill>
                      <a:srgbClr val="000000"/>
                    </a:solidFill>
                    <a:ea typeface="Times New Roman" panose="02020603050405020304" pitchFamily="18" charset="0"/>
                  </a:rPr>
                  <a:t>czas przebywania osadów w zagęszczaczu [h], (przyjmujemy 6-18 h). </a:t>
                </a:r>
                <a:endParaRPr lang="pl-PL" sz="24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50000"/>
                  </a:lnSpc>
                  <a:spcAft>
                    <a:spcPts val="800"/>
                  </a:spcAft>
                  <a:buNone/>
                </a:pPr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8308C8B7-1517-4703-A856-3DCE2833B1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4602" y="1825625"/>
                <a:ext cx="10688715" cy="4667250"/>
              </a:xfrm>
              <a:blipFill>
                <a:blip r:embed="rId2"/>
                <a:stretch>
                  <a:fillRect l="-1198" t="-2089" r="-136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0806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43E278-3A28-46D6-8EA4-5D692E2A2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Zasady doboru zagęszczaczy mechanicznych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308C8B7-1517-4703-A856-3DCE2833B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82835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Przy doborze zagęszczaczy mechanicznych ważna jest znajomość wydajności urządzenia odniesiona do: </a:t>
            </a:r>
          </a:p>
          <a:p>
            <a:pPr lvl="1"/>
            <a:r>
              <a:rPr lang="pl-PL" dirty="0"/>
              <a:t>godzinowej objętości zagęszczanego osadu [m</a:t>
            </a:r>
            <a:r>
              <a:rPr lang="pl-PL" baseline="30000" dirty="0"/>
              <a:t>3</a:t>
            </a:r>
            <a:r>
              <a:rPr lang="pl-PL" dirty="0"/>
              <a:t>/h],</a:t>
            </a:r>
          </a:p>
          <a:p>
            <a:pPr lvl="1"/>
            <a:r>
              <a:rPr lang="pl-PL" dirty="0"/>
              <a:t>godzinowej ilości suchej masy [kg </a:t>
            </a:r>
            <a:r>
              <a:rPr lang="pl-PL" dirty="0" err="1"/>
              <a:t>s.m</a:t>
            </a:r>
            <a:r>
              <a:rPr lang="pl-PL" dirty="0"/>
              <a:t>./h].</a:t>
            </a:r>
          </a:p>
          <a:p>
            <a:pPr marL="0" indent="0" algn="ctr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36311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43E278-3A28-46D6-8EA4-5D692E2A2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Zasady doboru zagęszczaczy mechanicznych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308C8B7-1517-4703-A856-3DCE2833B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82835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Istotą mechanicznego zagęszczania jest wprowadzenie do zagęszczania dodatkowej siły wspomagającej rozdział faz. Może to być:</a:t>
            </a:r>
          </a:p>
          <a:p>
            <a:pPr lvl="1"/>
            <a:r>
              <a:rPr lang="pl-PL" dirty="0"/>
              <a:t>Siła odśrodkowa (sztuczna grawitacja),</a:t>
            </a:r>
          </a:p>
          <a:p>
            <a:pPr lvl="1"/>
            <a:r>
              <a:rPr lang="pl-PL" dirty="0"/>
              <a:t>Ciśnienie (nadciśnienie lub podciśnienie).</a:t>
            </a:r>
          </a:p>
          <a:p>
            <a:pPr marL="0" indent="0">
              <a:buNone/>
            </a:pPr>
            <a:r>
              <a:rPr lang="pl-PL" dirty="0"/>
              <a:t>Do mechanicznego zagęszczania osadu najczęściej stosuje się następujące urządzenia:</a:t>
            </a:r>
          </a:p>
          <a:p>
            <a:pPr lvl="1"/>
            <a:r>
              <a:rPr lang="pl-PL" dirty="0"/>
              <a:t>Zagęszczacze taśmowe,</a:t>
            </a:r>
          </a:p>
          <a:p>
            <a:pPr lvl="1"/>
            <a:r>
              <a:rPr lang="pl-PL" dirty="0"/>
              <a:t>Zagęszczacze sitowo-bębnowe,</a:t>
            </a:r>
          </a:p>
          <a:p>
            <a:pPr lvl="1"/>
            <a:r>
              <a:rPr lang="pl-PL" dirty="0"/>
              <a:t>Wirówki zagęszczające,</a:t>
            </a:r>
          </a:p>
          <a:p>
            <a:pPr lvl="1"/>
            <a:r>
              <a:rPr lang="pl-PL" dirty="0"/>
              <a:t>Zagęszczacze talerzowe.</a:t>
            </a:r>
          </a:p>
          <a:p>
            <a:pPr marL="0" indent="0">
              <a:buNone/>
            </a:pPr>
            <a:endParaRPr lang="pl-PL" dirty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1000"/>
              </a:spcAft>
              <a:buNone/>
            </a:pP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8216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05AE82-FDF0-4BE2-BBFE-4A524CA98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obliczeniowy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B1FD0467-147E-4E69-A7F5-A551A4D02D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90688"/>
                <a:ext cx="11066756" cy="4692357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pl-PL" dirty="0"/>
                  <a:t>Oszacować ilość osadów ściekowych wstępnych i wtórnych powstających w oczyszczalni ścieków o średnim dobowym dopływie ścieków równym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ś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pl-PL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dirty="0"/>
                  <a:t> 10 000 m</a:t>
                </a:r>
                <a:r>
                  <a:rPr lang="pl-PL" baseline="30000" dirty="0"/>
                  <a:t>3</a:t>
                </a:r>
                <a:r>
                  <a:rPr lang="pl-PL" dirty="0"/>
                  <a:t>/d. Dobrać urządzenia do zagęszczania powstałych osadów.</a:t>
                </a:r>
              </a:p>
              <a:p>
                <a:pPr marL="0" indent="0">
                  <a:buNone/>
                </a:pPr>
                <a:r>
                  <a:rPr lang="pl-PL" dirty="0"/>
                  <a:t>Parametry jakościowe ścieków dopływających:</a:t>
                </a:r>
              </a:p>
              <a:p>
                <a:pPr lvl="1"/>
                <a:r>
                  <a:rPr lang="pl-PL" dirty="0"/>
                  <a:t>Stężenie zawiesiny: Z = 700 mg/l,</a:t>
                </a:r>
              </a:p>
              <a:p>
                <a:pPr lvl="1"/>
                <a:r>
                  <a:rPr lang="pl-PL" dirty="0"/>
                  <a:t>Stężenie BZT</a:t>
                </a:r>
                <a:r>
                  <a:rPr lang="pl-PL" baseline="-25000" dirty="0"/>
                  <a:t>5</a:t>
                </a:r>
                <a:r>
                  <a:rPr lang="pl-PL" dirty="0"/>
                  <a:t>: S = 600 mg/l,</a:t>
                </a:r>
              </a:p>
              <a:p>
                <a:pPr lvl="1"/>
                <a:r>
                  <a:rPr lang="pl-PL" dirty="0"/>
                  <a:t>Stężenie fosforu: P = 6,4 mg/l.</a:t>
                </a:r>
              </a:p>
              <a:p>
                <a:pPr lvl="1"/>
                <a:r>
                  <a:rPr lang="pl-PL" dirty="0"/>
                  <a:t>Przyjęte sprawności pracy oczyszczalni:</a:t>
                </a:r>
              </a:p>
              <a:p>
                <a:pPr lvl="1"/>
                <a:r>
                  <a:rPr lang="pl-PL" dirty="0"/>
                  <a:t>Sprawność usuwania zawiesiny w osadniku wstępnym: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pl-PL" b="0" i="1" smtClean="0">
                        <a:latin typeface="Cambria Math" panose="02040503050406030204" pitchFamily="18" charset="0"/>
                      </a:rPr>
                      <m:t>=60%,</m:t>
                    </m:r>
                  </m:oMath>
                </a14:m>
                <a:endParaRPr lang="pl-PL" b="0" dirty="0"/>
              </a:p>
              <a:p>
                <a:pPr lvl="1">
                  <a:defRPr/>
                </a:pPr>
                <a:r>
                  <a:rPr lang="pl-PL" dirty="0">
                    <a:solidFill>
                      <a:prstClr val="black"/>
                    </a:solidFill>
                  </a:rPr>
                  <a:t>Efekt obniżenia BZT</a:t>
                </a:r>
                <a:r>
                  <a:rPr lang="pl-PL" baseline="-25000" dirty="0">
                    <a:solidFill>
                      <a:prstClr val="black"/>
                    </a:solidFill>
                  </a:rPr>
                  <a:t>5</a:t>
                </a:r>
                <a:r>
                  <a:rPr lang="pl-PL" dirty="0">
                    <a:solidFill>
                      <a:prstClr val="black"/>
                    </a:solidFill>
                  </a:rPr>
                  <a:t> ścieków w wyniku biologicznego oczyszczenia: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pl-PL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pl-PL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𝜂</m:t>
                        </m:r>
                      </m:e>
                      <m:sub>
                        <m:r>
                          <a:rPr kumimoji="0" lang="pl-PL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sub>
                    </m:sSub>
                    <m:r>
                      <a:rPr kumimoji="0" lang="pl-PL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=90%,</m:t>
                    </m:r>
                  </m:oMath>
                </a14:m>
                <a:endParaRPr kumimoji="0" lang="pl-PL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1">
                  <a:defRPr/>
                </a:pPr>
                <a:r>
                  <a:rPr lang="pl-PL" dirty="0">
                    <a:solidFill>
                      <a:prstClr val="black"/>
                    </a:solidFill>
                  </a:rPr>
                  <a:t>Efekt obniżenia BZT</a:t>
                </a:r>
                <a:r>
                  <a:rPr lang="pl-PL" baseline="-25000" dirty="0">
                    <a:solidFill>
                      <a:prstClr val="black"/>
                    </a:solidFill>
                  </a:rPr>
                  <a:t>5</a:t>
                </a:r>
                <a:r>
                  <a:rPr lang="pl-PL" dirty="0">
                    <a:solidFill>
                      <a:prstClr val="black"/>
                    </a:solidFill>
                  </a:rPr>
                  <a:t> ścieków w wyniku mechanicznego oczyszczenia: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pl-PL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pl-PL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𝜂</m:t>
                        </m:r>
                      </m:e>
                      <m:sub>
                        <m:r>
                          <a:rPr kumimoji="0" lang="pl-PL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𝑚</m:t>
                        </m:r>
                      </m:sub>
                    </m:sSub>
                    <m:r>
                      <a:rPr kumimoji="0" lang="pl-PL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=35%.</m:t>
                    </m:r>
                  </m:oMath>
                </a14:m>
                <a:endParaRPr kumimoji="0" lang="pl-PL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pl-P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indent="0">
                  <a:buNone/>
                </a:pPr>
                <a:endParaRPr lang="pl-PL" b="0" dirty="0"/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B1FD0467-147E-4E69-A7F5-A551A4D02D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90688"/>
                <a:ext cx="11066756" cy="4692357"/>
              </a:xfrm>
              <a:blipFill>
                <a:blip r:embed="rId2"/>
                <a:stretch>
                  <a:fillRect l="-1101" t="-2857" r="-110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6946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11F086-A480-40B2-B9EE-251718755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Obliczenie ilości osadu wstępnego i biologicznego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C00C8CA6-7CE7-4FA8-BDAB-A671F9F291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 marL="0" indent="0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:r>
                  <a:rPr lang="pl-PL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Obliczenie ilości osadu wstępnego</a:t>
                </a:r>
              </a:p>
              <a:p>
                <a:pPr marL="0" indent="0" algn="ctr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=10000</m:t>
                      </m:r>
                      <m:f>
                        <m:fPr>
                          <m:ctrlPr>
                            <a:rPr lang="pl-PL" sz="28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l-PL" sz="280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l-PL" sz="2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pl-PL" sz="2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den>
                      </m:f>
                      <m:r>
                        <a:rPr lang="pl-PL" sz="2800" i="1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0,7</m:t>
                      </m:r>
                      <m:f>
                        <m:fPr>
                          <m:ctrlPr>
                            <a:rPr lang="pl-PL" sz="28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𝑘𝑔</m:t>
                          </m:r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𝑠</m:t>
                          </m:r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.</m:t>
                          </m:r>
                        </m:num>
                        <m:den>
                          <m:sSup>
                            <m:sSupPr>
                              <m:ctrlPr>
                                <a:rPr lang="pl-PL" sz="280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l-PL" sz="2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pl-PL" sz="2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pl-PL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0,6=</m:t>
                      </m:r>
                      <m:r>
                        <a:rPr lang="pl-PL" sz="2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𝟒𝟐𝟎𝟎</m:t>
                      </m:r>
                      <m:f>
                        <m:fPr>
                          <m:ctrlP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𝑘𝑔</m:t>
                          </m:r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𝑠</m:t>
                          </m:r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:r>
                  <a:rPr lang="pl-PL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Obliczenie ilości osadu biologicznego</a:t>
                </a:r>
              </a:p>
              <a:p>
                <a:pPr marL="0" indent="0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kumimoji="0" lang="pl-P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=100</m:t>
                      </m:r>
                      <m:r>
                        <a:rPr kumimoji="0" lang="pl-PL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</m:t>
                      </m:r>
                      <m:r>
                        <a:rPr kumimoji="0" lang="pl-P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</m:t>
                      </m:r>
                      <m:f>
                        <m:fPr>
                          <m:ctrlP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den>
                      </m:f>
                      <m:r>
                        <a:rPr lang="pl-P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kumimoji="0" lang="pl-P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0,</m:t>
                      </m:r>
                      <m:r>
                        <a:rPr kumimoji="0" lang="pl-PL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6</m:t>
                      </m:r>
                      <m:f>
                        <m:fPr>
                          <m:ctrlP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𝑘𝑔</m:t>
                          </m:r>
                          <m:sSub>
                            <m:sSubPr>
                              <m:ctrlP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𝐵𝑍𝑇</m:t>
                              </m:r>
                            </m:e>
                            <m:sub>
                              <m: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pl-P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kumimoji="0" lang="pl-P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0,</m:t>
                      </m:r>
                      <m:r>
                        <a:rPr kumimoji="0" lang="pl-PL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95</m:t>
                      </m:r>
                      <m:r>
                        <a:rPr kumimoji="0" lang="pl-PL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d>
                        <m:dPr>
                          <m:ctrlP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1−0,35</m:t>
                          </m:r>
                        </m:e>
                      </m:d>
                      <m:r>
                        <a:rPr kumimoji="0" lang="pl-PL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∙0,6</m:t>
                      </m:r>
                      <m:f>
                        <m:fPr>
                          <m:ctrlP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𝑘𝑔</m:t>
                          </m:r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</m:num>
                        <m:den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𝑘𝑔</m:t>
                          </m:r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𝐵𝑍𝑇</m:t>
                              </m:r>
                            </m:e>
                            <m:sub>
                              <m: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  <m: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𝑢𝑠</m:t>
                              </m:r>
                            </m:sub>
                          </m:sSub>
                        </m:den>
                      </m:f>
                      <m:r>
                        <a:rPr kumimoji="0" lang="pl-P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kumimoji="0" lang="pl-PL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𝟐𝟐𝟐𝟑</m:t>
                      </m:r>
                      <m:f>
                        <m:fPr>
                          <m:ctrlP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𝑘𝑔</m:t>
                          </m:r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𝑠</m:t>
                          </m:r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.</m:t>
                          </m:r>
                        </m:num>
                        <m:den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C00C8CA6-7CE7-4FA8-BDAB-A671F9F291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8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4303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11F086-A480-40B2-B9EE-251718755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Obliczenie ilości osadu z chemicznego strącania fosforu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00C8CA6-7CE7-4FA8-BDAB-A671F9F29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Stężenie fosforu na dopływie Pdopł. = 6,4 mg P/l, natomiast wymagane stężenie na odpływie Podpł. = 1 mg P/l, zatem ilość fosforu do strącenia Pus=6,4-1,0 =5,4mg P/l. Dawki Fe</a:t>
            </a:r>
            <a:r>
              <a:rPr lang="pl-PL" sz="24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3+ 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wymagane do uzyskania w ściekach oczyszczanych stężenia fosforu około 1 mg P/l to 10-25 mg Fe</a:t>
            </a:r>
            <a:r>
              <a:rPr lang="pl-PL" sz="24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3+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/l ścieków (zakres stosunku molowego Fe/P 1,7-3,8).</a:t>
            </a:r>
          </a:p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Założono dawkowanie soli żelaza Fe</a:t>
            </a:r>
            <a:r>
              <a:rPr lang="pl-PL" sz="24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3+ 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zapewniające obniżenia stężenia fosforu do 1,0 mg P/l na poziomie 15 mg Fe</a:t>
            </a:r>
            <a:r>
              <a:rPr lang="pl-PL" sz="24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3+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/l (stosunek molowy Fe/P 2,38). W obliczeniach założono najbardziej niekorzystną sytuację, tzn. całość fosforu jest strącana chemicznie. W praktyce dąży się do sytuacji, żeby w jak największym stopniu usuwać fosfor ze ścieków metodami biologicznymi.</a:t>
            </a:r>
          </a:p>
        </p:txBody>
      </p:sp>
    </p:spTree>
    <p:extLst>
      <p:ext uri="{BB962C8B-B14F-4D97-AF65-F5344CB8AC3E}">
        <p14:creationId xmlns:p14="http://schemas.microsoft.com/office/powerpoint/2010/main" val="2014774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E2FC4F-61C7-4989-B0A8-29876D2AA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Obliczenie ilości osadu z chemicznego strącania fosforu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271BF8AD-45EB-45FA-B0AF-C7DE790E9A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16660"/>
                <a:ext cx="10515600" cy="4351338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pl-PL" dirty="0"/>
                  <a:t>Z równania reakcji i mas molowych wynika, że usunięciu 31 mg P towarzyszy powstanie 151 mg wytrąconego FePO4. Stąd przy usunięciu 5,4 mg P/dm</a:t>
                </a:r>
                <a:r>
                  <a:rPr lang="pl-PL" baseline="30000" dirty="0"/>
                  <a:t>3</a:t>
                </a:r>
                <a:r>
                  <a:rPr lang="pl-PL" dirty="0"/>
                  <a:t> ilość powstającego fosforanu żelaza wyznaczymy z proporcji:</a:t>
                </a:r>
              </a:p>
              <a:p>
                <a:pPr marL="0" indent="0" algn="ctr">
                  <a:lnSpc>
                    <a:spcPct val="150000"/>
                  </a:lnSpc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l-PL" sz="2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𝐹𝑒</m:t>
                          </m:r>
                        </m:e>
                        <m:sup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3+</m:t>
                          </m:r>
                        </m:sup>
                      </m:sSup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𝑃𝑂</m:t>
                          </m:r>
                        </m:e>
                        <m:sub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3−</m:t>
                          </m:r>
                        </m:sup>
                      </m:sSubSup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𝐹𝑒𝑃𝑂</m:t>
                          </m:r>
                        </m:e>
                        <m:sub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</m:sSub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↓</m:t>
                      </m:r>
                    </m:oMath>
                  </m:oMathPara>
                </a14:m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lnSpc>
                    <a:spcPct val="150000"/>
                  </a:lnSpc>
                  <a:spcBef>
                    <a:spcPts val="6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56</m:t>
                          </m:r>
                        </m:e>
                      </m:d>
                      <m:r>
                        <a:rPr lang="pl-PL" sz="24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+(95 </m:t>
                      </m:r>
                      <m:r>
                        <a:rPr lang="pl-PL" sz="24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𝑙𝑢𝑏</m:t>
                      </m:r>
                      <m:r>
                        <a:rPr lang="pl-PL" sz="24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31 </m:t>
                      </m:r>
                      <m:r>
                        <a:rPr lang="pl-PL" sz="24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𝑗𝑎𝑘𝑜</m:t>
                      </m:r>
                      <m:r>
                        <a:rPr lang="pl-PL" sz="24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l-PL" sz="24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𝑃</m:t>
                      </m:r>
                      <m:r>
                        <a:rPr lang="pl-PL" sz="24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)→(151)</m:t>
                      </m:r>
                    </m:oMath>
                  </m:oMathPara>
                </a14:m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l-PL" sz="24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31</m:t>
                          </m:r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𝑚𝑔</m:t>
                          </m:r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151</m:t>
                          </m:r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𝑚𝑔</m:t>
                          </m:r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𝐹𝑒𝑃𝑂</m:t>
                              </m:r>
                            </m:e>
                            <m:sub>
                              <m: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5,4</m:t>
                          </m:r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𝑚𝑔</m:t>
                          </m:r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𝑋</m:t>
                          </m:r>
                        </m:den>
                      </m:f>
                    </m:oMath>
                  </m:oMathPara>
                </a14:m>
                <a:endParaRPr lang="pl-PL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𝑋</m:t>
                      </m:r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5,4×151</m:t>
                          </m:r>
                        </m:num>
                        <m:den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31</m:t>
                          </m:r>
                        </m:den>
                      </m:f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=26,3</m:t>
                      </m:r>
                      <m:r>
                        <a:rPr lang="pl-PL" sz="24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𝑚𝑔</m:t>
                      </m:r>
                      <m:r>
                        <a:rPr lang="pl-PL" sz="24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𝐹𝑒𝑃𝑂</m:t>
                          </m:r>
                        </m:e>
                        <m:sub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</m:sSub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pl-PL" sz="24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𝑙</m:t>
                      </m:r>
                    </m:oMath>
                  </m:oMathPara>
                </a14:m>
                <a:endParaRPr lang="pl-PL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lnSpc>
                    <a:spcPct val="150000"/>
                  </a:lnSpc>
                  <a:spcBef>
                    <a:spcPts val="600"/>
                  </a:spcBef>
                  <a:spcAft>
                    <a:spcPts val="1000"/>
                  </a:spcAft>
                  <a:buNone/>
                </a:pPr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271BF8AD-45EB-45FA-B0AF-C7DE790E9A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16660"/>
                <a:ext cx="10515600" cy="4351338"/>
              </a:xfrm>
              <a:blipFill>
                <a:blip r:embed="rId2"/>
                <a:stretch>
                  <a:fillRect l="-928" t="-266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8317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E2FC4F-61C7-4989-B0A8-29876D2AA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Obliczenie ilości osadu z chemicznego strącania fosforu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271BF8AD-45EB-45FA-B0AF-C7DE790E9A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16660"/>
                <a:ext cx="10515600" cy="4351338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pl-PL" dirty="0"/>
                  <a:t>Potrzebna ilość jonów żelaza do utworzenia FePO</a:t>
                </a:r>
                <a:r>
                  <a:rPr lang="pl-PL" baseline="-25000" dirty="0"/>
                  <a:t>4</a:t>
                </a:r>
                <a:r>
                  <a:rPr lang="pl-PL" dirty="0"/>
                  <a:t> wg równania reakcji wynosi:</a:t>
                </a:r>
                <a:endParaRPr lang="pl-PL" sz="2800" i="1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l-PL" sz="24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31</m:t>
                          </m:r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𝑚𝑔</m:t>
                          </m:r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𝑃</m:t>
                          </m:r>
                        </m:num>
                        <m:den>
                          <m:sSup>
                            <m:sSupPr>
                              <m:ctrlP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56</m:t>
                              </m:r>
                              <m:r>
                                <a:rPr lang="pl-PL" sz="2400" b="0" i="1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𝑚𝑔</m:t>
                              </m:r>
                              <m:r>
                                <a:rPr lang="pl-PL" sz="2400" b="0" i="1" smtClean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𝐹𝑒</m:t>
                              </m:r>
                            </m:e>
                            <m:sup>
                              <m: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3+</m:t>
                              </m:r>
                            </m:sup>
                          </m:sSup>
                        </m:den>
                      </m:f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5,4</m:t>
                          </m:r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𝑚𝑔</m:t>
                          </m:r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𝑌</m:t>
                          </m:r>
                        </m:den>
                      </m:f>
                    </m:oMath>
                  </m:oMathPara>
                </a14:m>
                <a:endParaRPr lang="pl-PL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𝑌</m:t>
                      </m:r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56×5,4</m:t>
                          </m:r>
                        </m:num>
                        <m:den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31</m:t>
                          </m:r>
                        </m:den>
                      </m:f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=9,8</m:t>
                      </m:r>
                      <m:r>
                        <a:rPr lang="pl-PL" sz="24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𝑚𝑔</m:t>
                      </m:r>
                      <m:sSup>
                        <m:sSupPr>
                          <m:ctrlP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𝐹𝑒</m:t>
                          </m:r>
                        </m:e>
                        <m:sup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3+</m:t>
                          </m:r>
                        </m:sup>
                      </m:sSup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pl-PL" sz="24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𝑙</m:t>
                      </m:r>
                    </m:oMath>
                  </m:oMathPara>
                </a14:m>
                <a:endParaRPr lang="pl-PL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Aft>
                    <a:spcPts val="1000"/>
                  </a:spcAft>
                  <a:buNone/>
                </a:pPr>
                <a:r>
                  <a:rPr lang="pl-PL" dirty="0"/>
                  <a:t>Nadwyżka jonów Fe</a:t>
                </a:r>
                <a:r>
                  <a:rPr lang="pl-PL" baseline="30000" dirty="0"/>
                  <a:t>3+ </a:t>
                </a:r>
                <a:r>
                  <a:rPr lang="pl-PL" dirty="0"/>
                  <a:t>wynikająca z dawki wynosi:</a:t>
                </a:r>
              </a:p>
              <a:p>
                <a:pPr marL="0" indent="0" algn="ctr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0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15−9,8=5,2</m:t>
                      </m:r>
                      <m:r>
                        <a:rPr lang="pl-PL" sz="20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l-PL" sz="20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𝑚𝑔</m:t>
                      </m:r>
                      <m:r>
                        <a:rPr lang="pl-PL" sz="20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l-PL" sz="20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𝐹𝑒</m:t>
                      </m:r>
                      <m:r>
                        <a:rPr lang="pl-PL" sz="20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pl-PL" sz="20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𝑙</m:t>
                      </m:r>
                    </m:oMath>
                  </m:oMathPara>
                </a14:m>
                <a:endParaRPr lang="pl-PL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:endParaRPr lang="pl-PL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lnSpc>
                    <a:spcPct val="150000"/>
                  </a:lnSpc>
                  <a:spcBef>
                    <a:spcPts val="600"/>
                  </a:spcBef>
                  <a:spcAft>
                    <a:spcPts val="1000"/>
                  </a:spcAft>
                  <a:buNone/>
                </a:pPr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271BF8AD-45EB-45FA-B0AF-C7DE790E9A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16660"/>
                <a:ext cx="10515600" cy="4351338"/>
              </a:xfrm>
              <a:blipFill>
                <a:blip r:embed="rId2"/>
                <a:stretch>
                  <a:fillRect l="-1043" t="-210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5893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E2FC4F-61C7-4989-B0A8-29876D2AA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Obliczenie ilości osadu z chemicznego strącania fosforu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271BF8AD-45EB-45FA-B0AF-C7DE790E9A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16660"/>
                <a:ext cx="10515600" cy="4351338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pl-PL" dirty="0"/>
                  <a:t>Nadwyżka jonów żelaza tworzy wytrącający się wodorotlenek żelaza wg równania reakcji:</a:t>
                </a:r>
              </a:p>
              <a:p>
                <a:pPr marL="0" indent="0" algn="ctr">
                  <a:lnSpc>
                    <a:spcPct val="150000"/>
                  </a:lnSpc>
                  <a:spcBef>
                    <a:spcPts val="6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4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𝐹</m:t>
                      </m:r>
                      <m:sSup>
                        <m:sSupPr>
                          <m:ctrlP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3+</m:t>
                          </m:r>
                        </m:sup>
                      </m:sSup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+3</m:t>
                      </m:r>
                      <m:sSup>
                        <m:sSupPr>
                          <m:ctrlP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𝑂𝐻</m:t>
                          </m:r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p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→</m:t>
                      </m:r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𝐹𝑒</m:t>
                      </m:r>
                      <m:sSub>
                        <m:sSubPr>
                          <m:ctrlP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𝑂𝐻</m:t>
                          </m:r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↓</m:t>
                      </m:r>
                    </m:oMath>
                  </m:oMathPara>
                </a14:m>
                <a:endParaRPr lang="pl-PL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indent="0" algn="ctr">
                  <a:lnSpc>
                    <a:spcPct val="150000"/>
                  </a:lnSpc>
                  <a:spcBef>
                    <a:spcPts val="60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56</m:t>
                          </m:r>
                        </m:e>
                      </m:d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51</m:t>
                          </m:r>
                        </m:e>
                      </m:d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→</m:t>
                      </m:r>
                      <m:d>
                        <m:dPr>
                          <m:ctrlP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107</m:t>
                          </m:r>
                        </m:e>
                      </m:d>
                    </m:oMath>
                  </m:oMathPara>
                </a14:m>
                <a:endParaRPr lang="pl-PL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Aft>
                    <a:spcPts val="1000"/>
                  </a:spcAft>
                  <a:buNone/>
                </a:pPr>
                <a:r>
                  <a:rPr lang="pl-PL" dirty="0"/>
                  <a:t>Zatem ilość wytrąconego wodorotlenku żelaza wynosi:</a:t>
                </a:r>
              </a:p>
              <a:p>
                <a:pPr marL="0" indent="0" algn="ctr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56</m:t>
                          </m:r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𝑚𝑔</m:t>
                          </m:r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𝐹</m:t>
                          </m:r>
                          <m:sSup>
                            <m:sSupPr>
                              <m:ctrlP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3+</m:t>
                              </m:r>
                            </m:sup>
                          </m:sSup>
                        </m:num>
                        <m:den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107</m:t>
                          </m:r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𝑚𝑔</m:t>
                          </m:r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𝐹𝑒</m:t>
                          </m:r>
                          <m:sSub>
                            <m:sSubPr>
                              <m:ctrlP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𝑂𝐻</m:t>
                              </m:r>
                              <m: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5,2</m:t>
                          </m:r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𝑚𝑔</m:t>
                          </m:r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𝐹𝑒</m:t>
                              </m:r>
                            </m:e>
                            <m:sup>
                              <m: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3+</m:t>
                              </m:r>
                            </m:sup>
                          </m:sSup>
                        </m:num>
                        <m:den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𝑍</m:t>
                          </m:r>
                        </m:den>
                      </m:f>
                    </m:oMath>
                  </m:oMathPara>
                </a14:m>
                <a:endParaRPr lang="pl-PL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𝑍</m:t>
                      </m:r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5,2×107</m:t>
                          </m:r>
                        </m:num>
                        <m:den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56</m:t>
                          </m:r>
                        </m:den>
                      </m:f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=9,9</m:t>
                      </m:r>
                      <m:r>
                        <a:rPr lang="pl-PL" sz="24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𝑚𝑔</m:t>
                      </m:r>
                      <m:r>
                        <a:rPr lang="pl-PL" sz="24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𝐹𝑒</m:t>
                      </m:r>
                      <m:sSub>
                        <m:sSubPr>
                          <m:ctrlP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𝑂𝐻</m:t>
                          </m:r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pl-PL" sz="24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𝑙</m:t>
                      </m:r>
                    </m:oMath>
                  </m:oMathPara>
                </a14:m>
                <a:endParaRPr lang="pl-PL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:endParaRPr lang="pl-PL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lnSpc>
                    <a:spcPct val="150000"/>
                  </a:lnSpc>
                  <a:spcBef>
                    <a:spcPts val="600"/>
                  </a:spcBef>
                  <a:spcAft>
                    <a:spcPts val="1000"/>
                  </a:spcAft>
                  <a:buNone/>
                </a:pPr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271BF8AD-45EB-45FA-B0AF-C7DE790E9A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16660"/>
                <a:ext cx="10515600" cy="4351338"/>
              </a:xfrm>
              <a:blipFill>
                <a:blip r:embed="rId2"/>
                <a:stretch>
                  <a:fillRect l="-754" t="-29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44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E2FC4F-61C7-4989-B0A8-29876D2AA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Obliczenie ilości osadu z chemicznego strącania fosforu</a:t>
            </a:r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271BF8AD-45EB-45FA-B0AF-C7DE790E9A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16660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70000"/>
                  </a:lnSpc>
                  <a:spcAft>
                    <a:spcPts val="1000"/>
                  </a:spcAft>
                  <a:buNone/>
                </a:pPr>
                <a:r>
                  <a:rPr lang="pl-PL" sz="2200" dirty="0"/>
                  <a:t>Całkowita ilość osadu z chemicznego strącania fosforu wynosi:</a:t>
                </a:r>
              </a:p>
              <a:p>
                <a:pPr marL="0" indent="0" algn="ctr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=10000</m:t>
                      </m:r>
                      <m:f>
                        <m:fPr>
                          <m:ctrlPr>
                            <a:rPr lang="pl-PL" sz="280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l-PL" sz="280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l-PL" sz="2800" b="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pl-PL" sz="2800" b="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den>
                      </m:f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f>
                        <m:fPr>
                          <m:ctrlPr>
                            <a:rPr lang="pl-PL" sz="280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pl-PL" sz="280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b="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26,3+9,9</m:t>
                              </m:r>
                            </m:e>
                          </m:d>
                        </m:num>
                        <m:den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1000</m:t>
                          </m:r>
                        </m:den>
                      </m:f>
                      <m:f>
                        <m:fPr>
                          <m:ctrlPr>
                            <a:rPr lang="pl-PL" sz="280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𝑘𝑔</m:t>
                          </m:r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</m:num>
                        <m:den>
                          <m:sSup>
                            <m:sSupPr>
                              <m:ctrlPr>
                                <a:rPr lang="pl-PL" sz="280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l-PL" sz="2800" b="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pl-PL" sz="2800" b="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l-PL" sz="2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𝟑𝟔𝟐</m:t>
                      </m:r>
                      <m:f>
                        <m:fPr>
                          <m:ctrlP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𝑘𝑔</m:t>
                          </m:r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:endParaRPr lang="pl-PL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lnSpc>
                    <a:spcPct val="150000"/>
                  </a:lnSpc>
                  <a:spcBef>
                    <a:spcPts val="600"/>
                  </a:spcBef>
                  <a:spcAft>
                    <a:spcPts val="1000"/>
                  </a:spcAft>
                  <a:buNone/>
                </a:pPr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271BF8AD-45EB-45FA-B0AF-C7DE790E9A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16660"/>
                <a:ext cx="10515600" cy="4351338"/>
              </a:xfrm>
              <a:blipFill>
                <a:blip r:embed="rId2"/>
                <a:stretch>
                  <a:fillRect l="-754" t="-29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1560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361317-73C4-4AEE-904F-17DED2B69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Sumaryczna masa wydzielanych osadów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F68006C3-B367-45C6-88E3-66610CE456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𝑂𝑆</m:t>
                          </m:r>
                        </m:sub>
                      </m:sSub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=4200+2223+362=</m:t>
                      </m:r>
                      <m:r>
                        <a:rPr lang="pl-PL" sz="2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𝟔𝟕𝟖𝟓</m:t>
                      </m:r>
                      <m:f>
                        <m:fPr>
                          <m:ctrlP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𝑘𝑔𝑠</m:t>
                          </m:r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pl-PL" sz="2800" dirty="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pl-PL" dirty="0"/>
              </a:p>
              <a:p>
                <a:pPr marL="0" indent="0">
                  <a:buNone/>
                </a:pPr>
                <a:r>
                  <a:rPr lang="pl-PL" dirty="0"/>
                  <a:t>W tym:</a:t>
                </a:r>
              </a:p>
              <a:p>
                <a:pPr marL="0" indent="0">
                  <a:buNone/>
                </a:pPr>
                <a:r>
                  <a:rPr lang="pl-PL" dirty="0"/>
                  <a:t>Osady wydzielane w osadniku wstępnym (osady wstępne)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𝑂𝑆</m:t>
                          </m:r>
                        </m:sub>
                      </m:sSub>
                      <m:r>
                        <a:rPr kumimoji="0" lang="pl-P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kumimoji="0" lang="pl-P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kumimoji="0" lang="pl-PL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𝟒𝟐𝟎𝟎</m:t>
                      </m:r>
                      <m:f>
                        <m:fPr>
                          <m:ctrlP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𝑘𝑔𝑠</m:t>
                          </m:r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</m:num>
                        <m:den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pl-PL" dirty="0"/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Osady wydzielane w osadniku wtórnym (osady wtórne)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𝑂𝑆</m:t>
                          </m:r>
                        </m:sub>
                      </m:sSub>
                      <m:r>
                        <a:rPr kumimoji="0" lang="pl-P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kumimoji="0" lang="pl-P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kumimoji="0" lang="pl-P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=2223+362=</m:t>
                      </m:r>
                      <m:r>
                        <a:rPr kumimoji="0" lang="pl-PL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𝟐𝟓</m:t>
                      </m:r>
                      <m:r>
                        <a:rPr kumimoji="0" lang="pl-PL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𝟖𝟓</m:t>
                      </m:r>
                      <m:f>
                        <m:fPr>
                          <m:ctrlP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𝑘𝑔𝑠</m:t>
                          </m:r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</m:num>
                        <m:den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pl-PL" dirty="0"/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F68006C3-B367-45C6-88E3-66610CE456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2219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361317-73C4-4AEE-904F-17DED2B69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Objętość wydzielanych osadów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F68006C3-B367-45C6-88E3-66610CE456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endParaRPr lang="pl-PL" sz="2800" i="1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pl-PL" dirty="0"/>
                  <a:t>Objętość wydzielanych osadów wstępnych (założono uwodnienie osadu wstępnego w = 98%)</a:t>
                </a:r>
              </a:p>
              <a:p>
                <a:pPr marL="0" indent="0" algn="ctr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4200</m:t>
                          </m:r>
                        </m:num>
                        <m:den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10(100−98)</m:t>
                          </m:r>
                        </m:den>
                      </m:f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l-PL" sz="2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𝟐𝟏𝟎</m:t>
                      </m:r>
                      <m:sSup>
                        <m:sSupPr>
                          <m:ctrlP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𝑑</m:t>
                      </m:r>
                    </m:oMath>
                  </m:oMathPara>
                </a14:m>
                <a:endParaRPr lang="pl-PL" dirty="0"/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Objętość wydzielanych osadów wtórnych (założono uwodnienie osadu wtórnego w = 99%)</a:t>
                </a:r>
              </a:p>
              <a:p>
                <a:pPr marL="0" indent="0" algn="ctr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2,3</m:t>
                          </m:r>
                        </m:sub>
                      </m:sSub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2223+362</m:t>
                          </m:r>
                        </m:num>
                        <m:den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10(100−99)</m:t>
                          </m:r>
                        </m:den>
                      </m:f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l-PL" sz="2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𝟐𝟓</m:t>
                      </m:r>
                      <m:r>
                        <a:rPr lang="pl-PL" sz="2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𝟖</m:t>
                      </m:r>
                      <m:sSup>
                        <m:sSupPr>
                          <m:ctrlP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𝑑</m:t>
                      </m:r>
                    </m:oMath>
                  </m:oMathPara>
                </a14:m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endParaRPr lang="pl-PL" dirty="0"/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F68006C3-B367-45C6-88E3-66610CE456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r="-69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7184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361317-73C4-4AEE-904F-17DED2B69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Sumaryczna objętość wydzielanych osadów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F68006C3-B367-45C6-88E3-66610CE456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𝑂𝑆</m:t>
                          </m:r>
                        </m:sub>
                      </m:sSub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pl-PL" sz="2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l-PL" sz="2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210</m:t>
                      </m:r>
                      <m:r>
                        <a:rPr lang="pl-PL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+222+36=</m:t>
                      </m:r>
                      <m:r>
                        <a:rPr lang="pl-PL" sz="28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𝟒𝟔𝟖</m:t>
                      </m:r>
                      <m:f>
                        <m:fPr>
                          <m:ctrlP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l-PL" sz="280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l-PL" sz="2800" b="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pl-PL" sz="2800" b="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pl-PL" sz="2800" dirty="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pl-PL" dirty="0"/>
              </a:p>
              <a:p>
                <a:pPr marL="0" indent="0">
                  <a:buNone/>
                </a:pPr>
                <a:r>
                  <a:rPr lang="pl-PL" dirty="0"/>
                  <a:t>W tym:</a:t>
                </a:r>
              </a:p>
              <a:p>
                <a:pPr marL="0" indent="0">
                  <a:buNone/>
                </a:pPr>
                <a:r>
                  <a:rPr lang="pl-PL" dirty="0"/>
                  <a:t>Osady wydzielane w osadniku wstępnym (osady wstępne)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𝑂𝑆</m:t>
                          </m:r>
                        </m:sub>
                      </m:sSub>
                      <m:r>
                        <a:rPr kumimoji="0" lang="pl-P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kumimoji="0" lang="pl-P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kumimoji="0" lang="pl-PL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𝟐𝟏𝟎</m:t>
                      </m:r>
                      <m:f>
                        <m:fPr>
                          <m:ctrlP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𝑘𝑔𝑠</m:t>
                          </m:r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</m:num>
                        <m:den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pl-PL" dirty="0"/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Osady wydzielane w osadniku wtórnym (osady wtórne)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𝑂𝑆</m:t>
                          </m:r>
                        </m:sub>
                      </m:sSub>
                      <m:r>
                        <a:rPr kumimoji="0" lang="pl-P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kumimoji="0" lang="pl-P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kumimoji="0" lang="pl-P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=222+36=</m:t>
                      </m:r>
                      <m:r>
                        <a:rPr kumimoji="0" lang="pl-PL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𝟐𝟓</m:t>
                      </m:r>
                      <m:r>
                        <a:rPr kumimoji="0" lang="pl-PL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𝟖</m:t>
                      </m:r>
                      <m:f>
                        <m:fPr>
                          <m:ctrlP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𝑘𝑔𝑠</m:t>
                          </m:r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</m:num>
                        <m:den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pl-PL" dirty="0"/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F68006C3-B367-45C6-88E3-66610CE456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74982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361317-73C4-4AEE-904F-17DED2B69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Obliczenie stosunku objętości wydzielanych osadów do objętości oczyszczanych ścieków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F68006C3-B367-45C6-88E3-66610CE456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575175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pl-PL" dirty="0"/>
                  <a:t>Objętość wydzielanych osadów ściekowych</a:t>
                </a:r>
                <a:endParaRPr lang="pl-PL" sz="2800" i="1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l-PL" sz="2800" b="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𝑂𝑆</m:t>
                          </m:r>
                        </m:sub>
                      </m:sSub>
                      <m:r>
                        <a:rPr lang="pl-PL" sz="2800" b="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l-PL" sz="2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468</m:t>
                      </m:r>
                      <m:f>
                        <m:fPr>
                          <m:ctrlPr>
                            <a:rPr lang="pl-PL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l-PL" sz="280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l-PL" sz="2800" b="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pl-PL" sz="2800" b="0" i="1" smtClean="0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pl-PL" sz="2800" b="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pl-PL" dirty="0"/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pl-PL" dirty="0">
                    <a:solidFill>
                      <a:prstClr val="black"/>
                    </a:solidFill>
                    <a:latin typeface="Calibri" panose="020F0502020204030204"/>
                  </a:rPr>
                  <a:t>Średnia dobowa o</a:t>
                </a:r>
                <a:r>
                  <a:rPr kumimoji="0" lang="pl-PL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bjętość</a:t>
                </a: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oczyszczanych ścieków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pl-PL" sz="28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e>
                        <m:sub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</m:t>
                          </m:r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ś</m:t>
                          </m:r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𝑟</m:t>
                          </m:r>
                        </m:sub>
                      </m:sSub>
                      <m:r>
                        <a:rPr kumimoji="0" lang="pl-PL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=10000</m:t>
                      </m:r>
                      <m:f>
                        <m:fPr>
                          <m:ctrlPr>
                            <a:rPr kumimoji="0" lang="pl-PL" sz="28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0" lang="pl-PL" sz="280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p>
                              <m: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kumimoji="0" lang="pl-PL" sz="28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>
                  <a:defRPr/>
                </a:pPr>
                <a:r>
                  <a:rPr lang="pl-PL" dirty="0">
                    <a:solidFill>
                      <a:prstClr val="black"/>
                    </a:solidFill>
                    <a:latin typeface="Calibri" panose="020F0502020204030204"/>
                  </a:rPr>
                  <a:t>Stosunek objętościowy wydzielanych osadów</a:t>
                </a:r>
              </a:p>
              <a:p>
                <a:pPr marL="0" indent="0" algn="ctr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pl-PL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𝑛</m:t>
                      </m:r>
                      <m:r>
                        <a:rPr kumimoji="0" lang="pl-PL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𝑂𝑆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𝑄</m:t>
                              </m:r>
                            </m:e>
                            <m:sub>
                              <m: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  <m: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ś</m:t>
                              </m:r>
                              <m:r>
                                <a:rPr kumimoji="0" lang="pl-PL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  <m:r>
                        <a:rPr kumimoji="0" lang="pl-PL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∙100%≈</m:t>
                      </m:r>
                      <m:r>
                        <a:rPr kumimoji="0" lang="pl-PL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kumimoji="0" lang="pl-PL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kumimoji="0" lang="pl-PL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  <m:r>
                        <a:rPr kumimoji="0" lang="pl-PL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indent="0">
                  <a:buNone/>
                  <a:defRPr/>
                </a:pPr>
                <a:r>
                  <a:rPr lang="pl-PL" b="1" dirty="0">
                    <a:solidFill>
                      <a:prstClr val="black"/>
                    </a:solidFill>
                    <a:latin typeface="Calibri" panose="020F0502020204030204"/>
                  </a:rPr>
                  <a:t>Wniosek: </a:t>
                </a:r>
                <a:r>
                  <a:rPr lang="pl-PL" dirty="0">
                    <a:solidFill>
                      <a:prstClr val="black"/>
                    </a:solidFill>
                    <a:latin typeface="Calibri" panose="020F0502020204030204"/>
                  </a:rPr>
                  <a:t>Ilość wydzielanych osadów ściekowych jest znacząca w stosunku do ilości oczyszczanych ścieków. Ze względów technologicznych, ekonomicznych i środowiskowych należy je zagęszczać, celem zmniejszenia ich uwodnienia i objętości.</a:t>
                </a:r>
                <a:endParaRPr lang="pl-PL" dirty="0"/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F68006C3-B367-45C6-88E3-66610CE456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575175"/>
              </a:xfrm>
              <a:blipFill>
                <a:blip r:embed="rId2"/>
                <a:stretch>
                  <a:fillRect l="-1043" t="-3329" b="-3862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35047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67ED4F-20CC-4F18-9EB2-82A5ADAAE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Dobór grawitacyjnego zagęszczacza osadu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758BE3C5-5C13-4A1E-B760-91CD5AE85B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pl-PL" dirty="0"/>
                  <a:t>W przykładzie założono, że zagęszczane grawitacyjnie będą tylko osady wstępne. Objętość osadu wstępnego wynosi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𝑂𝑆</m:t>
                        </m:r>
                      </m:sub>
                    </m:sSub>
                    <m:r>
                      <a:rPr lang="pl-PL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pl-PL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l-PL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𝟐𝟏𝟎</m:t>
                    </m:r>
                    <m:f>
                      <m:fPr>
                        <m:ctrlP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𝑘𝑔𝑠</m:t>
                        </m:r>
                        <m: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</m:num>
                      <m:den>
                        <m: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den>
                    </m:f>
                  </m:oMath>
                </a14:m>
                <a:r>
                  <a:rPr lang="pl-PL" dirty="0"/>
                  <a:t>. Powierzchnia zagęszczacza grawitacyjnego:</a:t>
                </a:r>
              </a:p>
              <a:p>
                <a:pPr marL="0" indent="0">
                  <a:lnSpc>
                    <a:spcPct val="150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80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pl-PL" sz="2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𝑧𝑔</m:t>
                          </m:r>
                        </m:sub>
                      </m:sSub>
                      <m:r>
                        <a:rPr lang="pl-PL" sz="28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210</m:t>
                          </m:r>
                          <m:f>
                            <m:fPr>
                              <m:ctrlPr>
                                <a:rPr lang="pl-PL" sz="2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pl-PL" sz="2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l-PL" sz="2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pl-PL" sz="2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pl-PL" sz="2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</m:den>
                          </m:f>
                          <m:r>
                            <a:rPr lang="pl-PL" sz="2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×1000</m:t>
                          </m:r>
                          <m:f>
                            <m:fPr>
                              <m:ctrlPr>
                                <a:rPr lang="pl-PL" sz="2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l-PL" sz="2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𝑘𝑔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pl-PL" sz="2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l-PL" sz="2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pl-PL" sz="2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pl-PL" sz="2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×0,02</m:t>
                          </m:r>
                        </m:num>
                        <m:den>
                          <m:r>
                            <a:rPr lang="pl-PL" sz="2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125</m:t>
                          </m:r>
                          <m:f>
                            <m:fPr>
                              <m:ctrlPr>
                                <a:rPr lang="pl-PL" sz="2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l-PL" sz="2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𝑘𝑔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pl-PL" sz="2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l-PL" sz="2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pl-PL" sz="2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l-PL" sz="2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</m:den>
                          </m:f>
                        </m:den>
                      </m:f>
                      <m:r>
                        <a:rPr lang="pl-PL" sz="28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=33,6</m:t>
                      </m:r>
                      <m:sSup>
                        <m:sSupPr>
                          <m:ctrlPr>
                            <a:rPr lang="pl-PL" sz="2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l-PL" sz="2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pl-PL" sz="2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endParaRPr lang="pl-PL" dirty="0"/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758BE3C5-5C13-4A1E-B760-91CD5AE85B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217" t="-2241" r="-58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59717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67ED4F-20CC-4F18-9EB2-82A5ADAAE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Dobór grawitacyjnego zagęszczacza osadu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758BE3C5-5C13-4A1E-B760-91CD5AE85B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pl-PL" dirty="0"/>
                  <a:t>Objętość zagęszczacza wynosi:</a:t>
                </a:r>
              </a:p>
              <a:p>
                <a:pPr marL="0" indent="0">
                  <a:lnSpc>
                    <a:spcPct val="150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40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l-PL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𝑧𝑔</m:t>
                          </m:r>
                        </m:sub>
                      </m:sSub>
                      <m:r>
                        <a:rPr lang="pl-PL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210×</m:t>
                          </m:r>
                          <m:sSup>
                            <m:sSupPr>
                              <m:ctrlPr>
                                <a:rPr lang="pl-PL" sz="240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l-PL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12</m:t>
                              </m:r>
                            </m:e>
                            <m:sup>
                              <m:r>
                                <a:rPr lang="pl-PL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pl-PL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24</m:t>
                          </m:r>
                        </m:den>
                      </m:f>
                      <m:r>
                        <a:rPr lang="pl-PL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=105</m:t>
                      </m:r>
                      <m:sSup>
                        <m:sSupPr>
                          <m:ctrlPr>
                            <a:rPr lang="pl-PL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l-PL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pl-PL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l-PL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pl-PL" sz="2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 przyjęto czas zagęszczania 12 godzin.</a:t>
                </a:r>
              </a:p>
              <a:p>
                <a:pPr marL="0" indent="0">
                  <a:spcAft>
                    <a:spcPts val="800"/>
                  </a:spcAft>
                  <a:buNone/>
                </a:pPr>
                <a:r>
                  <a:rPr lang="pl-PL" dirty="0"/>
                  <a:t>Obliczenie średnicy zagęszczacza grawitacyjnego o przekroju kołowym:</a:t>
                </a:r>
              </a:p>
              <a:p>
                <a:pPr marL="0" indent="0">
                  <a:lnSpc>
                    <a:spcPct val="150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80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𝐹</m:t>
                      </m:r>
                      <m:r>
                        <a:rPr lang="pl-PL" sz="280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  <m:r>
                            <a:rPr lang="pl-PL" sz="2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pl-PL" sz="2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l-PL" sz="2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pl-PL" sz="2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pl-PL" sz="2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a:rPr lang="pl-PL" sz="280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→</m:t>
                      </m:r>
                      <m:r>
                        <a:rPr lang="pl-PL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33,6</m:t>
                      </m:r>
                      <m:sSup>
                        <m:sSupPr>
                          <m:ctrlPr>
                            <a:rPr lang="pl-PL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l-PL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pl-PL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l-PL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  <m:r>
                            <a:rPr lang="pl-PL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pl-PL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l-PL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pl-PL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pl-PL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a:rPr lang="pl-PL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→</m:t>
                      </m:r>
                      <m:r>
                        <a:rPr lang="pl-PL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pl-PL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≈6,5</m:t>
                      </m:r>
                      <m:r>
                        <a:rPr lang="pl-PL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𝑚</m:t>
                      </m:r>
                    </m:oMath>
                  </m:oMathPara>
                </a14:m>
                <a:endParaRPr lang="pl-PL" sz="2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50000"/>
                  </a:lnSpc>
                  <a:spcAft>
                    <a:spcPts val="800"/>
                  </a:spcAft>
                  <a:buNone/>
                </a:pPr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Aft>
                    <a:spcPts val="800"/>
                  </a:spcAft>
                  <a:buNone/>
                </a:pPr>
                <a:endParaRPr lang="pl-PL" dirty="0"/>
              </a:p>
              <a:p>
                <a:pPr marL="0" indent="0">
                  <a:spcAft>
                    <a:spcPts val="800"/>
                  </a:spcAft>
                  <a:buNone/>
                </a:pPr>
                <a:endParaRPr lang="pl-PL" dirty="0"/>
              </a:p>
              <a:p>
                <a:pPr marL="0" indent="0" algn="ctr">
                  <a:buNone/>
                </a:pPr>
                <a:endParaRPr lang="pl-PL" dirty="0"/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758BE3C5-5C13-4A1E-B760-91CD5AE85B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58979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C3922C-F834-4B34-BD5E-FBCADE856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147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pl-PL" dirty="0"/>
              <a:t>Zagęszczacz grawitacyjny MW-ZRP - typoszereg </a:t>
            </a:r>
            <a:br>
              <a:rPr lang="pl-PL" dirty="0"/>
            </a:br>
            <a:r>
              <a:rPr lang="pl-PL" sz="2800" dirty="0"/>
              <a:t>(wg energopol.pl)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1CD722EA-9310-41EE-89E5-90DD54EF81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7160946"/>
              </p:ext>
            </p:extLst>
          </p:nvPr>
        </p:nvGraphicFramePr>
        <p:xfrm>
          <a:off x="838200" y="1825624"/>
          <a:ext cx="105156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97448851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82713798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101813857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01549818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9054235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410733189"/>
                    </a:ext>
                  </a:extLst>
                </a:gridCol>
              </a:tblGrid>
              <a:tr h="741680">
                <a:tc gridSpan="2">
                  <a:txBody>
                    <a:bodyPr/>
                    <a:lstStyle/>
                    <a:p>
                      <a:pPr algn="ctr"/>
                      <a:r>
                        <a:rPr lang="pl-PL" dirty="0"/>
                        <a:t>Typ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MW/ZRP-6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MW/ZRP-7,5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MW/ZRP-9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MW/ZRP-12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53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Moc silnika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0,25kW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0,37kW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0,37kW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0,37kW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596187"/>
                  </a:ext>
                </a:extLst>
              </a:tr>
              <a:tr h="370840">
                <a:tc rowSpan="10">
                  <a:txBody>
                    <a:bodyPr/>
                    <a:lstStyle/>
                    <a:p>
                      <a:pPr algn="ctr"/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Wymiary [m]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6,00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</a:rPr>
                        <a:t>7,50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9,00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12,00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306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VX - PAZA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86383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VX - PAZA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 err="1"/>
                        <a:t>Hn</a:t>
                      </a:r>
                      <a:endParaRPr lang="pl-PL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07824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VX - PAZA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4884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VX - PAZA 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/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03545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/>
                        <a:t>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26942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/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00063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/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5,10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6,40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8,10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11,10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67585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/>
                        <a:t>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4,45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6,10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7,30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10,20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57037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/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5,25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6,90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8,10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11,00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291279"/>
                  </a:ext>
                </a:extLst>
              </a:tr>
            </a:tbl>
          </a:graphicData>
        </a:graphic>
      </p:graphicFrame>
      <p:sp>
        <p:nvSpPr>
          <p:cNvPr id="5" name="Prostokąt 4" descr="W tabeli prostokątem oznaczono kolumnę z dobranym grawitacyjnym zagęszczaczem osadu na podstawie typoszeregu producenta.">
            <a:extLst>
              <a:ext uri="{FF2B5EF4-FFF2-40B4-BE49-F238E27FC236}">
                <a16:creationId xmlns:a16="http://schemas.microsoft.com/office/drawing/2014/main" id="{E3893D69-BD7D-46D1-8AA2-B88757C980AA}"/>
              </a:ext>
            </a:extLst>
          </p:cNvPr>
          <p:cNvSpPr/>
          <p:nvPr/>
        </p:nvSpPr>
        <p:spPr>
          <a:xfrm>
            <a:off x="6096000" y="1825624"/>
            <a:ext cx="1726325" cy="482091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57377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530A52-B2FB-42D3-9374-71E96AC84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Zagęszczacz grawitacyjny MW-ZRP</a:t>
            </a:r>
            <a:br>
              <a:rPr lang="pl-PL" dirty="0"/>
            </a:br>
            <a:r>
              <a:rPr kumimoji="0" lang="pl-P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(wg energopol.pl)</a:t>
            </a:r>
            <a:endParaRPr lang="pl-PL" dirty="0"/>
          </a:p>
        </p:txBody>
      </p:sp>
      <p:pic>
        <p:nvPicPr>
          <p:cNvPr id="5" name="Symbol zastępczy zawartości 4" descr="Na rysunku przedstawiono przekrój pionowy grawitacyjnego zagęszczacza osadu. Na rysunku są symbole wybranych elementów konstrukcyjnych, na przykład oznaczono średnicę i wysokość zagęszczacza.">
            <a:extLst>
              <a:ext uri="{FF2B5EF4-FFF2-40B4-BE49-F238E27FC236}">
                <a16:creationId xmlns:a16="http://schemas.microsoft.com/office/drawing/2014/main" id="{6573C453-D0EF-40F2-9382-346DDF3784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59157"/>
            <a:ext cx="5388016" cy="4833718"/>
          </a:xfrm>
        </p:spPr>
      </p:pic>
      <p:pic>
        <p:nvPicPr>
          <p:cNvPr id="7" name="Obraz 6" descr="Na rysunku pokazano widok z góry zagęszczacza.">
            <a:extLst>
              <a:ext uri="{FF2B5EF4-FFF2-40B4-BE49-F238E27FC236}">
                <a16:creationId xmlns:a16="http://schemas.microsoft.com/office/drawing/2014/main" id="{E9B48EF7-905F-46E7-B7EA-E14B68720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8492" y="1826310"/>
            <a:ext cx="4645884" cy="4487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254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67ED4F-20CC-4F18-9EB2-82A5ADAAE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Dobór grawitacyjnego zagęszczacza osadu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758BE3C5-5C13-4A1E-B760-91CD5AE85B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pl-PL" dirty="0"/>
                  <a:t>Wysokość zagęszczacza wynosi:</a:t>
                </a:r>
              </a:p>
              <a:p>
                <a:pPr marL="0" indent="0" algn="ctr">
                  <a:lnSpc>
                    <a:spcPct val="150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00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𝐻</m:t>
                      </m:r>
                      <m:r>
                        <a:rPr lang="pl-PL" sz="200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l-PL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pl-PL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𝑧𝑔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l-PL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pl-PL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𝑧𝑔</m:t>
                              </m:r>
                            </m:sub>
                          </m:sSub>
                        </m:den>
                      </m:f>
                      <m:r>
                        <a:rPr lang="pl-PL" sz="20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105</m:t>
                          </m:r>
                        </m:num>
                        <m:den>
                          <m:r>
                            <a:rPr lang="pl-PL" sz="2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33,6</m:t>
                          </m:r>
                        </m:den>
                      </m:f>
                      <m:r>
                        <a:rPr lang="pl-PL" sz="20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=3,12 </m:t>
                      </m:r>
                      <m:r>
                        <a:rPr lang="pl-PL" sz="20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r>
                        <a:rPr lang="pl-PL" sz="20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  </m:t>
                      </m:r>
                    </m:oMath>
                  </m:oMathPara>
                </a14:m>
                <a:endParaRPr lang="pl-PL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Aft>
                    <a:spcPts val="1000"/>
                  </a:spcAft>
                  <a:buNone/>
                </a:pPr>
                <a:r>
                  <a:rPr lang="pl-PL" b="1" dirty="0"/>
                  <a:t>Dobrano zagęszczacz grawitacyjny firmy Energopol MW/ZRP-7,5 o średnicy D= 7,5m i wysokości czynnej </a:t>
                </a:r>
                <a:r>
                  <a:rPr lang="pl-PL" b="1" dirty="0" err="1"/>
                  <a:t>Hn</a:t>
                </a:r>
                <a:r>
                  <a:rPr lang="pl-PL" b="1" dirty="0"/>
                  <a:t> =3m.</a:t>
                </a:r>
                <a:endParaRPr lang="pl-PL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50000"/>
                  </a:lnSpc>
                  <a:spcAft>
                    <a:spcPts val="800"/>
                  </a:spcAft>
                  <a:buNone/>
                </a:pPr>
                <a:endParaRPr lang="pl-PL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50000"/>
                  </a:lnSpc>
                  <a:spcAft>
                    <a:spcPts val="800"/>
                  </a:spcAft>
                  <a:buNone/>
                </a:pPr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Aft>
                    <a:spcPts val="800"/>
                  </a:spcAft>
                  <a:buNone/>
                </a:pPr>
                <a:endParaRPr lang="pl-PL" dirty="0"/>
              </a:p>
              <a:p>
                <a:pPr marL="0" indent="0">
                  <a:spcAft>
                    <a:spcPts val="800"/>
                  </a:spcAft>
                  <a:buNone/>
                </a:pPr>
                <a:endParaRPr lang="pl-PL" dirty="0"/>
              </a:p>
              <a:p>
                <a:pPr marL="0" indent="0" algn="ctr">
                  <a:buNone/>
                </a:pPr>
                <a:endParaRPr lang="pl-PL" dirty="0"/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758BE3C5-5C13-4A1E-B760-91CD5AE85B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84537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67ED4F-20CC-4F18-9EB2-82A5ADAAE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Dobór mechanicznego zagęszczacza osadu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758BE3C5-5C13-4A1E-B760-91CD5AE85B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pl-PL" dirty="0"/>
                  <a:t>Założono, że zagęszczane mechanicznie będą osady wtórne. Objętość osadu wtórnego wynosi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𝑂𝑆</m:t>
                        </m:r>
                      </m:sub>
                    </m:sSub>
                    <m:r>
                      <a:rPr lang="pl-PL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pl-PL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  <m:r>
                      <a:rPr lang="pl-PL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l-PL" b="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258</m:t>
                    </m:r>
                    <m:f>
                      <m:fPr>
                        <m:ctrlP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𝑘𝑔𝑠</m:t>
                        </m:r>
                        <m: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</m:num>
                      <m:den>
                        <m:r>
                          <a:rPr lang="pl-PL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den>
                    </m:f>
                    <m:r>
                      <a:rPr lang="pl-PL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l-PL" dirty="0"/>
                  <a:t>. </a:t>
                </a:r>
              </a:p>
              <a:p>
                <a:pPr marL="0" indent="0">
                  <a:buNone/>
                </a:pPr>
                <a:r>
                  <a:rPr lang="pl-PL" dirty="0"/>
                  <a:t>Godzinowa wydajność zagęszczacza w odniesieniu do objętości osadu:</a:t>
                </a:r>
              </a:p>
              <a:p>
                <a:pPr marL="0" indent="0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4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𝑍𝐺</m:t>
                          </m:r>
                        </m:sub>
                      </m:sSub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𝑂𝑆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𝑍</m:t>
                              </m:r>
                            </m:sub>
                          </m:sSub>
                        </m:den>
                      </m:f>
                      <m:r>
                        <a:rPr lang="pl-PL" sz="24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258</m:t>
                          </m:r>
                        </m:num>
                        <m:den>
                          <m:sSup>
                            <m:sSupPr>
                              <m:ctrlPr>
                                <a:rPr lang="pl-PL" sz="24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l-PL" sz="24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24</m:t>
                              </m:r>
                            </m:e>
                            <m:sup>
                              <m:r>
                                <a:rPr lang="pl-PL" sz="24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pl-PL" sz="24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l-PL" sz="24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𝟏𝟎</m:t>
                      </m:r>
                      <m:r>
                        <a:rPr lang="pl-PL" sz="24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l-PL" sz="2400" b="1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𝟖</m:t>
                      </m:r>
                      <m:d>
                        <m:dPr>
                          <m:begChr m:val="["/>
                          <m:endChr m:val="]"/>
                          <m:ctrlP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l-PL" sz="24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pl-PL" sz="2400" b="0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l-PL" sz="2400" b="0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pl-PL" sz="2400" b="0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pl-PL" sz="24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pl-PL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:r>
                  <a:rPr lang="pl-PL" sz="2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*Przyjęto pracę ciągłą zagęszczacza </a:t>
                </a:r>
                <a:r>
                  <a:rPr lang="pl-PL" sz="2000" dirty="0" err="1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tz</a:t>
                </a:r>
                <a:r>
                  <a:rPr lang="pl-PL" sz="2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24h. W mniejszych obiektach można założyć pracę jednozmianową (</a:t>
                </a:r>
                <a:r>
                  <a:rPr lang="pl-PL" sz="2000" dirty="0" err="1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tz</a:t>
                </a:r>
                <a:r>
                  <a:rPr lang="pl-PL" sz="2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8h) lub dwuzmianową (</a:t>
                </a:r>
                <a:r>
                  <a:rPr lang="pl-PL" sz="2000" dirty="0" err="1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tz</a:t>
                </a:r>
                <a:r>
                  <a:rPr lang="pl-PL" sz="2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16h).</a:t>
                </a:r>
                <a:endParaRPr lang="pl-PL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endParaRPr lang="pl-PL" dirty="0"/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758BE3C5-5C13-4A1E-B760-91CD5AE85B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60127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67ED4F-20CC-4F18-9EB2-82A5ADAAE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Dobór mechanicznego zagęszczacza osadu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758BE3C5-5C13-4A1E-B760-91CD5AE85B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pl-PL" dirty="0"/>
                  <a:t>Godzinowa wydajność zagęszczacza w odniesieniu do suchej masy:</a:t>
                </a:r>
              </a:p>
              <a:p>
                <a:pPr marL="0" indent="0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4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𝑍𝐺</m:t>
                          </m:r>
                        </m:sub>
                      </m:sSub>
                      <m:r>
                        <a:rPr lang="pl-PL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l-PL" sz="240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4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𝑂𝑆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pl-PL" sz="2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𝑍</m:t>
                              </m:r>
                            </m:sub>
                          </m:sSub>
                        </m:den>
                      </m:f>
                      <m:r>
                        <a:rPr lang="pl-PL" sz="24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2585</m:t>
                          </m:r>
                        </m:num>
                        <m:den>
                          <m:sSup>
                            <m:sSupPr>
                              <m:ctrlPr>
                                <a:rPr lang="pl-PL" sz="24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l-PL" sz="24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24</m:t>
                              </m:r>
                            </m:e>
                            <m:sup>
                              <m:r>
                                <a:rPr lang="pl-PL" sz="24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pl-PL" sz="24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=108</m:t>
                      </m:r>
                      <m:d>
                        <m:dPr>
                          <m:begChr m:val="["/>
                          <m:endChr m:val="]"/>
                          <m:ctrlP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l-PL" sz="24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pl-PL" sz="24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𝑘𝑔</m:t>
                              </m:r>
                              <m:r>
                                <a:rPr lang="pl-PL" sz="24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pl-PL" sz="24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  <m:r>
                                <a:rPr lang="pl-PL" sz="24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.</m:t>
                              </m:r>
                              <m:r>
                                <a:rPr lang="pl-PL" sz="24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pl-PL" sz="24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.</m:t>
                              </m:r>
                            </m:num>
                            <m:den>
                              <m:r>
                                <a:rPr lang="pl-PL" sz="24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pl-PL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50000"/>
                  </a:lnSpc>
                  <a:spcAft>
                    <a:spcPts val="1000"/>
                  </a:spcAft>
                  <a:buNone/>
                </a:pPr>
                <a:r>
                  <a:rPr lang="pl-PL" sz="2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*Przyjęto pracę ciągłą zagęszczacza </a:t>
                </a:r>
                <a:r>
                  <a:rPr lang="pl-PL" sz="2000" dirty="0" err="1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tz</a:t>
                </a:r>
                <a:r>
                  <a:rPr lang="pl-PL" sz="2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24h. W mniejszych obiektach można założyć pracę jednozmianową (</a:t>
                </a:r>
                <a:r>
                  <a:rPr lang="pl-PL" sz="2000" dirty="0" err="1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tz</a:t>
                </a:r>
                <a:r>
                  <a:rPr lang="pl-PL" sz="2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8h) lub dwuzmianową (</a:t>
                </a:r>
                <a:r>
                  <a:rPr lang="pl-PL" sz="2000" dirty="0" err="1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tz</a:t>
                </a:r>
                <a:r>
                  <a:rPr lang="pl-PL" sz="2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16h).</a:t>
                </a:r>
                <a:endParaRPr lang="pl-PL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endParaRPr lang="pl-PL" dirty="0"/>
              </a:p>
              <a:p>
                <a:pPr marL="0" indent="0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758BE3C5-5C13-4A1E-B760-91CD5AE85B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85479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C3922C-F834-4B34-BD5E-FBCADE856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Zagęszczacz taśmowy VX-PAZA - typoszereg </a:t>
            </a:r>
            <a:br>
              <a:rPr lang="pl-PL" dirty="0"/>
            </a:br>
            <a:r>
              <a:rPr lang="pl-PL" sz="2800" dirty="0"/>
              <a:t>(wg vanex.sk)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1CD722EA-9310-41EE-89E5-90DD54EF81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9188228"/>
              </p:ext>
            </p:extLst>
          </p:nvPr>
        </p:nvGraphicFramePr>
        <p:xfrm>
          <a:off x="838200" y="1825625"/>
          <a:ext cx="10515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97448851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82713798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10181385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01549818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410733189"/>
                    </a:ext>
                  </a:extLst>
                </a:gridCol>
              </a:tblGrid>
              <a:tr h="74168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Wydajność nadawy</a:t>
                      </a:r>
                    </a:p>
                    <a:p>
                      <a:pPr algn="ctr"/>
                      <a:r>
                        <a:rPr lang="pl-PL" dirty="0"/>
                        <a:t>[m</a:t>
                      </a:r>
                      <a:r>
                        <a:rPr lang="pl-PL" baseline="30000" dirty="0"/>
                        <a:t>3</a:t>
                      </a:r>
                      <a:r>
                        <a:rPr lang="pl-PL" dirty="0"/>
                        <a:t>/h]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l-PL" dirty="0"/>
                        <a:t>Zawartość suchej masy [%]</a:t>
                      </a:r>
                    </a:p>
                    <a:p>
                      <a:pPr algn="ctr"/>
                      <a:r>
                        <a:rPr lang="pl-PL" dirty="0"/>
                        <a:t>Przed zagęszczeniem      Po zagęszczeniu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Ilość </a:t>
                      </a:r>
                      <a:r>
                        <a:rPr lang="pl-PL" dirty="0" err="1"/>
                        <a:t>flokulanta</a:t>
                      </a:r>
                      <a:endParaRPr lang="pl-PL" dirty="0"/>
                    </a:p>
                    <a:p>
                      <a:pPr algn="ctr"/>
                      <a:r>
                        <a:rPr lang="pl-PL" dirty="0"/>
                        <a:t>[g/kg </a:t>
                      </a:r>
                      <a:r>
                        <a:rPr lang="pl-PL" dirty="0" err="1"/>
                        <a:t>s.m</a:t>
                      </a:r>
                      <a:r>
                        <a:rPr lang="pl-PL" dirty="0"/>
                        <a:t>.]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53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</a:rPr>
                        <a:t>VX - PAZA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</a:rPr>
                        <a:t>5-15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</a:rPr>
                        <a:t>0,5-1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</a:rPr>
                        <a:t>3-7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</a:rPr>
                        <a:t>2-3,5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3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VX - PAZA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15-25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0,5-1</a:t>
                      </a: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3-7</a:t>
                      </a: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2-3,5</a:t>
                      </a: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863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VX - PAZA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17-30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0,5-1</a:t>
                      </a: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3-7</a:t>
                      </a: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2-3,5</a:t>
                      </a: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078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VX - PAZA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25-40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0,5-1</a:t>
                      </a: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3-7</a:t>
                      </a: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2-3,5</a:t>
                      </a: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488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VX - PAZA 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32-50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0,5-1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2-3,5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035453"/>
                  </a:ext>
                </a:extLst>
              </a:tr>
            </a:tbl>
          </a:graphicData>
        </a:graphic>
      </p:graphicFrame>
      <p:sp>
        <p:nvSpPr>
          <p:cNvPr id="5" name="Prostokąt 4" descr="W tabeli prostokątem oznaczono wybrany mechaniczny zagęszczacz osadu na podstawie typoszeregu producenta.">
            <a:extLst>
              <a:ext uri="{FF2B5EF4-FFF2-40B4-BE49-F238E27FC236}">
                <a16:creationId xmlns:a16="http://schemas.microsoft.com/office/drawing/2014/main" id="{E3893D69-BD7D-46D1-8AA2-B88757C980AA}"/>
              </a:ext>
            </a:extLst>
          </p:cNvPr>
          <p:cNvSpPr/>
          <p:nvPr/>
        </p:nvSpPr>
        <p:spPr>
          <a:xfrm>
            <a:off x="838200" y="2565647"/>
            <a:ext cx="10515600" cy="3728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06619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4C4238-1D8C-4E3B-9212-11C52BDAB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Zagęszczacz taśmowy VX-PAZA - widok </a:t>
            </a:r>
            <a:br>
              <a:rPr kumimoji="0" lang="pl-PL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(wg vanex.sk)</a:t>
            </a:r>
            <a:endParaRPr lang="pl-PL" dirty="0"/>
          </a:p>
        </p:txBody>
      </p:sp>
      <p:pic>
        <p:nvPicPr>
          <p:cNvPr id="9" name="Symbol zastępczy zawartości 8" descr="Na rysunku przedstawiono widok z boku mechanicznego taśmowego zagęszczacza osadu.">
            <a:extLst>
              <a:ext uri="{FF2B5EF4-FFF2-40B4-BE49-F238E27FC236}">
                <a16:creationId xmlns:a16="http://schemas.microsoft.com/office/drawing/2014/main" id="{84E41C21-6B0B-4603-BFC0-685E34177F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1897" y="1837224"/>
            <a:ext cx="5189635" cy="2865111"/>
          </a:xfrm>
        </p:spPr>
      </p:pic>
      <p:pic>
        <p:nvPicPr>
          <p:cNvPr id="11" name="Obraz 10" descr="Na rysunku przedstawiono widok z góry mechanicznego taśmowego zagęszczacza osadu.">
            <a:extLst>
              <a:ext uri="{FF2B5EF4-FFF2-40B4-BE49-F238E27FC236}">
                <a16:creationId xmlns:a16="http://schemas.microsoft.com/office/drawing/2014/main" id="{39DA44AC-18B9-4F36-BB38-F37C3DDD4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103" y="1837224"/>
            <a:ext cx="4652464" cy="435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0855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67ED4F-20CC-4F18-9EB2-82A5ADAAE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Dobór mechanicznego zagęszczacza osadu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58BE3C5-5C13-4A1E-B760-91CD5AE85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Na podstawie obliczeń i typoszeregu producenta dobrano taśmowy zagęszczacz mechaniczny </a:t>
            </a:r>
            <a:r>
              <a:rPr lang="pl-PL" b="1" dirty="0"/>
              <a:t>taśmowy firmy </a:t>
            </a:r>
            <a:r>
              <a:rPr lang="pl-PL" b="1" dirty="0" err="1"/>
              <a:t>Vanex</a:t>
            </a:r>
            <a:r>
              <a:rPr lang="pl-PL" b="1" dirty="0"/>
              <a:t> typ VX – PAZA 6  </a:t>
            </a:r>
            <a:r>
              <a:rPr lang="pl-PL" dirty="0"/>
              <a:t>o  wydajności 5 – 15 m</a:t>
            </a:r>
            <a:r>
              <a:rPr lang="pl-PL" baseline="30000" dirty="0"/>
              <a:t>3</a:t>
            </a:r>
            <a:r>
              <a:rPr lang="pl-PL" dirty="0"/>
              <a:t>/h. W naszym przykładzie godzinowa ilość osadu wynosi 10,8 m</a:t>
            </a:r>
            <a:r>
              <a:rPr lang="pl-PL" baseline="30000" dirty="0"/>
              <a:t>3</a:t>
            </a:r>
            <a:r>
              <a:rPr lang="pl-PL" dirty="0"/>
              <a:t>/h  przy założeniu pracy ciągłej urządzenia. Jeśli jest taka możliwość można dobrać dwa zagęszczacze o wydajności 5-15 m</a:t>
            </a:r>
            <a:r>
              <a:rPr lang="pl-PL" baseline="30000" dirty="0"/>
              <a:t>3</a:t>
            </a:r>
            <a:r>
              <a:rPr lang="pl-PL" dirty="0"/>
              <a:t>/h (jeden rezerwowy) lub mniejsze (jeśli są dostępne). Wówczas np. w przypadku awarii jednego urządzenia, można maksymalnie obciążyć drugi. Jeśli mamy jedno urządzenie, cały strumień osadów nie jest zagęszczany. Obiekty oczyszczalni ścieków zaliczane są do infrastruktury krytycznej i powinny charakteryzować się wysoką niezawodnością.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787202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2788CB-A794-43DB-B410-6A9E19229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Objętość osadu zagęszczonego do poziomu 4,5% suchej masy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47538A0A-49AD-4824-8A77-F62ED4D645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pl-PL" dirty="0"/>
                  <a:t>Objętość osadu wstępnego zagęszczonego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𝑍𝐺</m:t>
                          </m:r>
                        </m:sub>
                      </m:sSub>
                      <m:r>
                        <a:rPr kumimoji="0" lang="pl-P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4200</m:t>
                          </m:r>
                        </m:num>
                        <m:den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10∙(100−95,5)</m:t>
                          </m:r>
                        </m:den>
                      </m:f>
                      <m:r>
                        <a:rPr kumimoji="0" lang="pl-P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kumimoji="0" lang="pl-PL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𝟗𝟑</m:t>
                      </m:r>
                      <m:r>
                        <a:rPr kumimoji="0" lang="pl-PL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0" lang="pl-PL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0" lang="pl-PL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pl-PL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kumimoji="0" lang="pl-PL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0" lang="pl-PL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pl-PL" dirty="0"/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Objętość osadu wtórnego zagęszczonego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𝑍𝐺</m:t>
                          </m:r>
                        </m:sub>
                      </m:sSub>
                      <m:r>
                        <a:rPr kumimoji="0" lang="pl-P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2585</m:t>
                          </m:r>
                        </m:num>
                        <m:den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10∙(100−95,5)</m:t>
                          </m:r>
                        </m:den>
                      </m:f>
                      <m:r>
                        <a:rPr kumimoji="0" lang="pl-P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kumimoji="0" lang="pl-PL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𝟓𝟖</m:t>
                      </m:r>
                      <m:r>
                        <a:rPr kumimoji="0" lang="pl-PL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0" lang="pl-PL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0" lang="pl-PL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pl-PL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kumimoji="0" lang="pl-PL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0" lang="pl-PL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kumimoji="0" lang="pl-P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Objętość osadu zagęszczonego łącznie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𝑍𝐺</m:t>
                          </m:r>
                        </m:sub>
                      </m:sSub>
                      <m:r>
                        <a:rPr kumimoji="0" lang="pl-P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pl-PL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6785</m:t>
                          </m:r>
                        </m:num>
                        <m:den>
                          <m: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10∙(100−95,5)</m:t>
                          </m:r>
                        </m:den>
                      </m:f>
                      <m:r>
                        <a:rPr kumimoji="0" lang="pl-P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kumimoji="0" lang="pl-PL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𝟏𝟓𝟏</m:t>
                      </m:r>
                      <m:r>
                        <a:rPr kumimoji="0" lang="pl-PL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pl-P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0" lang="pl-PL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0" lang="pl-PL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pl-PL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kumimoji="0" lang="pl-PL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0" lang="pl-PL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kumimoji="0" lang="pl-P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100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pl-P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100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47538A0A-49AD-4824-8A77-F62ED4D645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65663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2788CB-A794-43DB-B410-6A9E19229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Stopień redukcji objętości osadu zagęszczonego do poziomu 4,5% suchej masy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47538A0A-49AD-4824-8A77-F62ED4D645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926453"/>
                <a:ext cx="10515600" cy="425050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pl-PL" dirty="0"/>
                  <a:t>Dla osadu wstępnego </a:t>
                </a:r>
                <a:endParaRPr lang="pl-PL" sz="2400" i="1" dirty="0"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l-PL" sz="24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210−93</m:t>
                          </m:r>
                        </m:num>
                        <m:den>
                          <m:r>
                            <a:rPr lang="pl-PL" sz="2400" b="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210</m:t>
                          </m:r>
                        </m:den>
                      </m:f>
                      <m:r>
                        <a:rPr lang="pl-PL" sz="2400" i="1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pl-PL" sz="2400" b="0" i="1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100%</m:t>
                      </m:r>
                      <m:r>
                        <a:rPr lang="pl-PL" sz="24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=55,7%</m:t>
                      </m:r>
                    </m:oMath>
                  </m:oMathPara>
                </a14:m>
                <a:endParaRPr lang="pl-PL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Dla osadu wtórnego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pl-PL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pl-PL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258−58</m:t>
                          </m:r>
                        </m:num>
                        <m:den>
                          <m:r>
                            <a:rPr kumimoji="0" lang="pl-PL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258</m:t>
                          </m:r>
                        </m:den>
                      </m:f>
                      <m:r>
                        <a:rPr kumimoji="0" lang="pl-PL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∙100%</m:t>
                      </m:r>
                      <m:r>
                        <a:rPr kumimoji="0" lang="pl-PL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=77,5%</m:t>
                      </m:r>
                    </m:oMath>
                  </m:oMathPara>
                </a14:m>
                <a:endParaRPr lang="pl-PL" dirty="0"/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pl-P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Łącznie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pl-PL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0" lang="pl-PL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468−151</m:t>
                          </m:r>
                        </m:num>
                        <m:den>
                          <m:r>
                            <a:rPr kumimoji="0" lang="pl-PL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468</m:t>
                          </m:r>
                        </m:den>
                      </m:f>
                      <m:r>
                        <a:rPr kumimoji="0" lang="pl-PL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∙100%</m:t>
                      </m:r>
                      <m:r>
                        <a:rPr kumimoji="0" lang="pl-PL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=67,7%</m:t>
                      </m:r>
                    </m:oMath>
                  </m:oMathPara>
                </a14:m>
                <a:endParaRPr kumimoji="0" lang="pl-P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pl-P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100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pl-P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100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lang="pl-PL" dirty="0"/>
              </a:p>
            </p:txBody>
          </p:sp>
        </mc:Choice>
        <mc:Fallback xmlns="">
          <p:sp>
            <p:nvSpPr>
              <p:cNvPr id="3" name="Symbol zastępczy zawartości 2">
                <a:extLst>
                  <a:ext uri="{FF2B5EF4-FFF2-40B4-BE49-F238E27FC236}">
                    <a16:creationId xmlns:a16="http://schemas.microsoft.com/office/drawing/2014/main" id="{47538A0A-49AD-4824-8A77-F62ED4D645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926453"/>
                <a:ext cx="10515600" cy="4250509"/>
              </a:xfrm>
              <a:blipFill>
                <a:blip r:embed="rId2"/>
                <a:stretch>
                  <a:fillRect l="-1217" t="-229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10338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26C94D-0014-4D28-898E-96BF7F0A5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Objętość osadu przed i po zagęszczeniu</a:t>
            </a:r>
          </a:p>
        </p:txBody>
      </p:sp>
      <p:graphicFrame>
        <p:nvGraphicFramePr>
          <p:cNvPr id="6" name="Symbol zastępczy zawartości 5" descr="Wykres przedstawia objętość osadu wstępnego, wtórnego oraz łącznie przed zagęszczeniem (słupki po lewej stronie) oraz po zagęszczeniu (słupki po prawej stronie).">
            <a:extLst>
              <a:ext uri="{FF2B5EF4-FFF2-40B4-BE49-F238E27FC236}">
                <a16:creationId xmlns:a16="http://schemas.microsoft.com/office/drawing/2014/main" id="{0D1989A2-CB00-4A2B-B640-433AD743C9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160136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7487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A4AFA1-6278-4D85-8157-8456A451B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Ćwiczenie dla studentów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778425A-55AC-469E-A9E4-78EC8DADD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616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Oszacować ilość powstających osadów ściekowych wstępnych i wtórnych oraz dobrać urządzenia do ich zagęszczenia według następujących danych:</a:t>
            </a:r>
          </a:p>
          <a:p>
            <a:pPr marL="0" indent="0">
              <a:buNone/>
            </a:pPr>
            <a:r>
              <a:rPr lang="pl-PL" dirty="0"/>
              <a:t>Parametry ilościowe i jakościowe ścieków dopływających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Średni dobowy dopływ ścieków,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Stężenie zawiesiny,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Stężenie BZT</a:t>
            </a:r>
            <a:r>
              <a:rPr kumimoji="0" lang="pl-PL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5,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Stężenie fosforu.</a:t>
            </a:r>
          </a:p>
          <a:p>
            <a:pPr marL="0" indent="0">
              <a:spcBef>
                <a:spcPts val="500"/>
              </a:spcBef>
              <a:buNone/>
              <a:defRPr/>
            </a:pPr>
            <a:r>
              <a:rPr lang="pl-PL" dirty="0">
                <a:solidFill>
                  <a:prstClr val="black"/>
                </a:solidFill>
                <a:latin typeface="Calibri" panose="020F0502020204030204"/>
              </a:rPr>
              <a:t>S</a:t>
            </a: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prawności pracy oczyszczalni: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Sprawność usuwania zawiesiny w osadniku wstępnym</a:t>
            </a:r>
            <a:endParaRPr lang="pl-PL" dirty="0">
              <a:solidFill>
                <a:prstClr val="black"/>
              </a:solidFill>
              <a:latin typeface="Calibri" panose="020F0502020204030204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Efekt obniżenia BZT</a:t>
            </a:r>
            <a:r>
              <a:rPr kumimoji="0" lang="pl-PL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ścieków w wyniku biologicznego oczyszczenia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Efekt obniżenia BZT</a:t>
            </a:r>
            <a:r>
              <a:rPr kumimoji="0" lang="pl-PL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ścieków w wyniku mechanicznego oczyszczenia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dirty="0">
                <a:solidFill>
                  <a:prstClr val="black"/>
                </a:solidFill>
                <a:latin typeface="Calibri" panose="020F0502020204030204"/>
              </a:rPr>
              <a:t>Przyrost masy osadu czynnego zależny od obciążenia osadu ładunkiem zanieczyszczeń </a:t>
            </a:r>
          </a:p>
          <a:p>
            <a:pPr marL="0" indent="0">
              <a:spcBef>
                <a:spcPts val="500"/>
              </a:spcBef>
              <a:buNone/>
              <a:defRPr/>
            </a:pPr>
            <a:r>
              <a:rPr lang="pl-PL" dirty="0">
                <a:solidFill>
                  <a:prstClr val="black"/>
                </a:solidFill>
                <a:latin typeface="Calibri" panose="020F0502020204030204"/>
              </a:rPr>
              <a:t>Wartości liczbowe dla poszczególnych danych mogą być ustalane z wykorzystaniem algorytmu uwzględniającego liczbę liter w imieniu (I) oraz nazwisku (N). Urządzenia mogą być dobierane na podstawie internetowych katalogów producentów lub dystrybutorów urządzeń do zagęszczania osadów.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345148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Autor utworu: dr inż. Piotr Wichowski</a:t>
            </a:r>
            <a:r>
              <a:rPr lang="pl-PL" altLang="pl-PL" sz="120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Obraz 2" descr="Element graficzny dotyczący udostępniania materiału na licencji Creative Commons">
            <a:extLst>
              <a:ext uri="{FF2B5EF4-FFF2-40B4-BE49-F238E27FC236}">
                <a16:creationId xmlns:a16="http://schemas.microsoft.com/office/drawing/2014/main" id="{65C93C00-4E94-41BD-A3B3-EDC3C6DBC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 descr="Obraz zawierający czarne, ciemność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1360999B-B904-4568-B3C5-06EFB8940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 descr="Formuła informacyjna dotycząca licencji udostępniania i nazwy projektu.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sp>
        <p:nvSpPr>
          <p:cNvPr id="6" name="Tytuł 5">
            <a:extLst>
              <a:ext uri="{FF2B5EF4-FFF2-40B4-BE49-F238E27FC236}">
                <a16:creationId xmlns:a16="http://schemas.microsoft.com/office/drawing/2014/main" id="{A127D4DF-1142-4240-B7C3-3088A32161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Slajd końcowy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4932D8-5549-407D-86CE-BAD670C8380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8A2F61-0993-4C49-B5A8-BBB80CD2D4F5}">
  <ds:schemaRefs>
    <ds:schemaRef ds:uri="51674ba1-e637-49a1-9acf-be75e179f9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725</TotalTime>
  <Words>2300</Words>
  <Application>Microsoft Office PowerPoint</Application>
  <PresentationFormat>Panoramiczny</PresentationFormat>
  <Paragraphs>337</Paragraphs>
  <Slides>39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39</vt:i4>
      </vt:variant>
    </vt:vector>
  </HeadingPairs>
  <TitlesOfParts>
    <vt:vector size="46" baseType="lpstr">
      <vt:lpstr>Arial</vt:lpstr>
      <vt:lpstr>Calibri</vt:lpstr>
      <vt:lpstr>Calibri Light</vt:lpstr>
      <vt:lpstr>Cambria Math</vt:lpstr>
      <vt:lpstr>Open Sans</vt:lpstr>
      <vt:lpstr>Times New Roman</vt:lpstr>
      <vt:lpstr>Motyw pakietu Office</vt:lpstr>
      <vt:lpstr>GreenTechEducation - - SGGW dla gospodarki przyszłości</vt:lpstr>
      <vt:lpstr>Oszacowanie ilości osadów ściekowych</vt:lpstr>
      <vt:lpstr>Oszacowanie ilości osadów wstępnych</vt:lpstr>
      <vt:lpstr>Oszacowanie ilości osadu biologicznego</vt:lpstr>
      <vt:lpstr>Oszacowanie ilości osadu z chemicznego strącania fosforu</vt:lpstr>
      <vt:lpstr>Całkowita ilość osadów</vt:lpstr>
      <vt:lpstr>Obliczenie objętości wydzielanych osadów</vt:lpstr>
      <vt:lpstr>Zagęszczanie grawitacyjne</vt:lpstr>
      <vt:lpstr>Zasady doboru zagęszczaczy grawitacyjnych</vt:lpstr>
      <vt:lpstr>Zasady doboru zagęszczaczy grawitacyjnych</vt:lpstr>
      <vt:lpstr>Zasady doboru zagęszczaczy grawitacyjnych</vt:lpstr>
      <vt:lpstr>Zasady doboru zagęszczaczy mechanicznych</vt:lpstr>
      <vt:lpstr>Zasady doboru zagęszczaczy mechanicznych</vt:lpstr>
      <vt:lpstr>Przykład obliczeniowy</vt:lpstr>
      <vt:lpstr>Obliczenie ilości osadu wstępnego i biologicznego</vt:lpstr>
      <vt:lpstr>Obliczenie ilości osadu z chemicznego strącania fosforu</vt:lpstr>
      <vt:lpstr>Obliczenie ilości osadu z chemicznego strącania fosforu</vt:lpstr>
      <vt:lpstr>Obliczenie ilości osadu z chemicznego strącania fosforu</vt:lpstr>
      <vt:lpstr>Obliczenie ilości osadu z chemicznego strącania fosforu</vt:lpstr>
      <vt:lpstr>Obliczenie ilości osadu z chemicznego strącania fosforu</vt:lpstr>
      <vt:lpstr>Sumaryczna masa wydzielanych osadów</vt:lpstr>
      <vt:lpstr>Objętość wydzielanych osadów</vt:lpstr>
      <vt:lpstr>Sumaryczna objętość wydzielanych osadów</vt:lpstr>
      <vt:lpstr>Obliczenie stosunku objętości wydzielanych osadów do objętości oczyszczanych ścieków</vt:lpstr>
      <vt:lpstr>Dobór grawitacyjnego zagęszczacza osadu</vt:lpstr>
      <vt:lpstr>Dobór grawitacyjnego zagęszczacza osadu</vt:lpstr>
      <vt:lpstr>Zagęszczacz grawitacyjny MW-ZRP - typoszereg  (wg energopol.pl)</vt:lpstr>
      <vt:lpstr>Zagęszczacz grawitacyjny MW-ZRP (wg energopol.pl)</vt:lpstr>
      <vt:lpstr>Dobór grawitacyjnego zagęszczacza osadu</vt:lpstr>
      <vt:lpstr>Dobór mechanicznego zagęszczacza osadu</vt:lpstr>
      <vt:lpstr>Dobór mechanicznego zagęszczacza osadu</vt:lpstr>
      <vt:lpstr>Zagęszczacz taśmowy VX-PAZA - typoszereg  (wg vanex.sk)</vt:lpstr>
      <vt:lpstr>Zagęszczacz taśmowy VX-PAZA - widok  (wg vanex.sk)</vt:lpstr>
      <vt:lpstr>Dobór mechanicznego zagęszczacza osadu</vt:lpstr>
      <vt:lpstr>Objętość osadu zagęszczonego do poziomu 4,5% suchej masy</vt:lpstr>
      <vt:lpstr>Stopień redukcji objętości osadu zagęszczonego do poziomu 4,5% suchej masy</vt:lpstr>
      <vt:lpstr>Objętość osadu przed i po zagęszczeniu</vt:lpstr>
      <vt:lpstr>Ćwiczenie dla studentów</vt:lpstr>
      <vt:lpstr>Slajd końcowy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Piotr Wichowski</cp:lastModifiedBy>
  <cp:revision>69</cp:revision>
  <cp:lastPrinted>2024-05-21T11:11:19Z</cp:lastPrinted>
  <dcterms:created xsi:type="dcterms:W3CDTF">2024-02-02T12:47:31Z</dcterms:created>
  <dcterms:modified xsi:type="dcterms:W3CDTF">2026-07-26T11:38:02Z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