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21"/>
  </p:notesMasterIdLst>
  <p:sldIdLst>
    <p:sldId id="272" r:id="rId5"/>
    <p:sldId id="260" r:id="rId6"/>
    <p:sldId id="258" r:id="rId7"/>
    <p:sldId id="261" r:id="rId8"/>
    <p:sldId id="262" r:id="rId9"/>
    <p:sldId id="263" r:id="rId10"/>
    <p:sldId id="264" r:id="rId11"/>
    <p:sldId id="265" r:id="rId12"/>
    <p:sldId id="266" r:id="rId13"/>
    <p:sldId id="273" r:id="rId14"/>
    <p:sldId id="267" r:id="rId15"/>
    <p:sldId id="268" r:id="rId16"/>
    <p:sldId id="269" r:id="rId17"/>
    <p:sldId id="270" r:id="rId18"/>
    <p:sldId id="271" r:id="rId19"/>
    <p:sldId id="259" r:id="rId20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7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ciej Czubiński" initials="MC" lastIdx="0" clrIdx="0">
    <p:extLst>
      <p:ext uri="{19B8F6BF-5375-455C-9EA6-DF929625EA0E}">
        <p15:presenceInfo xmlns:p15="http://schemas.microsoft.com/office/powerpoint/2012/main" userId="S-1-5-21-1876378279-2925438744-434655709-12553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BB1E2"/>
    <a:srgbClr val="C5521C"/>
    <a:srgbClr val="4DB05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3981" autoAdjust="0"/>
    <p:restoredTop sz="71357" autoAdjust="0"/>
  </p:normalViewPr>
  <p:slideViewPr>
    <p:cSldViewPr snapToGrid="0" showGuides="1">
      <p:cViewPr varScale="1">
        <p:scale>
          <a:sx n="59" d="100"/>
          <a:sy n="59" d="100"/>
        </p:scale>
        <p:origin x="475" y="67"/>
      </p:cViewPr>
      <p:guideLst>
        <p:guide orient="horz" pos="2137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19A1AD-003C-FF47-BBE8-2ECDE51BDC73}" type="datetimeFigureOut">
              <a:rPr lang="pl-PL" smtClean="0"/>
              <a:t>19.08.2026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81BAEBE-21FB-5E4A-B06E-563616F4358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88541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pl-PL" dirty="0"/>
              <a:t>Nie należy usuwać pierwszych dwóch slajdów. Wprowadzone w pliku ustawienia pozwalają na mnożenie slajdów, natomiast slajdy zawierające instrukcję nie będą wyświetlane w trakcie wygłaszania referatu.</a:t>
            </a:r>
          </a:p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1BAEBE-21FB-5E4A-B06E-563616F4358D}" type="slidenum">
              <a:rPr lang="pl-PL" smtClean="0"/>
              <a:t>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578438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pl-PL" sz="1800" dirty="0"/>
              <a:t>Nie należy usuwać pierwszych dwóch slajdów. Wprowadzone w pliku ustawienia pozwalają na mnożenie slajdów, natomiast slajdy zawierające instrukcję nie będą wyświetlane w trakcie wygłaszania referatu.</a:t>
            </a:r>
          </a:p>
          <a:p>
            <a:pPr marL="171450" indent="-1714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pl-PL" sz="1800" b="1" dirty="0"/>
              <a:t>Tekst alternatywny</a:t>
            </a:r>
            <a:r>
              <a:rPr lang="pl-PL" sz="1800" dirty="0"/>
              <a:t> (tzw. Alt-</a:t>
            </a:r>
            <a:r>
              <a:rPr lang="pl-PL" sz="1800" dirty="0" err="1"/>
              <a:t>tag</a:t>
            </a:r>
            <a:r>
              <a:rPr lang="pl-PL" sz="1800" dirty="0"/>
              <a:t>).</a:t>
            </a:r>
          </a:p>
          <a:p>
            <a:pPr marL="457200" lvl="1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pl-PL" sz="1800" i="1" dirty="0"/>
              <a:t>Jak to zrobić?</a:t>
            </a:r>
            <a:r>
              <a:rPr lang="pl-PL" sz="1800" dirty="0"/>
              <a:t> Kliknij Prawym Przyciskiem Myszy na zdjęcie → „Sprawdź tekst alternatywny” / „Edytuj tekst alternatywny”.</a:t>
            </a:r>
          </a:p>
          <a:p>
            <a:pPr marL="457200" lvl="1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pl-PL" sz="1800" i="1" dirty="0"/>
              <a:t>Przykład:</a:t>
            </a:r>
            <a:r>
              <a:rPr lang="pl-PL" sz="1800" dirty="0"/>
              <a:t> Zamiast „zdjęcie1.jpg”, napisz: „Zdjęcie mikroskopowe przekroju poprzecznego drewna </a:t>
            </a:r>
            <a:r>
              <a:rPr lang="pl-PL" sz="1800" dirty="0" err="1"/>
              <a:t>merbau</a:t>
            </a:r>
            <a:r>
              <a:rPr lang="pl-PL" sz="1800" dirty="0"/>
              <a:t> z widocznymi naczyniami wypełnionymi ciemną substancją”.</a:t>
            </a:r>
          </a:p>
          <a:p>
            <a:pPr marL="171450" indent="-1714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pl-PL" sz="1800" dirty="0"/>
              <a:t>Przed zakończeniem pracy przejdź do karty Recenzja i kliknij „Sprawdź ułatwienia dostępu”. Program wskaże błędy, które musisz poprawić, aby praca mogła zostać zarchiwizowana w systemie projektowym.</a:t>
            </a:r>
          </a:p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1BAEBE-21FB-5E4A-B06E-563616F4358D}" type="slidenum">
              <a:rPr lang="pl-PL" smtClean="0"/>
              <a:t>2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465984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pl-PL" sz="1600" dirty="0"/>
              <a:t>Tytuł należy zmienić na właściwy temat, odpowiednie dane należy uzupełnić we właściwych miejscach oznaczonych kolorem czerwonym i podkreśleniem.</a:t>
            </a: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1BAEBE-21FB-5E4A-B06E-563616F4358D}" type="slidenum">
              <a:rPr lang="pl-PL" smtClean="0"/>
              <a:t>4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1077115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pl-PL" dirty="0"/>
              <a:t>Należy uzupełnić o informacje dotyczące nazewnictwa uwzględniając zapisy normy PN-EN13556.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l-PL" dirty="0"/>
              <a:t>Dodaj tekst alternatywny do zdjęć.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l-PL" dirty="0"/>
              <a:t>Nie zmieniaj kontrastu kolorów.</a:t>
            </a: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1BAEBE-21FB-5E4A-B06E-563616F4358D}" type="slidenum">
              <a:rPr lang="pl-PL" smtClean="0"/>
              <a:t>5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1151967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pl-PL" dirty="0"/>
              <a:t>Należy uzupełnić o informacje dotyczące występowania i pozyskania.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l-PL" dirty="0"/>
              <a:t>Zachęcam o ilustrowania zdjęciami, mapami i innymi materiałami. Dodaj tekst alternatywny do zdjęć.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l-PL" dirty="0"/>
              <a:t>Nie zmieniaj kontrastu kolorów.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l-PL" dirty="0"/>
              <a:t>Treść nie musi mieścić się na jednym slajdzie zgodnie z zasadą </a:t>
            </a:r>
            <a:r>
              <a:rPr lang="pl-PL" b="1" dirty="0"/>
              <a:t>"jeden slajd = jedna myśl/zagadnienie"</a:t>
            </a:r>
            <a:r>
              <a:rPr lang="pl-PL" dirty="0"/>
              <a:t>. </a:t>
            </a: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1BAEBE-21FB-5E4A-B06E-563616F4358D}" type="slidenum">
              <a:rPr lang="pl-PL" smtClean="0"/>
              <a:t>6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07295264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pl-PL" dirty="0"/>
              <a:t>Należy uzupełnić o informacje dotyczące opisu drzewa.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l-PL" dirty="0"/>
              <a:t>Zachęcam o ilustrowania zdjęciami, mapami i innymi materiałami. Dodaj tekst alternatywny do zdjęć.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l-PL" dirty="0"/>
              <a:t>Nie zmieniaj kontrastu kolorów.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l-PL" dirty="0"/>
              <a:t>Treść nie musi mieścić się na jednym slajdzie zgodnie z zasadą </a:t>
            </a:r>
            <a:r>
              <a:rPr lang="pl-PL" b="1" dirty="0"/>
              <a:t>"jeden slajd = jedna myśl/zagadnienie"</a:t>
            </a:r>
            <a:r>
              <a:rPr lang="pl-PL" dirty="0"/>
              <a:t>. </a:t>
            </a: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1BAEBE-21FB-5E4A-B06E-563616F4358D}" type="slidenum">
              <a:rPr lang="pl-PL" smtClean="0"/>
              <a:t>7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9258975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pl-PL" dirty="0"/>
              <a:t>Należy uzupełnić o informacje dotyczące opisu drewna.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l-PL" dirty="0"/>
              <a:t>Zachęcam o ilustrowania zdjęciami, mapami i innymi materiałami. Dodaj tekst alternatywny do zdjęć.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l-PL" dirty="0"/>
              <a:t>Nie zmieniaj kontrastu kolorów.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l-PL" dirty="0"/>
              <a:t>Treść nie musi mieścić się na jednym slajdzie zgodnie z zasadą </a:t>
            </a:r>
            <a:r>
              <a:rPr lang="pl-PL" b="1" dirty="0"/>
              <a:t>"jeden slajd = jedna myśl/zagadnienie"</a:t>
            </a:r>
            <a:r>
              <a:rPr lang="pl-PL" dirty="0"/>
              <a:t>. </a:t>
            </a: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1BAEBE-21FB-5E4A-B06E-563616F4358D}" type="slidenum">
              <a:rPr lang="pl-PL" smtClean="0"/>
              <a:t>8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79056786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pl-PL" dirty="0"/>
              <a:t>Należy uzupełnić o informacje dotyczące właściwości drewna.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l-PL" dirty="0"/>
              <a:t>Zachęcam o ilustrowania zdjęciami, mapami i innymi materiałami. Dodaj tekst alternatywny do zdjęć.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l-PL" dirty="0"/>
              <a:t>Nie zmieniaj kontrastu kolorów.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l-PL" dirty="0"/>
              <a:t>Należy zweryfikować informację o trwałości w oparciu o zapisy normy PN-EN 350-16.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l-PL" dirty="0"/>
              <a:t>Treść nie musi mieścić się na jednym slajdzie zgodnie z zasadą </a:t>
            </a:r>
            <a:r>
              <a:rPr lang="pl-PL" b="1" dirty="0"/>
              <a:t>"jeden slajd = jedna myśl/zagadnienie"</a:t>
            </a:r>
            <a:r>
              <a:rPr lang="pl-PL" dirty="0"/>
              <a:t>. </a:t>
            </a: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1BAEBE-21FB-5E4A-B06E-563616F4358D}" type="slidenum">
              <a:rPr lang="pl-PL" smtClean="0"/>
              <a:t>9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23463863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pl-PL" dirty="0"/>
              <a:t>Należy uzupełnić o informacje dotyczące właściwości drewna. Można wykorzystać tabelę do prezentacji wartości charakterystycznych dla omawianego drewna.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l-PL" dirty="0"/>
              <a:t>Zachęcam o ilustrowania zdjęciami, mapami i innymi materiałami. Dodaj tekst alternatywny do zdjęć.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l-PL" dirty="0"/>
              <a:t>Nie zmieniaj kontrastu kolorów.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l-PL" dirty="0"/>
              <a:t>Należy zweryfikować informację o trwałości w oparciu o zapisy normy PN-EN 350-16.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l-PL" dirty="0"/>
              <a:t>Treść nie musi mieścić się na jednym slajdzie zgodnie z zasadą </a:t>
            </a:r>
            <a:r>
              <a:rPr lang="pl-PL" b="1" dirty="0"/>
              <a:t>"jeden slajd = jedna myśl/zagadnienie"</a:t>
            </a:r>
            <a:r>
              <a:rPr lang="pl-PL" dirty="0"/>
              <a:t>. </a:t>
            </a: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1BAEBE-21FB-5E4A-B06E-563616F4358D}" type="slidenum">
              <a:rPr lang="pl-PL" smtClean="0"/>
              <a:t>10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2343264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pl-PL" dirty="0"/>
              <a:t>Należy uzupełnić o informacje dotyczące obróbki drewna.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l-PL" dirty="0"/>
              <a:t>Zachęcam o ilustrowania zdjęciami, mapami i innymi materiałami. Dodaj tekst alternatywny do zdjęć.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l-PL" dirty="0"/>
              <a:t>Nie zmieniaj kontrastu kolorów.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l-PL" dirty="0"/>
              <a:t>Treść nie musi mieścić się na jednym slajdzie zgodnie z zasadą </a:t>
            </a:r>
            <a:r>
              <a:rPr lang="pl-PL" b="1" dirty="0"/>
              <a:t>"jeden slajd = jedna myśl/zagadnienie"</a:t>
            </a:r>
            <a:r>
              <a:rPr lang="pl-PL" dirty="0"/>
              <a:t>. </a:t>
            </a: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1BAEBE-21FB-5E4A-B06E-563616F4358D}" type="slidenum">
              <a:rPr lang="pl-PL" smtClean="0"/>
              <a:t>11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09885935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pl-PL" dirty="0"/>
              <a:t>Należy uzupełnić o informacje dotyczące zastosowania drewna.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l-PL" dirty="0"/>
              <a:t>Zachęcam o ilustrowania zdjęciami, mapami i innymi materiałami. Dodaj tekst alternatywny do zdjęć.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l-PL" dirty="0"/>
              <a:t>Nie zmieniaj kontrastu kolorów.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l-PL" dirty="0"/>
              <a:t>Treść nie musi mieścić się na jednym slajdzie zgodnie z zasadą </a:t>
            </a:r>
            <a:r>
              <a:rPr lang="pl-PL" b="1" dirty="0"/>
              <a:t>"jeden slajd = jedna myśl/zagadnienie"</a:t>
            </a:r>
            <a:r>
              <a:rPr lang="pl-PL" dirty="0"/>
              <a:t>. </a:t>
            </a: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1BAEBE-21FB-5E4A-B06E-563616F4358D}" type="slidenum">
              <a:rPr lang="pl-PL" smtClean="0"/>
              <a:t>12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94203287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pl-PL" dirty="0"/>
              <a:t>Należy uzupełnić o informacje aspektu środowiskowego i rynkowego.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l-PL" dirty="0"/>
              <a:t>Zachęcam o ilustrowania zdjęciami, mapami i innymi materiałami. Dodaj tekst alternatywny do zdjęć.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l-PL" dirty="0"/>
              <a:t>Nie zmieniaj kontrastu kolorów.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l-PL" dirty="0"/>
              <a:t>Treść nie musi mieścić się na jednym slajdzie zgodnie z zasadą </a:t>
            </a:r>
            <a:r>
              <a:rPr lang="pl-PL" b="1" dirty="0"/>
              <a:t>"jeden slajd = jedna myśl/zagadnienie"</a:t>
            </a:r>
            <a:r>
              <a:rPr lang="pl-PL" dirty="0"/>
              <a:t>. </a:t>
            </a: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1BAEBE-21FB-5E4A-B06E-563616F4358D}" type="slidenum">
              <a:rPr lang="pl-PL" smtClean="0"/>
              <a:t>13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4225980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pl-PL" dirty="0"/>
              <a:t>Należy podsumować prezentowane treści.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l-PL" dirty="0"/>
              <a:t>Zachęcam o ilustrowania zdjęciami, mapami i innymi materiałami. Dodaj tekst alternatywny do zdjęć.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l-PL" dirty="0"/>
              <a:t>Nie zmieniaj kontrastu kolorów.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l-PL" dirty="0"/>
              <a:t>Treść nie musi mieścić się na jednym slajdzie zgodnie z zasadą </a:t>
            </a:r>
            <a:r>
              <a:rPr lang="pl-PL" b="1" dirty="0"/>
              <a:t>"jeden slajd = jedna myśl/zagadnienie"</a:t>
            </a:r>
            <a:r>
              <a:rPr lang="pl-PL" dirty="0"/>
              <a:t>. </a:t>
            </a: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1BAEBE-21FB-5E4A-B06E-563616F4358D}" type="slidenum">
              <a:rPr lang="pl-PL" smtClean="0"/>
              <a:t>14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0909411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dirty="0"/>
              <a:t>Należy wskazać źródła wykorzystane do przygotowania referatu. </a:t>
            </a:r>
          </a:p>
          <a:p>
            <a:r>
              <a:rPr lang="pl-PL" b="1" dirty="0"/>
              <a:t>Adresy stron internetowych, z których wykorzystano zdjęcia lub inne materiały graficzne również są źródłem.</a:t>
            </a: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1BAEBE-21FB-5E4A-B06E-563616F4358D}" type="slidenum">
              <a:rPr lang="pl-PL" smtClean="0"/>
              <a:t>15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7171278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1BAEBE-21FB-5E4A-B06E-563616F4358D}" type="slidenum">
              <a:rPr lang="pl-PL" smtClean="0"/>
              <a:t>16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0935799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9C81EC0-296E-4CA3-95B0-B9F83DC48C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ABC56858-AACD-45B6-A955-FBA47DEB709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9A704E96-828A-4762-91B2-D4CA3A2CBF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19.08.2026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35DC8BAA-BB49-48D2-AF15-D1C99538AD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E215BF14-AE1E-4187-AE1F-DA04554550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121599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F053E39-9620-4C1E-841F-89B740DDEC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E8E9FBE-F993-4393-B443-CEE6814CC4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7F330C8B-FA7C-4226-8419-3AD6BFD5CE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19.08.2026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F226F786-909D-44A8-974D-C0248B0507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E1AD5A2D-F598-4D9C-9C67-C9A5AF5343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76678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3D53E99-CA44-4CF9-BF29-624D5581E2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1FF63B57-5E60-4B05-9EFB-02F10D099D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B70BF2C0-5704-4503-BC6E-348D756F4B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19.08.2026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9453328B-0252-4C19-BDEE-0BC28F736F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C71581BC-77A5-4139-B6BA-B31527B55B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320263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A1E162F-08C6-4CF7-BC6B-EE992B743D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550DD271-8561-44C5-9594-939931A75E3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A7C2611A-B135-47BE-B4A1-670185DBBA7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3DA6C688-8E4D-466D-9EAA-3D7989CB29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19.08.2026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1609F532-3BCE-40FF-A181-09DDB0593F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068D549B-DA17-4515-AB2B-52F2C2FBC7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588276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4BAB286-559D-43AE-8706-36473F095C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631F4715-1739-40A5-A5FC-6DC1F875A9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1C130493-828B-43DA-9E72-FEF654AEFA5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124998CC-AD54-4312-820A-C4F83D844B4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D795C483-0E3D-4A98-AF07-2F160368C65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>
            <a:extLst>
              <a:ext uri="{FF2B5EF4-FFF2-40B4-BE49-F238E27FC236}">
                <a16:creationId xmlns:a16="http://schemas.microsoft.com/office/drawing/2014/main" id="{8499FF69-D6DC-4AE9-87E2-8410F2833A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19.08.2026</a:t>
            </a:fld>
            <a:endParaRPr lang="pl-PL"/>
          </a:p>
        </p:txBody>
      </p:sp>
      <p:sp>
        <p:nvSpPr>
          <p:cNvPr id="8" name="Symbol zastępczy stopki 7">
            <a:extLst>
              <a:ext uri="{FF2B5EF4-FFF2-40B4-BE49-F238E27FC236}">
                <a16:creationId xmlns:a16="http://schemas.microsoft.com/office/drawing/2014/main" id="{13D095DB-148D-45A8-9463-299287AD0A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id="{BE555F67-BB02-4D55-933A-12C4CC3911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357763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5C12FDD-E3F3-4B0E-8BBD-FF628E6524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A50D26B5-8ED2-4559-B55C-DDC988E9C7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19.08.2026</a:t>
            </a:fld>
            <a:endParaRPr lang="pl-PL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B493A7AF-594C-4FA2-8876-80F3CE82D2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42D6CAE6-B394-4ED9-8CFC-6598E875A6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192359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id="{AA8B0E18-D900-4290-8670-54F77BC461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19.08.2026</a:t>
            </a:fld>
            <a:endParaRPr lang="pl-PL"/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14C7EC36-94A2-4CBE-BBA5-2C18DB2C1B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B65BA40D-1F1C-4AC2-83CD-7545C34830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739740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C0CF5CD-DC86-46DC-9814-162A737769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FABA0510-F18D-4370-857F-5328DF565D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56215D13-B28D-495A-927A-8B7C3DEC0C3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A37A454E-3446-4ABE-A42E-058B5A7C72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19.08.2026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44CB0D6C-2646-4D22-BC3D-D5FC623086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04C0DA24-FF3D-45F1-91AE-31FF2DD4E7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623609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23A95A4-751B-4856-AAD5-A11E711089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id="{944A44EF-5D00-44C0-973E-19602F648E0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348CF7BD-B699-497B-B72B-1A6CB4F641A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D98D69CB-1774-4DB4-94B6-586F704BBF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19.08.2026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4F5C05EC-B9FA-4DAC-8F1E-6EF975A0A9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942F02D0-9081-43C2-91F8-F027F4E6AB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252097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622DE2D-DAA0-446E-BC03-BFD6AF0450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DF39B4EA-379D-4473-B5FA-ED7355037CB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D106A94C-1728-41A6-807F-75EA974346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19.08.2026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ACCAAFFC-B204-4D22-A101-53A81CBE1C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ADCDD754-B2DF-47EB-A11F-D4F1D08451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85466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>
            <a:extLst>
              <a:ext uri="{FF2B5EF4-FFF2-40B4-BE49-F238E27FC236}">
                <a16:creationId xmlns:a16="http://schemas.microsoft.com/office/drawing/2014/main" id="{43B8E96D-37DD-44BA-B4BA-E17EB890EF1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BD0FC10E-44D3-430C-B696-2161E532E21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F21D3F88-3FD3-47D2-BBE1-D6B4370255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19.08.2026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58E2C852-942D-4806-B67E-548005335E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36D7B26D-BBE1-42DD-B714-4846A889D7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473022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id="{8357FF89-0F23-4BE7-B654-92CA20541E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2B98091E-1205-4423-A752-1A9015E133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6348BE52-CD60-468D-8371-546908734C9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A80967-AEBE-453C-BD8E-FBE98228696F}" type="datetimeFigureOut">
              <a:rPr lang="pl-PL" smtClean="0"/>
              <a:t>19.08.2026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B893FA07-84AA-4595-B55C-D90DCD146D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E1306C3E-64DA-4E2F-8E01-2C7FFDEB50B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7230532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G"/><Relationship Id="rId5" Type="http://schemas.openxmlformats.org/officeDocument/2006/relationships/image" Target="../media/image5.jpeg"/><Relationship Id="rId4" Type="http://schemas.openxmlformats.org/officeDocument/2006/relationships/image" Target="../media/image4.JP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1.jpe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g"/><Relationship Id="rId5" Type="http://schemas.openxmlformats.org/officeDocument/2006/relationships/image" Target="../media/image9.jpg"/><Relationship Id="rId4" Type="http://schemas.openxmlformats.org/officeDocument/2006/relationships/image" Target="../media/image8.jpg"/><Relationship Id="rId9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eg"/><Relationship Id="rId5" Type="http://schemas.openxmlformats.org/officeDocument/2006/relationships/image" Target="../media/image15.jpg"/><Relationship Id="rId4" Type="http://schemas.openxmlformats.org/officeDocument/2006/relationships/image" Target="../media/image14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ytuł 5">
            <a:extLst>
              <a:ext uri="{FF2B5EF4-FFF2-40B4-BE49-F238E27FC236}">
                <a16:creationId xmlns:a16="http://schemas.microsoft.com/office/drawing/2014/main" id="{028C8D63-D42F-4B93-8069-358ACEC800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8149" y="117475"/>
            <a:ext cx="10915651" cy="1325563"/>
          </a:xfrm>
        </p:spPr>
        <p:txBody>
          <a:bodyPr>
            <a:normAutofit/>
          </a:bodyPr>
          <a:lstStyle/>
          <a:p>
            <a:r>
              <a:rPr lang="pl-PL" sz="3600" dirty="0"/>
              <a:t>INSTRUKCJA I WYTYCZNE PROJEKTOWE </a:t>
            </a:r>
            <a:br>
              <a:rPr lang="pl-PL" sz="3600" dirty="0"/>
            </a:br>
            <a:endParaRPr lang="pl-PL" sz="3600" dirty="0"/>
          </a:p>
        </p:txBody>
      </p:sp>
      <p:pic>
        <p:nvPicPr>
          <p:cNvPr id="25" name="Obraz 24">
            <a:extLst>
              <a:ext uri="{FF2B5EF4-FFF2-40B4-BE49-F238E27FC236}">
                <a16:creationId xmlns:a16="http://schemas.microsoft.com/office/drawing/2014/main" id="{AE5352E8-B38D-4112-8709-9A63013499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875" y="5905037"/>
            <a:ext cx="11888250" cy="79200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Symbol zastępczy zawartości 6">
            <a:extLst>
              <a:ext uri="{FF2B5EF4-FFF2-40B4-BE49-F238E27FC236}">
                <a16:creationId xmlns:a16="http://schemas.microsoft.com/office/drawing/2014/main" id="{A33206C1-A847-496B-9D1B-3229E8D364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8149" y="1038225"/>
            <a:ext cx="11449051" cy="4605338"/>
          </a:xfrm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pl-PL" sz="2400" dirty="0"/>
              <a:t>Niniejszy szablon został opracowany w ramach projektu FERS. Jako autor referatu jesteś zobowiązany/a do zachowania standardów merytorycznych, wizualnych oraz dostępności cyfrowej.</a:t>
            </a:r>
          </a:p>
          <a:p>
            <a:pPr marL="0" indent="0">
              <a:spcBef>
                <a:spcPts val="0"/>
              </a:spcBef>
              <a:buNone/>
            </a:pPr>
            <a:endParaRPr lang="pl-PL" sz="900" dirty="0"/>
          </a:p>
          <a:p>
            <a:pPr marL="514350" indent="-514350">
              <a:spcBef>
                <a:spcPts val="0"/>
              </a:spcBef>
              <a:buFont typeface="+mj-lt"/>
              <a:buAutoNum type="arabicPeriod"/>
            </a:pPr>
            <a:r>
              <a:rPr lang="pl-PL" sz="2400" b="1" dirty="0"/>
              <a:t>Logotypy i identyfikacja wizualna </a:t>
            </a:r>
            <a:r>
              <a:rPr lang="pl-PL" sz="2400" dirty="0"/>
              <a:t>Nie usuwaj ani nie przesuwaj logotypów. Muszą one pozostać widoczne na każdym slajdzie zgodnie ze wzorcem. Nie zmieniaj kolorystyki tła i głównych nagłówków.</a:t>
            </a:r>
          </a:p>
          <a:p>
            <a:pPr marL="514350" indent="-514350">
              <a:spcBef>
                <a:spcPts val="0"/>
              </a:spcBef>
              <a:buFont typeface="+mj-lt"/>
              <a:buAutoNum type="arabicPeriod"/>
            </a:pPr>
            <a:endParaRPr lang="pl-PL" sz="900" dirty="0"/>
          </a:p>
          <a:p>
            <a:pPr marL="514350" indent="-514350">
              <a:spcBef>
                <a:spcPts val="0"/>
              </a:spcBef>
              <a:buFont typeface="+mj-lt"/>
              <a:buAutoNum type="arabicPeriod"/>
            </a:pPr>
            <a:r>
              <a:rPr lang="pl-PL" sz="2400" b="1" dirty="0"/>
              <a:t>Struktura merytoryczna</a:t>
            </a:r>
            <a:r>
              <a:rPr lang="pl-PL" sz="2400" dirty="0"/>
              <a:t> Każdy slajd zawiera w sekcji „Notatki” instrukcję, jakie dane należy tam umieścić. </a:t>
            </a:r>
          </a:p>
          <a:p>
            <a:pPr marL="514350" indent="-514350">
              <a:spcBef>
                <a:spcPts val="0"/>
              </a:spcBef>
              <a:buFont typeface="+mj-lt"/>
              <a:buAutoNum type="arabicPeriod"/>
            </a:pPr>
            <a:endParaRPr lang="pl-PL" sz="900" dirty="0"/>
          </a:p>
          <a:p>
            <a:pPr marL="514350" indent="-514350">
              <a:spcBef>
                <a:spcPts val="0"/>
              </a:spcBef>
              <a:buFont typeface="+mj-lt"/>
              <a:buAutoNum type="arabicPeriod"/>
            </a:pPr>
            <a:r>
              <a:rPr lang="pl-PL" sz="2400" b="1" dirty="0"/>
              <a:t>Dostępność cyfrowa</a:t>
            </a:r>
            <a:r>
              <a:rPr lang="pl-PL" sz="2400" dirty="0"/>
              <a:t> Opracowania muszą być dostępne dla wszystkich użytkowników, w tym osób z niepełnosprawnościami wzroku czy słuchu. </a:t>
            </a:r>
          </a:p>
        </p:txBody>
      </p:sp>
    </p:spTree>
    <p:extLst>
      <p:ext uri="{BB962C8B-B14F-4D97-AF65-F5344CB8AC3E}">
        <p14:creationId xmlns:p14="http://schemas.microsoft.com/office/powerpoint/2010/main" val="25426363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ytuł 5">
            <a:extLst>
              <a:ext uri="{FF2B5EF4-FFF2-40B4-BE49-F238E27FC236}">
                <a16:creationId xmlns:a16="http://schemas.microsoft.com/office/drawing/2014/main" id="{028C8D63-D42F-4B93-8069-358ACEC800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8149" y="117475"/>
            <a:ext cx="10915651" cy="1325563"/>
          </a:xfrm>
        </p:spPr>
        <p:txBody>
          <a:bodyPr>
            <a:normAutofit/>
          </a:bodyPr>
          <a:lstStyle/>
          <a:p>
            <a:r>
              <a:rPr lang="pl-PL" sz="3600" dirty="0"/>
              <a:t>DOSTĘPNOŚĆ CYFROWA</a:t>
            </a:r>
            <a:br>
              <a:rPr lang="pl-PL" sz="3600" dirty="0"/>
            </a:br>
            <a:endParaRPr lang="pl-PL" sz="3600" dirty="0"/>
          </a:p>
        </p:txBody>
      </p:sp>
      <p:pic>
        <p:nvPicPr>
          <p:cNvPr id="25" name="Obraz 24">
            <a:extLst>
              <a:ext uri="{FF2B5EF4-FFF2-40B4-BE49-F238E27FC236}">
                <a16:creationId xmlns:a16="http://schemas.microsoft.com/office/drawing/2014/main" id="{AE5352E8-B38D-4112-8709-9A63013499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875" y="5905037"/>
            <a:ext cx="11888250" cy="79200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Symbol zastępczy zawartości 6">
            <a:extLst>
              <a:ext uri="{FF2B5EF4-FFF2-40B4-BE49-F238E27FC236}">
                <a16:creationId xmlns:a16="http://schemas.microsoft.com/office/drawing/2014/main" id="{A33206C1-A847-496B-9D1B-3229E8D364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8149" y="1038225"/>
            <a:ext cx="11449051" cy="4605338"/>
          </a:xfrm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pl-PL" sz="2400" dirty="0"/>
              <a:t>Proszę o przestrzeganie poniższych zasad.</a:t>
            </a:r>
          </a:p>
          <a:p>
            <a:pPr marL="0" indent="0">
              <a:spcBef>
                <a:spcPts val="0"/>
              </a:spcBef>
              <a:buNone/>
            </a:pPr>
            <a:endParaRPr lang="pl-PL" sz="900" dirty="0"/>
          </a:p>
          <a:p>
            <a:pPr marL="0" indent="0">
              <a:spcBef>
                <a:spcPts val="0"/>
              </a:spcBef>
              <a:buNone/>
            </a:pPr>
            <a:r>
              <a:rPr lang="pl-PL" sz="2400" b="1" dirty="0"/>
              <a:t>Tekst i typografia</a:t>
            </a:r>
          </a:p>
          <a:p>
            <a:pPr>
              <a:spcBef>
                <a:spcPts val="0"/>
              </a:spcBef>
            </a:pPr>
            <a:r>
              <a:rPr lang="pl-PL" sz="2400" dirty="0"/>
              <a:t>Używaj czcionek </a:t>
            </a:r>
            <a:r>
              <a:rPr lang="pl-PL" sz="2400" dirty="0" err="1"/>
              <a:t>bezszeryfowych</a:t>
            </a:r>
            <a:r>
              <a:rPr lang="pl-PL" sz="2400" dirty="0"/>
              <a:t> (np. Arial, Calibri, Verdana). Minimalny rozmiar czcionki na slajdzie to </a:t>
            </a:r>
            <a:r>
              <a:rPr lang="pl-PL" sz="2400" b="1" dirty="0"/>
              <a:t>24 pkt</a:t>
            </a:r>
            <a:r>
              <a:rPr lang="pl-PL" sz="2400" dirty="0"/>
              <a:t> dla tekstu głównego i </a:t>
            </a:r>
            <a:r>
              <a:rPr lang="pl-PL" sz="2400" b="1" dirty="0"/>
              <a:t>36 pkt</a:t>
            </a:r>
            <a:r>
              <a:rPr lang="pl-PL" sz="2400" dirty="0"/>
              <a:t> dla nagłówków. Tekst wyrównuj do lewej strony. Używaj punktów zamiast długich bloków tekstu.</a:t>
            </a:r>
          </a:p>
          <a:p>
            <a:pPr>
              <a:spcBef>
                <a:spcPts val="0"/>
              </a:spcBef>
            </a:pPr>
            <a:endParaRPr lang="pl-PL" sz="900" dirty="0"/>
          </a:p>
          <a:p>
            <a:pPr marL="0" indent="0">
              <a:spcBef>
                <a:spcPts val="0"/>
              </a:spcBef>
              <a:buNone/>
            </a:pPr>
            <a:r>
              <a:rPr lang="pl-PL" sz="2400" b="1" dirty="0"/>
              <a:t>Kontrast i kolory</a:t>
            </a:r>
          </a:p>
          <a:p>
            <a:pPr>
              <a:spcBef>
                <a:spcPts val="0"/>
              </a:spcBef>
            </a:pPr>
            <a:r>
              <a:rPr lang="pl-PL" sz="2400" dirty="0"/>
              <a:t>Zachowaj wysoki kontrast (np. czarny tekst na białym lub jasnożółtym tle). Nie przekazuj informacji wyłącznie za pomocą koloru (np. zamiast pisać tylko czerwoną czcionką można dodać gwiazdkę lub podkreślenie).</a:t>
            </a:r>
          </a:p>
          <a:p>
            <a:pPr>
              <a:spcBef>
                <a:spcPts val="0"/>
              </a:spcBef>
            </a:pPr>
            <a:endParaRPr lang="pl-PL" sz="900" dirty="0"/>
          </a:p>
          <a:p>
            <a:pPr marL="0" indent="0">
              <a:spcBef>
                <a:spcPts val="0"/>
              </a:spcBef>
              <a:buNone/>
            </a:pPr>
            <a:r>
              <a:rPr lang="pl-PL" sz="2400" b="1" dirty="0"/>
              <a:t>Grafika i zdjęcia</a:t>
            </a:r>
          </a:p>
          <a:p>
            <a:pPr>
              <a:spcBef>
                <a:spcPts val="0"/>
              </a:spcBef>
            </a:pPr>
            <a:r>
              <a:rPr lang="pl-PL" sz="2400" dirty="0"/>
              <a:t>Każde zdjęcie, mapa czy schemat musi posiadać tekst alternatywny.</a:t>
            </a:r>
          </a:p>
          <a:p>
            <a:pPr>
              <a:spcBef>
                <a:spcPts val="0"/>
              </a:spcBef>
            </a:pPr>
            <a:endParaRPr lang="pl-PL" sz="2400" dirty="0"/>
          </a:p>
          <a:p>
            <a:pPr>
              <a:spcBef>
                <a:spcPts val="0"/>
              </a:spcBef>
            </a:pPr>
            <a:endParaRPr lang="pl-PL" sz="2400" dirty="0"/>
          </a:p>
          <a:p>
            <a:pPr>
              <a:spcBef>
                <a:spcPts val="0"/>
              </a:spcBef>
            </a:pPr>
            <a:endParaRPr lang="pl-PL" sz="2400" dirty="0"/>
          </a:p>
        </p:txBody>
      </p:sp>
    </p:spTree>
    <p:extLst>
      <p:ext uri="{BB962C8B-B14F-4D97-AF65-F5344CB8AC3E}">
        <p14:creationId xmlns:p14="http://schemas.microsoft.com/office/powerpoint/2010/main" val="26851053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upa 11">
            <a:extLst>
              <a:ext uri="{FF2B5EF4-FFF2-40B4-BE49-F238E27FC236}">
                <a16:creationId xmlns:a16="http://schemas.microsoft.com/office/drawing/2014/main" id="{040C5185-EE9F-4004-B36B-5DC219184B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6227813" y="0"/>
            <a:ext cx="5964187" cy="2098179"/>
            <a:chOff x="6227813" y="0"/>
            <a:chExt cx="5964187" cy="2098179"/>
          </a:xfrm>
        </p:grpSpPr>
        <p:sp>
          <p:nvSpPr>
            <p:cNvPr id="5" name="Prostokąt 4">
              <a:extLst>
                <a:ext uri="{FF2B5EF4-FFF2-40B4-BE49-F238E27FC236}">
                  <a16:creationId xmlns:a16="http://schemas.microsoft.com/office/drawing/2014/main" id="{8AC1354D-EB15-4012-BE61-C56AA921A124}"/>
                </a:ext>
              </a:extLst>
            </p:cNvPr>
            <p:cNvSpPr/>
            <p:nvPr/>
          </p:nvSpPr>
          <p:spPr>
            <a:xfrm>
              <a:off x="7942694" y="0"/>
              <a:ext cx="4249306" cy="1016350"/>
            </a:xfrm>
            <a:prstGeom prst="rect">
              <a:avLst/>
            </a:prstGeom>
            <a:solidFill>
              <a:srgbClr val="C5521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grpSp>
          <p:nvGrpSpPr>
            <p:cNvPr id="6" name="Grupa 5">
              <a:extLst>
                <a:ext uri="{FF2B5EF4-FFF2-40B4-BE49-F238E27FC236}">
                  <a16:creationId xmlns:a16="http://schemas.microsoft.com/office/drawing/2014/main" id="{A8893C89-B497-44D7-9E31-5E376B64F2CE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6227813" y="299542"/>
              <a:ext cx="5675694" cy="1798637"/>
              <a:chOff x="1469644" y="187882"/>
              <a:chExt cx="5675694" cy="1798637"/>
            </a:xfrm>
          </p:grpSpPr>
          <p:sp>
            <p:nvSpPr>
              <p:cNvPr id="7" name="Prostokąt 6">
                <a:extLst>
                  <a:ext uri="{FF2B5EF4-FFF2-40B4-BE49-F238E27FC236}">
                    <a16:creationId xmlns:a16="http://schemas.microsoft.com/office/drawing/2014/main" id="{C28A9527-3B4E-428E-9B73-7ECC6AF27961}"/>
                  </a:ext>
                </a:extLst>
              </p:cNvPr>
              <p:cNvSpPr/>
              <p:nvPr/>
            </p:nvSpPr>
            <p:spPr>
              <a:xfrm>
                <a:off x="1469644" y="187882"/>
                <a:ext cx="5675693" cy="1798637"/>
              </a:xfrm>
              <a:prstGeom prst="rect">
                <a:avLst/>
              </a:prstGeom>
              <a:solidFill>
                <a:srgbClr val="A6D3FF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l-PL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" name="Prostokąt 7">
                <a:extLst>
                  <a:ext uri="{FF2B5EF4-FFF2-40B4-BE49-F238E27FC236}">
                    <a16:creationId xmlns:a16="http://schemas.microsoft.com/office/drawing/2014/main" id="{5ED5CD58-6C3F-4D03-A480-5C002AEBFE93}"/>
                  </a:ext>
                </a:extLst>
              </p:cNvPr>
              <p:cNvSpPr/>
              <p:nvPr/>
            </p:nvSpPr>
            <p:spPr>
              <a:xfrm>
                <a:off x="3184525" y="187882"/>
                <a:ext cx="3960813" cy="721248"/>
              </a:xfrm>
              <a:prstGeom prst="rect">
                <a:avLst/>
              </a:prstGeom>
              <a:solidFill>
                <a:srgbClr val="0052AF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l-PL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9" name="Tytuł 1">
                <a:extLst>
                  <a:ext uri="{FF2B5EF4-FFF2-40B4-BE49-F238E27FC236}">
                    <a16:creationId xmlns:a16="http://schemas.microsoft.com/office/drawing/2014/main" id="{FD1DD324-8FFE-42DE-8C0F-1E7AEA7D17CC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706282" y="1014637"/>
                <a:ext cx="5202415" cy="863707"/>
              </a:xfrm>
              <a:prstGeom prst="rect">
                <a:avLst/>
              </a:prstGeom>
            </p:spPr>
            <p:txBody>
              <a:bodyPr vert="horz" lIns="0" tIns="0" rIns="0" bIns="0" rtlCol="0" anchor="ctr" anchorCtr="0">
                <a:normAutofit/>
              </a:bodyPr>
              <a:lstStyle>
                <a:lvl1pPr algn="l" defTabSz="1007943" rtl="0" eaLnBrk="1" latinLnBrk="0" hangingPunct="1">
                  <a:lnSpc>
                    <a:spcPts val="3500"/>
                  </a:lnSpc>
                  <a:spcBef>
                    <a:spcPct val="0"/>
                  </a:spcBef>
                  <a:buNone/>
                  <a:defRPr sz="2800" b="1" kern="1200">
                    <a:solidFill>
                      <a:schemeClr val="tx2"/>
                    </a:solidFill>
                    <a:latin typeface="Open Sans" pitchFamily="2" charset="0"/>
                    <a:ea typeface="Open Sans" pitchFamily="2" charset="0"/>
                    <a:cs typeface="Open Sans" pitchFamily="2" charset="0"/>
                  </a:defRPr>
                </a:lvl1pPr>
              </a:lstStyle>
              <a:p>
                <a:pPr lvl="0" algn="ctr">
                  <a:defRPr/>
                </a:pPr>
                <a:r>
                  <a:rPr lang="pl-PL" dirty="0">
                    <a:solidFill>
                      <a:srgbClr val="002073"/>
                    </a:solidFill>
                  </a:rPr>
                  <a:t>dla Rozwoju Społecznego</a:t>
                </a:r>
                <a:endParaRPr kumimoji="0" lang="pl-PL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73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0" name="Tytuł 1">
                <a:extLst>
                  <a:ext uri="{FF2B5EF4-FFF2-40B4-BE49-F238E27FC236}">
                    <a16:creationId xmlns:a16="http://schemas.microsoft.com/office/drawing/2014/main" id="{EB5C9E51-FC00-41B1-B1C0-28E7AAB81DB7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447245" y="267254"/>
                <a:ext cx="2545742" cy="432048"/>
              </a:xfrm>
              <a:prstGeom prst="rect">
                <a:avLst/>
              </a:prstGeom>
            </p:spPr>
            <p:txBody>
              <a:bodyPr vert="horz" lIns="0" tIns="0" rIns="0" bIns="0" rtlCol="0" anchor="t" anchorCtr="0">
                <a:normAutofit/>
              </a:bodyPr>
              <a:lstStyle>
                <a:lvl1pPr algn="l" defTabSz="1007943" rtl="0" eaLnBrk="1" latinLnBrk="0" hangingPunct="1">
                  <a:lnSpc>
                    <a:spcPts val="3500"/>
                  </a:lnSpc>
                  <a:spcBef>
                    <a:spcPct val="0"/>
                  </a:spcBef>
                  <a:buNone/>
                  <a:defRPr sz="2800" b="1" kern="1200">
                    <a:solidFill>
                      <a:schemeClr val="tx2"/>
                    </a:solidFill>
                    <a:latin typeface="Open Sans" pitchFamily="2" charset="0"/>
                    <a:ea typeface="Open Sans" pitchFamily="2" charset="0"/>
                    <a:cs typeface="Open Sans" pitchFamily="2" charset="0"/>
                  </a:defRPr>
                </a:lvl1pPr>
              </a:lstStyle>
              <a:p>
                <a:pPr marL="0" marR="0" lvl="0" indent="0" algn="l" defTabSz="1007943" rtl="0" eaLnBrk="1" fontAlgn="auto" latinLnBrk="0" hangingPunct="1">
                  <a:lnSpc>
                    <a:spcPts val="35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l-PL" sz="1400" b="1" i="0" u="none" strike="noStrike" kern="1200" cap="none" spc="2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</a:rPr>
                  <a:t>Fundusze Europejskie</a:t>
                </a:r>
              </a:p>
            </p:txBody>
          </p:sp>
        </p:grpSp>
        <p:pic>
          <p:nvPicPr>
            <p:cNvPr id="3" name="Obraz 2">
              <a:extLst>
                <a:ext uri="{FF2B5EF4-FFF2-40B4-BE49-F238E27FC236}">
                  <a16:creationId xmlns:a16="http://schemas.microsoft.com/office/drawing/2014/main" id="{C728A1A6-2F13-4BF3-B09B-8B1ABC8801F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42693" y="296350"/>
              <a:ext cx="1079492" cy="720000"/>
            </a:xfrm>
            <a:prstGeom prst="rect">
              <a:avLst/>
            </a:prstGeom>
          </p:spPr>
        </p:pic>
      </p:grpSp>
      <p:pic>
        <p:nvPicPr>
          <p:cNvPr id="25" name="Obraz 24">
            <a:extLst>
              <a:ext uri="{FF2B5EF4-FFF2-40B4-BE49-F238E27FC236}">
                <a16:creationId xmlns:a16="http://schemas.microsoft.com/office/drawing/2014/main" id="{AE5352E8-B38D-4112-8709-9A63013499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875" y="5905037"/>
            <a:ext cx="11888250" cy="792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524000" y="2611014"/>
            <a:ext cx="9144000" cy="1004765"/>
          </a:xfrm>
        </p:spPr>
        <p:txBody>
          <a:bodyPr>
            <a:normAutofit fontScale="90000"/>
          </a:bodyPr>
          <a:lstStyle/>
          <a:p>
            <a:r>
              <a:rPr lang="pl-PL" sz="3600" b="1" dirty="0" err="1">
                <a:latin typeface="+mn-lt"/>
                <a:ea typeface="Verdana" panose="020B0604030504040204" pitchFamily="34" charset="0"/>
                <a:cs typeface="Tahoma" panose="020B0604030504040204" pitchFamily="34" charset="0"/>
              </a:rPr>
              <a:t>GreenTechEducation</a:t>
            </a:r>
            <a:r>
              <a:rPr lang="pl-PL" sz="3600" b="1" dirty="0">
                <a:latin typeface="+mn-lt"/>
                <a:ea typeface="Verdana" panose="020B0604030504040204" pitchFamily="34" charset="0"/>
                <a:cs typeface="Tahoma" panose="020B0604030504040204" pitchFamily="34" charset="0"/>
              </a:rPr>
              <a:t> -</a:t>
            </a:r>
            <a:br>
              <a:rPr lang="pl-PL" sz="3600" b="1" dirty="0">
                <a:latin typeface="+mn-lt"/>
                <a:ea typeface="Verdana" panose="020B0604030504040204" pitchFamily="34" charset="0"/>
                <a:cs typeface="Tahoma" panose="020B0604030504040204" pitchFamily="34" charset="0"/>
              </a:rPr>
            </a:br>
            <a:r>
              <a:rPr lang="pl-PL" sz="3600" b="1" dirty="0">
                <a:latin typeface="+mn-lt"/>
                <a:ea typeface="Verdana" panose="020B0604030504040204" pitchFamily="34" charset="0"/>
                <a:cs typeface="Tahoma" panose="020B0604030504040204" pitchFamily="34" charset="0"/>
              </a:rPr>
              <a:t>- SGGW dla gospodarki przyszłości</a:t>
            </a:r>
          </a:p>
        </p:txBody>
      </p:sp>
      <p:sp>
        <p:nvSpPr>
          <p:cNvPr id="4" name="Podtytuł 3"/>
          <p:cNvSpPr>
            <a:spLocks noGrp="1"/>
          </p:cNvSpPr>
          <p:nvPr>
            <p:ph type="subTitle" idx="1"/>
          </p:nvPr>
        </p:nvSpPr>
        <p:spPr>
          <a:xfrm>
            <a:off x="1524000" y="4128615"/>
            <a:ext cx="9144000" cy="1389185"/>
          </a:xfrm>
        </p:spPr>
        <p:txBody>
          <a:bodyPr>
            <a:normAutofit fontScale="25000" lnSpcReduction="20000"/>
          </a:bodyPr>
          <a:lstStyle/>
          <a:p>
            <a:r>
              <a:rPr lang="pl-PL" sz="7200" dirty="0">
                <a:ea typeface="Verdana" panose="020B0604030504040204" pitchFamily="34" charset="0"/>
              </a:rPr>
              <a:t>Projekt współfinansowany z Europejskiego Funduszu Społecznego Plus </a:t>
            </a:r>
          </a:p>
          <a:p>
            <a:r>
              <a:rPr lang="pl-PL" sz="7200" dirty="0">
                <a:ea typeface="Verdana" panose="020B0604030504040204" pitchFamily="34" charset="0"/>
              </a:rPr>
              <a:t>w </a:t>
            </a:r>
            <a:r>
              <a:rPr lang="pl-PL" sz="7200" dirty="0">
                <a:ea typeface="Verdana" panose="020B0604030504040204" pitchFamily="34" charset="0"/>
                <a:cs typeface="Tahoma" panose="020B0604030504040204" pitchFamily="34" charset="0"/>
              </a:rPr>
              <a:t>ramach Programu Fundusze Europejskie dla Rozwoju Społecznego 2021-2027</a:t>
            </a:r>
          </a:p>
          <a:p>
            <a:r>
              <a:rPr lang="pl-PL" sz="7200" dirty="0">
                <a:ea typeface="Verdana" panose="020B0604030504040204" pitchFamily="34" charset="0"/>
                <a:cs typeface="Tahoma" panose="020B0604030504040204" pitchFamily="34" charset="0"/>
              </a:rPr>
              <a:t>Priorytet 1 Umiejętności</a:t>
            </a:r>
          </a:p>
          <a:p>
            <a:r>
              <a:rPr lang="pl-PL" sz="7200" dirty="0">
                <a:ea typeface="Verdana" panose="020B0604030504040204" pitchFamily="34" charset="0"/>
                <a:cs typeface="Tahoma" panose="020B0604030504040204" pitchFamily="34" charset="0"/>
              </a:rPr>
              <a:t>Działanie 01.05 Umiejętności w szkolnictwie wyższym</a:t>
            </a:r>
          </a:p>
          <a:p>
            <a:endParaRPr lang="pl-PL" sz="1200" dirty="0"/>
          </a:p>
        </p:txBody>
      </p:sp>
    </p:spTree>
    <p:extLst>
      <p:ext uri="{BB962C8B-B14F-4D97-AF65-F5344CB8AC3E}">
        <p14:creationId xmlns:p14="http://schemas.microsoft.com/office/powerpoint/2010/main" val="26905546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Obraz 24">
            <a:extLst>
              <a:ext uri="{FF2B5EF4-FFF2-40B4-BE49-F238E27FC236}">
                <a16:creationId xmlns:a16="http://schemas.microsoft.com/office/drawing/2014/main" id="{AE5352E8-B38D-4112-8709-9A63013499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875" y="5905037"/>
            <a:ext cx="11888250" cy="792000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Tytuł 5">
            <a:extLst>
              <a:ext uri="{FF2B5EF4-FFF2-40B4-BE49-F238E27FC236}">
                <a16:creationId xmlns:a16="http://schemas.microsoft.com/office/drawing/2014/main" id="{C503D915-72C1-4408-8027-72D9C3B9F8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33331" y="1600200"/>
            <a:ext cx="9144000" cy="2387600"/>
          </a:xfrm>
        </p:spPr>
        <p:txBody>
          <a:bodyPr/>
          <a:lstStyle/>
          <a:p>
            <a:r>
              <a:rPr lang="pl-PL" u="sng" dirty="0">
                <a:solidFill>
                  <a:srgbClr val="FF0000"/>
                </a:solidFill>
              </a:rPr>
              <a:t>Nazwa prezentowanego gatunku lub rodzaju drewna</a:t>
            </a:r>
          </a:p>
        </p:txBody>
      </p:sp>
      <p:sp>
        <p:nvSpPr>
          <p:cNvPr id="7" name="Podtytuł 6">
            <a:extLst>
              <a:ext uri="{FF2B5EF4-FFF2-40B4-BE49-F238E27FC236}">
                <a16:creationId xmlns:a16="http://schemas.microsoft.com/office/drawing/2014/main" id="{48985270-F04A-4181-9827-1A6B1B240B0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433746"/>
            <a:ext cx="9144000" cy="824054"/>
          </a:xfrm>
        </p:spPr>
        <p:txBody>
          <a:bodyPr/>
          <a:lstStyle/>
          <a:p>
            <a:r>
              <a:rPr lang="pl-PL" u="sng" dirty="0">
                <a:solidFill>
                  <a:srgbClr val="FF0000"/>
                </a:solidFill>
              </a:rPr>
              <a:t>Termin wygłoszenia referatu</a:t>
            </a:r>
          </a:p>
        </p:txBody>
      </p:sp>
      <p:sp>
        <p:nvSpPr>
          <p:cNvPr id="10" name="Prostokąt 9">
            <a:extLst>
              <a:ext uri="{FF2B5EF4-FFF2-40B4-BE49-F238E27FC236}">
                <a16:creationId xmlns:a16="http://schemas.microsoft.com/office/drawing/2014/main" id="{03863B9F-5610-479B-B3C1-6ED400967291}"/>
              </a:ext>
            </a:extLst>
          </p:cNvPr>
          <p:cNvSpPr/>
          <p:nvPr/>
        </p:nvSpPr>
        <p:spPr>
          <a:xfrm>
            <a:off x="609600" y="198580"/>
            <a:ext cx="431358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2400" b="1" u="sng" dirty="0">
                <a:solidFill>
                  <a:srgbClr val="FF0000"/>
                </a:solidFill>
              </a:rPr>
              <a:t>Imię i nazwisko</a:t>
            </a:r>
          </a:p>
          <a:p>
            <a:r>
              <a:rPr lang="pl-PL" sz="2400" u="sng" dirty="0">
                <a:solidFill>
                  <a:srgbClr val="FF0000"/>
                </a:solidFill>
              </a:rPr>
              <a:t>Numer grupy</a:t>
            </a:r>
          </a:p>
          <a:p>
            <a:r>
              <a:rPr lang="pl-PL" sz="2400" u="sng" dirty="0">
                <a:solidFill>
                  <a:srgbClr val="FF0000"/>
                </a:solidFill>
              </a:rPr>
              <a:t>Rok akademicki</a:t>
            </a:r>
          </a:p>
        </p:txBody>
      </p:sp>
      <p:sp>
        <p:nvSpPr>
          <p:cNvPr id="8" name="Prostokąt 7">
            <a:extLst>
              <a:ext uri="{FF2B5EF4-FFF2-40B4-BE49-F238E27FC236}">
                <a16:creationId xmlns:a16="http://schemas.microsoft.com/office/drawing/2014/main" id="{D9D21905-7B5B-46E1-BDCC-5BDD378AE1D8}"/>
              </a:ext>
            </a:extLst>
          </p:cNvPr>
          <p:cNvSpPr/>
          <p:nvPr/>
        </p:nvSpPr>
        <p:spPr>
          <a:xfrm>
            <a:off x="7027817" y="198580"/>
            <a:ext cx="481962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2400" b="1" dirty="0"/>
              <a:t>Drewno egzotyczne w meblarstwie</a:t>
            </a:r>
          </a:p>
          <a:p>
            <a:r>
              <a:rPr lang="pl-PL" sz="2400" dirty="0"/>
              <a:t>studia stacjonarne II stopnia </a:t>
            </a:r>
          </a:p>
          <a:p>
            <a:r>
              <a:rPr lang="pl-PL" sz="2400" dirty="0"/>
              <a:t>na kierunku meblarstwo</a:t>
            </a:r>
          </a:p>
        </p:txBody>
      </p:sp>
    </p:spTree>
    <p:extLst>
      <p:ext uri="{BB962C8B-B14F-4D97-AF65-F5344CB8AC3E}">
        <p14:creationId xmlns:p14="http://schemas.microsoft.com/office/powerpoint/2010/main" val="38811689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ytuł 8">
            <a:extLst>
              <a:ext uri="{FF2B5EF4-FFF2-40B4-BE49-F238E27FC236}">
                <a16:creationId xmlns:a16="http://schemas.microsoft.com/office/drawing/2014/main" id="{27255C4A-F076-4DDE-B2DC-9843F1E762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3600" b="1" dirty="0"/>
              <a:t>1. Nazewnictwo </a:t>
            </a:r>
            <a:endParaRPr lang="pl-PL" sz="3600" dirty="0"/>
          </a:p>
        </p:txBody>
      </p:sp>
      <p:sp>
        <p:nvSpPr>
          <p:cNvPr id="11" name="Symbol zastępczy zawartości 10">
            <a:extLst>
              <a:ext uri="{FF2B5EF4-FFF2-40B4-BE49-F238E27FC236}">
                <a16:creationId xmlns:a16="http://schemas.microsoft.com/office/drawing/2014/main" id="{FB95D9FD-F7A5-49F4-A6E4-32E0F95721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l-PL" sz="2400" dirty="0"/>
              <a:t>nazwa łacińska (aktualna taksonomia), nazwy handlowe (międzynarodowe i lokalne) z odniesieniem do PN-EN 13556, przynależność botaniczna (rodzina), ewentualne gatunki podobne (często mylone)</a:t>
            </a:r>
          </a:p>
          <a:p>
            <a:endParaRPr lang="pl-PL" sz="2400" dirty="0"/>
          </a:p>
        </p:txBody>
      </p:sp>
      <p:pic>
        <p:nvPicPr>
          <p:cNvPr id="25" name="Obraz 24">
            <a:extLst>
              <a:ext uri="{FF2B5EF4-FFF2-40B4-BE49-F238E27FC236}">
                <a16:creationId xmlns:a16="http://schemas.microsoft.com/office/drawing/2014/main" id="{AE5352E8-B38D-4112-8709-9A63013499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875" y="5905037"/>
            <a:ext cx="11888250" cy="79200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" name="Tabela 1">
            <a:extLst>
              <a:ext uri="{FF2B5EF4-FFF2-40B4-BE49-F238E27FC236}">
                <a16:creationId xmlns:a16="http://schemas.microsoft.com/office/drawing/2014/main" id="{45E871E9-FD9C-F121-0C31-6C6FD139EEB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77039658"/>
              </p:ext>
            </p:extLst>
          </p:nvPr>
        </p:nvGraphicFramePr>
        <p:xfrm>
          <a:off x="1068542" y="2938491"/>
          <a:ext cx="8138160" cy="336254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875058">
                  <a:extLst>
                    <a:ext uri="{9D8B030D-6E8A-4147-A177-3AD203B41FA5}">
                      <a16:colId xmlns:a16="http://schemas.microsoft.com/office/drawing/2014/main" val="1827116027"/>
                    </a:ext>
                  </a:extLst>
                </a:gridCol>
                <a:gridCol w="3263102">
                  <a:extLst>
                    <a:ext uri="{9D8B030D-6E8A-4147-A177-3AD203B41FA5}">
                      <a16:colId xmlns:a16="http://schemas.microsoft.com/office/drawing/2014/main" val="2046317005"/>
                    </a:ext>
                  </a:extLst>
                </a:gridCol>
              </a:tblGrid>
              <a:tr h="192401"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600"/>
                        </a:spcAft>
                      </a:pPr>
                      <a:r>
                        <a:rPr lang="pl-PL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Nazwy polskie</a:t>
                      </a:r>
                      <a:endParaRPr lang="pl-PL" sz="1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9078" marR="39078" marT="0" marB="0">
                    <a:noFill/>
                  </a:tcPr>
                </a:tc>
                <a:tc>
                  <a:txBody>
                    <a:bodyPr/>
                    <a:lstStyle/>
                    <a:p>
                      <a:pPr indent="449580" algn="l"/>
                      <a:endParaRPr lang="pl-PL" sz="1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9078" marR="39078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8503635"/>
                  </a:ext>
                </a:extLst>
              </a:tr>
              <a:tr h="283009"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600"/>
                        </a:spcAft>
                      </a:pPr>
                      <a:r>
                        <a:rPr lang="en-US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Nazwy angielskie</a:t>
                      </a:r>
                      <a:endParaRPr lang="pl-PL" sz="1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9078" marR="39078" marT="0" marB="0">
                    <a:noFill/>
                  </a:tcPr>
                </a:tc>
                <a:tc>
                  <a:txBody>
                    <a:bodyPr/>
                    <a:lstStyle/>
                    <a:p>
                      <a:pPr indent="449580" algn="just"/>
                      <a:endParaRPr lang="pl-PL" sz="1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9078" marR="39078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79693983"/>
                  </a:ext>
                </a:extLst>
              </a:tr>
              <a:tr h="283009"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600"/>
                        </a:spcAft>
                      </a:pPr>
                      <a:r>
                        <a:rPr lang="pl-PL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Nazwy francuskie</a:t>
                      </a:r>
                      <a:endParaRPr lang="pl-PL" sz="1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9078" marR="39078" marT="0" marB="0">
                    <a:noFill/>
                  </a:tcPr>
                </a:tc>
                <a:tc>
                  <a:txBody>
                    <a:bodyPr/>
                    <a:lstStyle/>
                    <a:p>
                      <a:pPr indent="449580" algn="l"/>
                      <a:endParaRPr lang="pl-PL" sz="1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9078" marR="39078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11239526"/>
                  </a:ext>
                </a:extLst>
              </a:tr>
              <a:tr h="283009"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600"/>
                        </a:spcAft>
                      </a:pPr>
                      <a:r>
                        <a:rPr lang="de-DE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Nazwy niemieckie</a:t>
                      </a:r>
                      <a:endParaRPr lang="pl-PL" sz="1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9078" marR="39078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600"/>
                        </a:spcAft>
                      </a:pPr>
                      <a:endParaRPr lang="pl-PL" sz="1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9078" marR="39078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86010955"/>
                  </a:ext>
                </a:extLst>
              </a:tr>
              <a:tr h="1508346"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600"/>
                        </a:spcAft>
                      </a:pPr>
                      <a:r>
                        <a:rPr lang="pl-PL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Nazwy stosowane w innych krajach:</a:t>
                      </a:r>
                      <a:endParaRPr lang="pl-PL" sz="1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9078" marR="39078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600"/>
                        </a:spcAft>
                      </a:pPr>
                      <a:endParaRPr lang="pl-PL" sz="1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9078" marR="39078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6229477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123471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ytuł 8">
            <a:extLst>
              <a:ext uri="{FF2B5EF4-FFF2-40B4-BE49-F238E27FC236}">
                <a16:creationId xmlns:a16="http://schemas.microsoft.com/office/drawing/2014/main" id="{27255C4A-F076-4DDE-B2DC-9843F1E762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b="1" dirty="0"/>
              <a:t>2. Występowanie i pozyskanie</a:t>
            </a:r>
            <a:endParaRPr lang="pl-PL" dirty="0"/>
          </a:p>
        </p:txBody>
      </p:sp>
      <p:sp>
        <p:nvSpPr>
          <p:cNvPr id="11" name="Symbol zastępczy zawartości 10">
            <a:extLst>
              <a:ext uri="{FF2B5EF4-FFF2-40B4-BE49-F238E27FC236}">
                <a16:creationId xmlns:a16="http://schemas.microsoft.com/office/drawing/2014/main" id="{FB95D9FD-F7A5-49F4-A6E4-32E0F95721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l-PL" dirty="0"/>
              <a:t>obszar naturalnego występowania (kraje), typowe siedliska (wilgotność, klimat, typ lasu), znaczenie gospodarcze w kraju pochodzenia, skala pozyskania (jeśli są dostępne dane statystyczne), status ochronny (np. CITES, IUCN jeśli dotyczy)</a:t>
            </a:r>
          </a:p>
          <a:p>
            <a:endParaRPr lang="pl-PL" sz="2400" dirty="0"/>
          </a:p>
        </p:txBody>
      </p:sp>
      <p:pic>
        <p:nvPicPr>
          <p:cNvPr id="25" name="Obraz 24">
            <a:extLst>
              <a:ext uri="{FF2B5EF4-FFF2-40B4-BE49-F238E27FC236}">
                <a16:creationId xmlns:a16="http://schemas.microsoft.com/office/drawing/2014/main" id="{AE5352E8-B38D-4112-8709-9A63013499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875" y="5905037"/>
            <a:ext cx="11888250" cy="79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Obraz 2">
            <a:extLst>
              <a:ext uri="{FF2B5EF4-FFF2-40B4-BE49-F238E27FC236}">
                <a16:creationId xmlns:a16="http://schemas.microsoft.com/office/drawing/2014/main" id="{FFB2A1D3-D4C9-9990-EBD7-D6EB737380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5348" y="3521767"/>
            <a:ext cx="4445726" cy="2248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27971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ytuł 8">
            <a:extLst>
              <a:ext uri="{FF2B5EF4-FFF2-40B4-BE49-F238E27FC236}">
                <a16:creationId xmlns:a16="http://schemas.microsoft.com/office/drawing/2014/main" id="{27255C4A-F076-4DDE-B2DC-9843F1E762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b="1" dirty="0"/>
              <a:t>3. Opis drzewa </a:t>
            </a:r>
            <a:endParaRPr lang="pl-PL" dirty="0"/>
          </a:p>
        </p:txBody>
      </p:sp>
      <p:sp>
        <p:nvSpPr>
          <p:cNvPr id="11" name="Symbol zastępczy zawartości 10">
            <a:extLst>
              <a:ext uri="{FF2B5EF4-FFF2-40B4-BE49-F238E27FC236}">
                <a16:creationId xmlns:a16="http://schemas.microsoft.com/office/drawing/2014/main" id="{FB95D9FD-F7A5-49F4-A6E4-32E0F95721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l-PL" dirty="0"/>
              <a:t>pokrój, typowa wysokość, średnica i kształt pnia, typowe cechy</a:t>
            </a:r>
            <a:endParaRPr lang="pl-PL" sz="2400" dirty="0"/>
          </a:p>
        </p:txBody>
      </p:sp>
      <p:pic>
        <p:nvPicPr>
          <p:cNvPr id="25" name="Obraz 24">
            <a:extLst>
              <a:ext uri="{FF2B5EF4-FFF2-40B4-BE49-F238E27FC236}">
                <a16:creationId xmlns:a16="http://schemas.microsoft.com/office/drawing/2014/main" id="{AE5352E8-B38D-4112-8709-9A63013499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875" y="5905037"/>
            <a:ext cx="11888250" cy="79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Obraz 3">
            <a:extLst>
              <a:ext uri="{FF2B5EF4-FFF2-40B4-BE49-F238E27FC236}">
                <a16:creationId xmlns:a16="http://schemas.microsoft.com/office/drawing/2014/main" id="{DE1188E3-2FD8-1F82-529B-88C981757D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8236" y="2495006"/>
            <a:ext cx="2167468" cy="2889957"/>
          </a:xfrm>
          <a:prstGeom prst="rect">
            <a:avLst/>
          </a:prstGeom>
        </p:spPr>
      </p:pic>
      <p:pic>
        <p:nvPicPr>
          <p:cNvPr id="8" name="Obraz 7">
            <a:extLst>
              <a:ext uri="{FF2B5EF4-FFF2-40B4-BE49-F238E27FC236}">
                <a16:creationId xmlns:a16="http://schemas.microsoft.com/office/drawing/2014/main" id="{259C2A41-C8B9-A154-F24F-20FC2DE770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0108" y="2493730"/>
            <a:ext cx="2167468" cy="2889957"/>
          </a:xfrm>
          <a:prstGeom prst="rect">
            <a:avLst/>
          </a:prstGeom>
        </p:spPr>
      </p:pic>
      <p:pic>
        <p:nvPicPr>
          <p:cNvPr id="12" name="Obraz 11">
            <a:extLst>
              <a:ext uri="{FF2B5EF4-FFF2-40B4-BE49-F238E27FC236}">
                <a16:creationId xmlns:a16="http://schemas.microsoft.com/office/drawing/2014/main" id="{B0A56A71-5D23-D638-89A3-5C77145B76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5702171" y="2983537"/>
            <a:ext cx="2938865" cy="1959244"/>
          </a:xfrm>
          <a:prstGeom prst="rect">
            <a:avLst/>
          </a:prstGeom>
        </p:spPr>
      </p:pic>
      <p:pic>
        <p:nvPicPr>
          <p:cNvPr id="14" name="Obraz 13">
            <a:extLst>
              <a:ext uri="{FF2B5EF4-FFF2-40B4-BE49-F238E27FC236}">
                <a16:creationId xmlns:a16="http://schemas.microsoft.com/office/drawing/2014/main" id="{8D4D07C2-0BE7-C853-431A-CB9CE706C0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0738" y="2493726"/>
            <a:ext cx="2204150" cy="2938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64278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ytuł 8">
            <a:extLst>
              <a:ext uri="{FF2B5EF4-FFF2-40B4-BE49-F238E27FC236}">
                <a16:creationId xmlns:a16="http://schemas.microsoft.com/office/drawing/2014/main" id="{27255C4A-F076-4DDE-B2DC-9843F1E762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b="1" dirty="0"/>
              <a:t>4. Opis drewna </a:t>
            </a:r>
            <a:endParaRPr lang="pl-PL" dirty="0"/>
          </a:p>
        </p:txBody>
      </p:sp>
      <p:sp>
        <p:nvSpPr>
          <p:cNvPr id="11" name="Symbol zastępczy zawartości 10">
            <a:extLst>
              <a:ext uri="{FF2B5EF4-FFF2-40B4-BE49-F238E27FC236}">
                <a16:creationId xmlns:a16="http://schemas.microsoft.com/office/drawing/2014/main" id="{FB95D9FD-F7A5-49F4-A6E4-32E0F95721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l-PL" dirty="0"/>
              <a:t>struktura mikroskopowa, struktura makroskopowa – rysunek i barwa drewna</a:t>
            </a:r>
          </a:p>
          <a:p>
            <a:endParaRPr lang="pl-PL" sz="2400" dirty="0"/>
          </a:p>
        </p:txBody>
      </p:sp>
      <p:pic>
        <p:nvPicPr>
          <p:cNvPr id="25" name="Obraz 24">
            <a:extLst>
              <a:ext uri="{FF2B5EF4-FFF2-40B4-BE49-F238E27FC236}">
                <a16:creationId xmlns:a16="http://schemas.microsoft.com/office/drawing/2014/main" id="{AE5352E8-B38D-4112-8709-9A63013499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875" y="5905037"/>
            <a:ext cx="11888250" cy="79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Obraz 2">
            <a:extLst>
              <a:ext uri="{FF2B5EF4-FFF2-40B4-BE49-F238E27FC236}">
                <a16:creationId xmlns:a16="http://schemas.microsoft.com/office/drawing/2014/main" id="{47E61365-AB16-E36E-400F-211394FC6B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0063" y="3187159"/>
            <a:ext cx="1681090" cy="2525657"/>
          </a:xfrm>
          <a:prstGeom prst="rect">
            <a:avLst/>
          </a:prstGeom>
        </p:spPr>
      </p:pic>
      <p:pic>
        <p:nvPicPr>
          <p:cNvPr id="5" name="Obraz 4">
            <a:extLst>
              <a:ext uri="{FF2B5EF4-FFF2-40B4-BE49-F238E27FC236}">
                <a16:creationId xmlns:a16="http://schemas.microsoft.com/office/drawing/2014/main" id="{090EC4CC-BAFB-F0A1-1D00-9889538CC1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09587" y="3187159"/>
            <a:ext cx="1689134" cy="2525657"/>
          </a:xfrm>
          <a:prstGeom prst="rect">
            <a:avLst/>
          </a:prstGeom>
        </p:spPr>
      </p:pic>
      <p:pic>
        <p:nvPicPr>
          <p:cNvPr id="7" name="Obraz 6">
            <a:extLst>
              <a:ext uri="{FF2B5EF4-FFF2-40B4-BE49-F238E27FC236}">
                <a16:creationId xmlns:a16="http://schemas.microsoft.com/office/drawing/2014/main" id="{2E1D85AE-23F5-905A-7E71-117A687594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4599" y="3187159"/>
            <a:ext cx="1687339" cy="2525657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F77CDD3C-1064-9646-702F-5D997A1BE3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875" y="3187159"/>
            <a:ext cx="1721455" cy="2525657"/>
          </a:xfrm>
          <a:prstGeom prst="rect">
            <a:avLst/>
          </a:prstGeom>
        </p:spPr>
      </p:pic>
      <p:pic>
        <p:nvPicPr>
          <p:cNvPr id="13" name="Obraz 12">
            <a:extLst>
              <a:ext uri="{FF2B5EF4-FFF2-40B4-BE49-F238E27FC236}">
                <a16:creationId xmlns:a16="http://schemas.microsoft.com/office/drawing/2014/main" id="{FC41D634-D736-9406-1F67-D7E4B9842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7478" y="3187160"/>
            <a:ext cx="1964400" cy="2525657"/>
          </a:xfrm>
          <a:prstGeom prst="rect">
            <a:avLst/>
          </a:prstGeom>
        </p:spPr>
      </p:pic>
      <p:pic>
        <p:nvPicPr>
          <p:cNvPr id="15" name="Obraz 14">
            <a:extLst>
              <a:ext uri="{FF2B5EF4-FFF2-40B4-BE49-F238E27FC236}">
                <a16:creationId xmlns:a16="http://schemas.microsoft.com/office/drawing/2014/main" id="{FE7A76E6-8843-5B15-8377-20EF5DBBE6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8025" y="3187159"/>
            <a:ext cx="1819470" cy="2525657"/>
          </a:xfrm>
          <a:prstGeom prst="rect">
            <a:avLst/>
          </a:prstGeom>
        </p:spPr>
      </p:pic>
      <p:sp>
        <p:nvSpPr>
          <p:cNvPr id="16" name="pole tekstowe 15">
            <a:extLst>
              <a:ext uri="{FF2B5EF4-FFF2-40B4-BE49-F238E27FC236}">
                <a16:creationId xmlns:a16="http://schemas.microsoft.com/office/drawing/2014/main" id="{71597050-401E-6DBD-1B5A-A8AAA8C4B1B0}"/>
              </a:ext>
            </a:extLst>
          </p:cNvPr>
          <p:cNvSpPr txBox="1"/>
          <p:nvPr/>
        </p:nvSpPr>
        <p:spPr>
          <a:xfrm>
            <a:off x="933564" y="2817827"/>
            <a:ext cx="20529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/>
              <a:t>Przekrój poprzeczny</a:t>
            </a:r>
          </a:p>
        </p:txBody>
      </p:sp>
      <p:sp>
        <p:nvSpPr>
          <p:cNvPr id="17" name="pole tekstowe 16">
            <a:extLst>
              <a:ext uri="{FF2B5EF4-FFF2-40B4-BE49-F238E27FC236}">
                <a16:creationId xmlns:a16="http://schemas.microsoft.com/office/drawing/2014/main" id="{5B0DB09C-9CAB-4314-03EB-DB7F3134A896}"/>
              </a:ext>
            </a:extLst>
          </p:cNvPr>
          <p:cNvSpPr txBox="1"/>
          <p:nvPr/>
        </p:nvSpPr>
        <p:spPr>
          <a:xfrm>
            <a:off x="5355604" y="2817827"/>
            <a:ext cx="22339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/>
              <a:t>Przekrój promieniowy</a:t>
            </a:r>
          </a:p>
        </p:txBody>
      </p:sp>
      <p:sp>
        <p:nvSpPr>
          <p:cNvPr id="18" name="pole tekstowe 17">
            <a:extLst>
              <a:ext uri="{FF2B5EF4-FFF2-40B4-BE49-F238E27FC236}">
                <a16:creationId xmlns:a16="http://schemas.microsoft.com/office/drawing/2014/main" id="{47E0AA64-4777-95F2-3228-74547F31C762}"/>
              </a:ext>
            </a:extLst>
          </p:cNvPr>
          <p:cNvSpPr txBox="1"/>
          <p:nvPr/>
        </p:nvSpPr>
        <p:spPr>
          <a:xfrm>
            <a:off x="9292614" y="2817827"/>
            <a:ext cx="1671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/>
              <a:t>Przekrój styczny</a:t>
            </a:r>
          </a:p>
        </p:txBody>
      </p:sp>
    </p:spTree>
    <p:extLst>
      <p:ext uri="{BB962C8B-B14F-4D97-AF65-F5344CB8AC3E}">
        <p14:creationId xmlns:p14="http://schemas.microsoft.com/office/powerpoint/2010/main" val="18057839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ytuł 8">
            <a:extLst>
              <a:ext uri="{FF2B5EF4-FFF2-40B4-BE49-F238E27FC236}">
                <a16:creationId xmlns:a16="http://schemas.microsoft.com/office/drawing/2014/main" id="{27255C4A-F076-4DDE-B2DC-9843F1E762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b="1" dirty="0"/>
              <a:t>5. Właściwości </a:t>
            </a:r>
            <a:endParaRPr lang="pl-PL" dirty="0"/>
          </a:p>
        </p:txBody>
      </p:sp>
      <p:sp>
        <p:nvSpPr>
          <p:cNvPr id="11" name="Symbol zastępczy zawartości 10">
            <a:extLst>
              <a:ext uri="{FF2B5EF4-FFF2-40B4-BE49-F238E27FC236}">
                <a16:creationId xmlns:a16="http://schemas.microsoft.com/office/drawing/2014/main" id="{FB95D9FD-F7A5-49F4-A6E4-32E0F95721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l-PL" dirty="0"/>
              <a:t>podstawowe właściwości fizyczne i mechaniczne oraz naturalna trwałość oraz typowe wady</a:t>
            </a:r>
          </a:p>
          <a:p>
            <a:endParaRPr lang="pl-PL" sz="2400" dirty="0"/>
          </a:p>
        </p:txBody>
      </p:sp>
      <p:pic>
        <p:nvPicPr>
          <p:cNvPr id="25" name="Obraz 24">
            <a:extLst>
              <a:ext uri="{FF2B5EF4-FFF2-40B4-BE49-F238E27FC236}">
                <a16:creationId xmlns:a16="http://schemas.microsoft.com/office/drawing/2014/main" id="{AE5352E8-B38D-4112-8709-9A63013499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875" y="5905037"/>
            <a:ext cx="11888250" cy="79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Obraz 2">
            <a:extLst>
              <a:ext uri="{FF2B5EF4-FFF2-40B4-BE49-F238E27FC236}">
                <a16:creationId xmlns:a16="http://schemas.microsoft.com/office/drawing/2014/main" id="{4593C9F3-5266-8FC3-32DA-4F5BC6C4A6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4780" y="2782388"/>
            <a:ext cx="1856238" cy="2778470"/>
          </a:xfrm>
          <a:prstGeom prst="rect">
            <a:avLst/>
          </a:prstGeom>
        </p:spPr>
      </p:pic>
      <p:pic>
        <p:nvPicPr>
          <p:cNvPr id="5" name="Obraz 4">
            <a:extLst>
              <a:ext uri="{FF2B5EF4-FFF2-40B4-BE49-F238E27FC236}">
                <a16:creationId xmlns:a16="http://schemas.microsoft.com/office/drawing/2014/main" id="{548A000A-B4B6-9A29-08F2-2EBD56484D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9523" y="2782388"/>
            <a:ext cx="1856238" cy="2778470"/>
          </a:xfrm>
          <a:prstGeom prst="rect">
            <a:avLst/>
          </a:prstGeom>
        </p:spPr>
      </p:pic>
      <p:pic>
        <p:nvPicPr>
          <p:cNvPr id="7" name="Obraz 6">
            <a:extLst>
              <a:ext uri="{FF2B5EF4-FFF2-40B4-BE49-F238E27FC236}">
                <a16:creationId xmlns:a16="http://schemas.microsoft.com/office/drawing/2014/main" id="{FCBC5A36-30FD-4FE0-63F5-7A9A69B786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4266" y="2782388"/>
            <a:ext cx="3075621" cy="27784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98738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ytuł 8">
            <a:extLst>
              <a:ext uri="{FF2B5EF4-FFF2-40B4-BE49-F238E27FC236}">
                <a16:creationId xmlns:a16="http://schemas.microsoft.com/office/drawing/2014/main" id="{27255C4A-F076-4DDE-B2DC-9843F1E762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b="1" dirty="0"/>
              <a:t>5. Właściwości </a:t>
            </a:r>
            <a:endParaRPr lang="pl-PL" dirty="0"/>
          </a:p>
        </p:txBody>
      </p:sp>
      <p:graphicFrame>
        <p:nvGraphicFramePr>
          <p:cNvPr id="6" name="Group 62">
            <a:extLst>
              <a:ext uri="{FF2B5EF4-FFF2-40B4-BE49-F238E27FC236}">
                <a16:creationId xmlns:a16="http://schemas.microsoft.com/office/drawing/2014/main" id="{6E337B0F-E340-4522-9F35-9BEB09916C5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70339612"/>
              </p:ext>
            </p:extLst>
          </p:nvPr>
        </p:nvGraphicFramePr>
        <p:xfrm>
          <a:off x="733778" y="1632173"/>
          <a:ext cx="10724443" cy="3752790"/>
        </p:xfrm>
        <a:graphic>
          <a:graphicData uri="http://schemas.openxmlformats.org/drawingml/2006/table">
            <a:tbl>
              <a:tblPr>
                <a:tableStyleId>{F5AB1C69-6EDB-4FF4-983F-18BD219EF322}</a:tableStyleId>
              </a:tblPr>
              <a:tblGrid>
                <a:gridCol w="575733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1111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5559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30864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2400" b="1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Nazwa właściwości</a:t>
                      </a:r>
                    </a:p>
                  </a:txBody>
                  <a:tcPr marL="9525" marR="9525" marT="9519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2400" b="1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Jednostka</a:t>
                      </a:r>
                    </a:p>
                  </a:txBody>
                  <a:tcPr marL="9525" marR="9525" marT="9519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2400" b="1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Wartość                  </a:t>
                      </a:r>
                      <a:endParaRPr kumimoji="0" lang="pl-PL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525" marR="9525" marT="9519" marB="0" anchor="ctr" horzOverflow="overflow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1008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24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Gęstość drewna w stanie </a:t>
                      </a:r>
                      <a:r>
                        <a:rPr kumimoji="0" lang="pl-PL" sz="2400" u="none" strike="noStrike" cap="none" normalizeH="0" baseline="0" dirty="0" err="1">
                          <a:ln>
                            <a:noFill/>
                          </a:ln>
                          <a:effectLst/>
                        </a:rPr>
                        <a:t>powietrznosuchym</a:t>
                      </a:r>
                      <a:endParaRPr kumimoji="0" lang="pl-PL" sz="2400" u="none" strike="noStrike" cap="none" normalizeH="0" baseline="0" dirty="0">
                        <a:ln>
                          <a:noFill/>
                        </a:ln>
                        <a:effectLst/>
                      </a:endParaRPr>
                    </a:p>
                  </a:txBody>
                  <a:tcPr marL="9525" marR="9525" marT="9519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24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[kg/m</a:t>
                      </a:r>
                      <a:r>
                        <a:rPr kumimoji="0" lang="pl-PL" sz="2400" u="none" strike="noStrike" cap="none" normalizeH="0" baseline="30000" dirty="0">
                          <a:ln>
                            <a:noFill/>
                          </a:ln>
                          <a:effectLst/>
                        </a:rPr>
                        <a:t>3</a:t>
                      </a:r>
                      <a:r>
                        <a:rPr kumimoji="0" lang="pl-PL" sz="24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]</a:t>
                      </a:r>
                      <a:endParaRPr kumimoji="0" lang="pl-PL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525" marR="9525" marT="9519" marB="0" anchor="ctr" horzOverflow="overflow"/>
                </a:tc>
                <a:tc rowSpan="8">
                  <a:txBody>
                    <a:bodyPr/>
                    <a:lstStyle/>
                    <a:p>
                      <a:pPr algn="ctr" fontAlgn="ctr"/>
                      <a:r>
                        <a:rPr lang="pl-PL" sz="2400" b="0" i="0" u="none" strike="noStrike" dirty="0">
                          <a:latin typeface="+mn-lt"/>
                        </a:rPr>
                        <a:t>minimalna – średnia - maksymalna</a:t>
                      </a:r>
                    </a:p>
                  </a:txBody>
                  <a:tcPr marL="9525" marR="9525" marT="9509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1008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24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Skurcz w kierunku promieniowym</a:t>
                      </a:r>
                    </a:p>
                  </a:txBody>
                  <a:tcPr marL="9525" marR="9525" marT="9519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24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[%]</a:t>
                      </a:r>
                      <a:endParaRPr kumimoji="0" lang="pl-PL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525" marR="9525" marT="9519" marB="0" anchor="ctr" horzOverflow="overflow"/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pl-PL" sz="2400" b="0" i="0" u="none" strike="noStrike" dirty="0">
                        <a:latin typeface="Times New Roman"/>
                      </a:endParaRPr>
                    </a:p>
                  </a:txBody>
                  <a:tcPr marL="9525" marR="9525" marT="9509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1008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24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Skurcz w kierunku stycznym</a:t>
                      </a:r>
                    </a:p>
                  </a:txBody>
                  <a:tcPr marL="9525" marR="9525" marT="9519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24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[%]</a:t>
                      </a:r>
                      <a:endParaRPr kumimoji="0" lang="pl-PL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525" marR="9525" marT="9519" marB="0" anchor="ctr" horzOverflow="overflow"/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pl-PL" sz="2400" b="0" i="0" u="none" strike="noStrike" dirty="0">
                        <a:latin typeface="Times New Roman"/>
                      </a:endParaRPr>
                    </a:p>
                  </a:txBody>
                  <a:tcPr marL="9525" marR="9525" marT="9509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1008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24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Skurcz objętościowy</a:t>
                      </a:r>
                    </a:p>
                  </a:txBody>
                  <a:tcPr marL="9525" marR="9525" marT="9519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24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[%]</a:t>
                      </a:r>
                      <a:endParaRPr kumimoji="0" lang="pl-PL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525" marR="9525" marT="9519" marB="0" anchor="ctr" horzOverflow="overflow"/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pl-PL" sz="2400" b="0" i="0" u="none" strike="noStrike" dirty="0">
                        <a:latin typeface="Times New Roman"/>
                      </a:endParaRPr>
                    </a:p>
                  </a:txBody>
                  <a:tcPr marL="9525" marR="9525" marT="9509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1008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24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Wytrzymałość na ściskanie wzdłuż włókien</a:t>
                      </a:r>
                    </a:p>
                  </a:txBody>
                  <a:tcPr marL="9525" marR="9525" marT="9519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24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[</a:t>
                      </a:r>
                      <a:r>
                        <a:rPr kumimoji="0" lang="pl-PL" sz="2400" u="none" strike="noStrike" cap="none" normalizeH="0" baseline="0" dirty="0" err="1">
                          <a:ln>
                            <a:noFill/>
                          </a:ln>
                          <a:effectLst/>
                        </a:rPr>
                        <a:t>MPa</a:t>
                      </a:r>
                      <a:r>
                        <a:rPr kumimoji="0" lang="pl-PL" sz="24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]</a:t>
                      </a:r>
                      <a:endParaRPr kumimoji="0" lang="pl-PL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525" marR="9525" marT="9519" marB="0" anchor="ctr" horzOverflow="overflow"/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pl-PL" sz="2400" b="0" i="0" u="none" strike="noStrike" dirty="0">
                        <a:latin typeface="Times New Roman"/>
                      </a:endParaRPr>
                    </a:p>
                  </a:txBody>
                  <a:tcPr marL="9525" marR="9525" marT="9509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9321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24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Wytrzymałość na zginanie statyczne</a:t>
                      </a:r>
                    </a:p>
                  </a:txBody>
                  <a:tcPr marL="9525" marR="9525" marT="9519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24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[</a:t>
                      </a:r>
                      <a:r>
                        <a:rPr kumimoji="0" lang="pl-PL" sz="2400" u="none" strike="noStrike" cap="none" normalizeH="0" baseline="0" dirty="0" err="1">
                          <a:ln>
                            <a:noFill/>
                          </a:ln>
                          <a:effectLst/>
                        </a:rPr>
                        <a:t>MPa</a:t>
                      </a:r>
                      <a:r>
                        <a:rPr kumimoji="0" lang="pl-PL" sz="24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]</a:t>
                      </a:r>
                      <a:endParaRPr kumimoji="0" lang="pl-PL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525" marR="9525" marT="9519" marB="0" anchor="ctr" horzOverflow="overflow"/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pl-PL" sz="2400" b="0" i="0" u="none" strike="noStrike" dirty="0">
                        <a:latin typeface="Times New Roman"/>
                      </a:endParaRPr>
                    </a:p>
                  </a:txBody>
                  <a:tcPr marL="9525" marR="9525" marT="9509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9321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24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Moduł sprężystości wzdłuż włókien</a:t>
                      </a:r>
                    </a:p>
                  </a:txBody>
                  <a:tcPr marL="9525" marR="9525" marT="9519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24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[</a:t>
                      </a:r>
                      <a:r>
                        <a:rPr kumimoji="0" lang="pl-PL" sz="2400" u="none" strike="noStrike" cap="none" normalizeH="0" baseline="0" dirty="0" err="1">
                          <a:ln>
                            <a:noFill/>
                          </a:ln>
                          <a:effectLst/>
                        </a:rPr>
                        <a:t>GPa</a:t>
                      </a:r>
                      <a:r>
                        <a:rPr kumimoji="0" lang="pl-PL" sz="24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]</a:t>
                      </a:r>
                      <a:endParaRPr kumimoji="0" lang="pl-PL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525" marR="9525" marT="9519" marB="0" anchor="ctr" horzOverflow="overflow"/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pl-PL" sz="2400" b="0" i="0" u="none" strike="noStrike" dirty="0">
                        <a:latin typeface="Times New Roman"/>
                      </a:endParaRPr>
                    </a:p>
                  </a:txBody>
                  <a:tcPr marL="9525" marR="9525" marT="9509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39321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24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Twardość Janki na przekroju poprzecznym</a:t>
                      </a:r>
                    </a:p>
                  </a:txBody>
                  <a:tcPr marL="9525" marR="9525" marT="9519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24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[</a:t>
                      </a:r>
                      <a:r>
                        <a:rPr kumimoji="0" lang="pl-PL" sz="2400" u="none" strike="noStrike" cap="none" normalizeH="0" baseline="0" dirty="0" err="1">
                          <a:ln>
                            <a:noFill/>
                          </a:ln>
                          <a:effectLst/>
                        </a:rPr>
                        <a:t>MPa</a:t>
                      </a:r>
                      <a:r>
                        <a:rPr kumimoji="0" lang="pl-PL" sz="24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]</a:t>
                      </a:r>
                      <a:endParaRPr kumimoji="0" lang="pl-PL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525" marR="9525" marT="9519" marB="0" anchor="ctr" horzOverflow="overflow"/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pl-PL" sz="2400" b="0" i="0" u="none" strike="noStrike" dirty="0">
                        <a:latin typeface="Times New Roman"/>
                      </a:endParaRPr>
                    </a:p>
                  </a:txBody>
                  <a:tcPr marL="9525" marR="9525" marT="9509" marB="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39321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24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Klasa odporności na działanie grzybów i owadów</a:t>
                      </a:r>
                    </a:p>
                  </a:txBody>
                  <a:tcPr marL="9525" marR="9525" marT="9519" marB="0" anchor="b" horzOverflow="overflow"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endParaRPr lang="pl-PL" sz="2400" b="0" i="0" u="none" strike="noStrike" dirty="0">
                        <a:latin typeface="Times New Roman"/>
                      </a:endParaRPr>
                    </a:p>
                  </a:txBody>
                  <a:tcPr marL="9525" marR="9525" marT="9509" marB="0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pic>
        <p:nvPicPr>
          <p:cNvPr id="25" name="Obraz 24">
            <a:extLst>
              <a:ext uri="{FF2B5EF4-FFF2-40B4-BE49-F238E27FC236}">
                <a16:creationId xmlns:a16="http://schemas.microsoft.com/office/drawing/2014/main" id="{AE5352E8-B38D-4112-8709-9A63013499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875" y="5905037"/>
            <a:ext cx="11888250" cy="792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041722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ytuł 8">
            <a:extLst>
              <a:ext uri="{FF2B5EF4-FFF2-40B4-BE49-F238E27FC236}">
                <a16:creationId xmlns:a16="http://schemas.microsoft.com/office/drawing/2014/main" id="{27255C4A-F076-4DDE-B2DC-9843F1E762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b="1" dirty="0"/>
              <a:t>6. Obróbka </a:t>
            </a:r>
            <a:endParaRPr lang="pl-PL" dirty="0"/>
          </a:p>
        </p:txBody>
      </p:sp>
      <p:sp>
        <p:nvSpPr>
          <p:cNvPr id="11" name="Symbol zastępczy zawartości 10">
            <a:extLst>
              <a:ext uri="{FF2B5EF4-FFF2-40B4-BE49-F238E27FC236}">
                <a16:creationId xmlns:a16="http://schemas.microsoft.com/office/drawing/2014/main" id="{FB95D9FD-F7A5-49F4-A6E4-32E0F95721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l-PL" dirty="0"/>
              <a:t>przetarcie, suszenie, obróbka skrawaniem, szlifowanie, łączenie, uszlachetnianie powierzchni, potencjalne problemy technologiczne przy przerobie na różne sortymenty </a:t>
            </a:r>
            <a:r>
              <a:rPr lang="pl-PL" dirty="0" err="1"/>
              <a:t>mablarskie</a:t>
            </a:r>
            <a:r>
              <a:rPr lang="pl-PL" dirty="0"/>
              <a:t>, proponowany sposób uszlachetniania powierzchni</a:t>
            </a:r>
          </a:p>
          <a:p>
            <a:endParaRPr lang="pl-PL" sz="2400" dirty="0"/>
          </a:p>
        </p:txBody>
      </p:sp>
      <p:pic>
        <p:nvPicPr>
          <p:cNvPr id="25" name="Obraz 24">
            <a:extLst>
              <a:ext uri="{FF2B5EF4-FFF2-40B4-BE49-F238E27FC236}">
                <a16:creationId xmlns:a16="http://schemas.microsoft.com/office/drawing/2014/main" id="{AE5352E8-B38D-4112-8709-9A63013499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875" y="5905037"/>
            <a:ext cx="11888250" cy="792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975269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ytuł 8">
            <a:extLst>
              <a:ext uri="{FF2B5EF4-FFF2-40B4-BE49-F238E27FC236}">
                <a16:creationId xmlns:a16="http://schemas.microsoft.com/office/drawing/2014/main" id="{27255C4A-F076-4DDE-B2DC-9843F1E762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b="1" dirty="0"/>
              <a:t>7. Zastosowanie w meblarstwie</a:t>
            </a:r>
            <a:endParaRPr lang="pl-PL" dirty="0"/>
          </a:p>
        </p:txBody>
      </p:sp>
      <p:sp>
        <p:nvSpPr>
          <p:cNvPr id="11" name="Symbol zastępczy zawartości 10">
            <a:extLst>
              <a:ext uri="{FF2B5EF4-FFF2-40B4-BE49-F238E27FC236}">
                <a16:creationId xmlns:a16="http://schemas.microsoft.com/office/drawing/2014/main" id="{FB95D9FD-F7A5-49F4-A6E4-32E0F95721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l-PL" dirty="0"/>
              <a:t>w krajach pochodzenia a także w Europie (w Polsce), z uwzględnieniem postaci surowca: drewno lite, okleiny, ew. tworzywa drzewne</a:t>
            </a:r>
          </a:p>
          <a:p>
            <a:r>
              <a:rPr lang="pl-PL" dirty="0"/>
              <a:t>przykłady zastosowań w różnych sortymentach meblarskich i typach mebli </a:t>
            </a:r>
            <a:r>
              <a:rPr lang="pl-PL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z uwzględnieniem ich konstrukcji i przeznaczenia: np.: meble gabinetowe, kolonialne, ogrodowe, łazienkowe, kuchenne oraz przewidywanych warunków ich użytkowania.</a:t>
            </a:r>
          </a:p>
          <a:p>
            <a:r>
              <a:rPr lang="pl-PL" dirty="0">
                <a:ea typeface="Calibri" panose="020F0502020204030204" pitchFamily="34" charset="0"/>
                <a:cs typeface="Times New Roman" panose="02020603050405020304" pitchFamily="18" charset="0"/>
              </a:rPr>
              <a:t>znaczenie dla estetyki, ergonomii, trwałości i ceny wyrobów meblarskich</a:t>
            </a:r>
            <a:endParaRPr lang="pl-PL" dirty="0">
              <a:effectLst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  <p:pic>
        <p:nvPicPr>
          <p:cNvPr id="25" name="Obraz 24">
            <a:extLst>
              <a:ext uri="{FF2B5EF4-FFF2-40B4-BE49-F238E27FC236}">
                <a16:creationId xmlns:a16="http://schemas.microsoft.com/office/drawing/2014/main" id="{AE5352E8-B38D-4112-8709-9A63013499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875" y="5905037"/>
            <a:ext cx="11888250" cy="792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4757596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ytuł 8">
            <a:extLst>
              <a:ext uri="{FF2B5EF4-FFF2-40B4-BE49-F238E27FC236}">
                <a16:creationId xmlns:a16="http://schemas.microsoft.com/office/drawing/2014/main" id="{27255C4A-F076-4DDE-B2DC-9843F1E762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b="1" dirty="0"/>
              <a:t>8. Aspekt środowiskowy i rynkowy</a:t>
            </a:r>
            <a:endParaRPr lang="pl-PL" dirty="0"/>
          </a:p>
        </p:txBody>
      </p:sp>
      <p:sp>
        <p:nvSpPr>
          <p:cNvPr id="11" name="Symbol zastępczy zawartości 10">
            <a:extLst>
              <a:ext uri="{FF2B5EF4-FFF2-40B4-BE49-F238E27FC236}">
                <a16:creationId xmlns:a16="http://schemas.microsoft.com/office/drawing/2014/main" id="{FB95D9FD-F7A5-49F4-A6E4-32E0F95721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l-PL" dirty="0"/>
              <a:t>certyfikacja, ślad transportowy, dostępność surowca, możliwość zastąpienia gatunkiem krajowym, ocena zasadności stosowania w Polsce</a:t>
            </a:r>
          </a:p>
          <a:p>
            <a:endParaRPr lang="pl-PL" sz="2400" dirty="0"/>
          </a:p>
        </p:txBody>
      </p:sp>
      <p:pic>
        <p:nvPicPr>
          <p:cNvPr id="25" name="Obraz 24">
            <a:extLst>
              <a:ext uri="{FF2B5EF4-FFF2-40B4-BE49-F238E27FC236}">
                <a16:creationId xmlns:a16="http://schemas.microsoft.com/office/drawing/2014/main" id="{AE5352E8-B38D-4112-8709-9A63013499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875" y="5905037"/>
            <a:ext cx="11888250" cy="792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5058398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ytuł 8">
            <a:extLst>
              <a:ext uri="{FF2B5EF4-FFF2-40B4-BE49-F238E27FC236}">
                <a16:creationId xmlns:a16="http://schemas.microsoft.com/office/drawing/2014/main" id="{27255C4A-F076-4DDE-B2DC-9843F1E762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b="1" dirty="0"/>
              <a:t>9. Podsumowanie</a:t>
            </a:r>
            <a:endParaRPr lang="pl-PL" dirty="0"/>
          </a:p>
        </p:txBody>
      </p:sp>
      <p:sp>
        <p:nvSpPr>
          <p:cNvPr id="11" name="Symbol zastępczy zawartości 10">
            <a:extLst>
              <a:ext uri="{FF2B5EF4-FFF2-40B4-BE49-F238E27FC236}">
                <a16:creationId xmlns:a16="http://schemas.microsoft.com/office/drawing/2014/main" id="{FB95D9FD-F7A5-49F4-A6E4-32E0F95721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l-PL" dirty="0"/>
              <a:t>do jakich sortymentów meblarskich i mebli  drewno jest szczególnie polecane, gdzie jego użycie jest nieuzasadnione technologicznie lub środowiskowo, czy warto stosować zamienniki krajowe (jeśli tak, jakie)</a:t>
            </a:r>
          </a:p>
          <a:p>
            <a:endParaRPr lang="pl-PL" sz="2400" dirty="0"/>
          </a:p>
        </p:txBody>
      </p:sp>
      <p:pic>
        <p:nvPicPr>
          <p:cNvPr id="25" name="Obraz 24">
            <a:extLst>
              <a:ext uri="{FF2B5EF4-FFF2-40B4-BE49-F238E27FC236}">
                <a16:creationId xmlns:a16="http://schemas.microsoft.com/office/drawing/2014/main" id="{AE5352E8-B38D-4112-8709-9A63013499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875" y="5905037"/>
            <a:ext cx="11888250" cy="792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6497400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ytuł 8">
            <a:extLst>
              <a:ext uri="{FF2B5EF4-FFF2-40B4-BE49-F238E27FC236}">
                <a16:creationId xmlns:a16="http://schemas.microsoft.com/office/drawing/2014/main" id="{27255C4A-F076-4DDE-B2DC-9843F1E762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b="1" dirty="0"/>
              <a:t>Materiały źródłowe</a:t>
            </a:r>
            <a:endParaRPr lang="pl-PL" dirty="0"/>
          </a:p>
        </p:txBody>
      </p:sp>
      <p:sp>
        <p:nvSpPr>
          <p:cNvPr id="11" name="Symbol zastępczy zawartości 10">
            <a:extLst>
              <a:ext uri="{FF2B5EF4-FFF2-40B4-BE49-F238E27FC236}">
                <a16:creationId xmlns:a16="http://schemas.microsoft.com/office/drawing/2014/main" id="{FB95D9FD-F7A5-49F4-A6E4-32E0F95721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l-PL" dirty="0"/>
              <a:t>literatura naukowa, normy (PN-EN), raporty FAO, publikacje branżowe, strony producentów i dystrybutorów (z podaniem daty dostępu)</a:t>
            </a:r>
          </a:p>
          <a:p>
            <a:endParaRPr lang="pl-PL" sz="2400" dirty="0"/>
          </a:p>
        </p:txBody>
      </p:sp>
      <p:pic>
        <p:nvPicPr>
          <p:cNvPr id="25" name="Obraz 24">
            <a:extLst>
              <a:ext uri="{FF2B5EF4-FFF2-40B4-BE49-F238E27FC236}">
                <a16:creationId xmlns:a16="http://schemas.microsoft.com/office/drawing/2014/main" id="{AE5352E8-B38D-4112-8709-9A63013499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875" y="5905037"/>
            <a:ext cx="11888250" cy="792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2079498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Obraz 24">
            <a:extLst>
              <a:ext uri="{FF2B5EF4-FFF2-40B4-BE49-F238E27FC236}">
                <a16:creationId xmlns:a16="http://schemas.microsoft.com/office/drawing/2014/main" id="{AE5352E8-B38D-4112-8709-9A63013499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875" y="5905037"/>
            <a:ext cx="11888250" cy="792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Rectangle 11">
            <a:extLst>
              <a:ext uri="{FF2B5EF4-FFF2-40B4-BE49-F238E27FC236}">
                <a16:creationId xmlns:a16="http://schemas.microsoft.com/office/drawing/2014/main" id="{83AC4559-8F83-49C7-8135-A8E3FFC391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05804" y="2839470"/>
            <a:ext cx="8444246" cy="830997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Autor utworu:</a:t>
            </a:r>
            <a:endParaRPr kumimoji="0" lang="pl-PL" altLang="pl-PL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Agnieszka Jankowska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pl-PL" altLang="pl-PL" dirty="0">
                <a:latin typeface="Arial" panose="020B0604020202020204" pitchFamily="34" charset="0"/>
              </a:rPr>
              <a:t>Paweł Kozakiewicz</a:t>
            </a:r>
            <a:endParaRPr kumimoji="0" lang="pl-PL" altLang="pl-PL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4" name="Obraz 2">
            <a:extLst>
              <a:ext uri="{FF2B5EF4-FFF2-40B4-BE49-F238E27FC236}">
                <a16:creationId xmlns:a16="http://schemas.microsoft.com/office/drawing/2014/main" id="{65C93C00-4E94-41BD-A3B3-EDC3C6DBCE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8195" y="4340351"/>
            <a:ext cx="314325" cy="314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Obraz 3">
            <a:extLst>
              <a:ext uri="{FF2B5EF4-FFF2-40B4-BE49-F238E27FC236}">
                <a16:creationId xmlns:a16="http://schemas.microsoft.com/office/drawing/2014/main" id="{1360999B-B904-4568-B3C5-06EFB8940D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8172" y="4340350"/>
            <a:ext cx="314325" cy="314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Obraz 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05804" y="4787405"/>
            <a:ext cx="5416062" cy="10482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6244946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FFC5B7CEEC9953459AA7635A9F264111" ma:contentTypeVersion="4" ma:contentTypeDescription="Utwórz nowy dokument." ma:contentTypeScope="" ma:versionID="fbe430c388abe1d48ad925f0c9fa709b">
  <xsd:schema xmlns:xsd="http://www.w3.org/2001/XMLSchema" xmlns:xs="http://www.w3.org/2001/XMLSchema" xmlns:p="http://schemas.microsoft.com/office/2006/metadata/properties" xmlns:ns2="51674ba1-e637-49a1-9acf-be75e179f9ea" targetNamespace="http://schemas.microsoft.com/office/2006/metadata/properties" ma:root="true" ma:fieldsID="d97095d76de6756cd2dba7889f93f341" ns2:_="">
    <xsd:import namespace="51674ba1-e637-49a1-9acf-be75e179f9e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1674ba1-e637-49a1-9acf-be75e179f9e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zawartości"/>
        <xsd:element ref="dc:title" minOccurs="0" maxOccurs="1" ma:index="4" ma:displayName="Tytuł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D78A2F61-0993-4C49-B5A8-BBB80CD2D4F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1674ba1-e637-49a1-9acf-be75e179f9e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264932D8-5549-407D-86CE-BAD670C8380F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19793CC2-EF4C-4E2F-910C-DFF27FCB576E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9081</TotalTime>
  <Words>1380</Words>
  <Application>Microsoft Office PowerPoint</Application>
  <PresentationFormat>Panoramiczny</PresentationFormat>
  <Paragraphs>155</Paragraphs>
  <Slides>16</Slides>
  <Notes>15</Notes>
  <HiddenSlides>1</HiddenSlides>
  <MMClips>0</MMClips>
  <ScaleCrop>false</ScaleCrop>
  <HeadingPairs>
    <vt:vector size="6" baseType="variant">
      <vt:variant>
        <vt:lpstr>Używane czcionki</vt:lpstr>
      </vt:variant>
      <vt:variant>
        <vt:i4>6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16</vt:i4>
      </vt:variant>
    </vt:vector>
  </HeadingPairs>
  <TitlesOfParts>
    <vt:vector size="23" baseType="lpstr">
      <vt:lpstr>MS Mincho</vt:lpstr>
      <vt:lpstr>Arial</vt:lpstr>
      <vt:lpstr>Calibri</vt:lpstr>
      <vt:lpstr>Calibri Light</vt:lpstr>
      <vt:lpstr>Times New Roman</vt:lpstr>
      <vt:lpstr>Verdana</vt:lpstr>
      <vt:lpstr>Motyw pakietu Office</vt:lpstr>
      <vt:lpstr>INSTRUKCJA I WYTYCZNE PROJEKTOWE  </vt:lpstr>
      <vt:lpstr>DOSTĘPNOŚĆ CYFROWA </vt:lpstr>
      <vt:lpstr>GreenTechEducation - - SGGW dla gospodarki przyszłości</vt:lpstr>
      <vt:lpstr>Nazwa prezentowanego gatunku lub rodzaju drewna</vt:lpstr>
      <vt:lpstr>1. Nazewnictwo </vt:lpstr>
      <vt:lpstr>2. Występowanie i pozyskanie</vt:lpstr>
      <vt:lpstr>3. Opis drzewa </vt:lpstr>
      <vt:lpstr>4. Opis drewna </vt:lpstr>
      <vt:lpstr>5. Właściwości </vt:lpstr>
      <vt:lpstr>5. Właściwości </vt:lpstr>
      <vt:lpstr>6. Obróbka </vt:lpstr>
      <vt:lpstr>7. Zastosowanie w meblarstwie</vt:lpstr>
      <vt:lpstr>8. Aspekt środowiskowy i rynkowy</vt:lpstr>
      <vt:lpstr>9. Podsumowanie</vt:lpstr>
      <vt:lpstr>Materiały źródłowe</vt:lpstr>
      <vt:lpstr>Prezentacja programu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Maciej Czubiński</dc:creator>
  <cp:lastModifiedBy>Agnieszka Jankowska</cp:lastModifiedBy>
  <cp:revision>99</cp:revision>
  <cp:lastPrinted>2024-05-21T11:11:19Z</cp:lastPrinted>
  <dcterms:created xsi:type="dcterms:W3CDTF">2024-02-02T12:47:31Z</dcterms:created>
  <dcterms:modified xsi:type="dcterms:W3CDTF">2026-08-19T11:27:29Z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0x010100FFC5B7CEEC9953459AA7635A9F264111</vt:lpwstr>
  </property>
</Properties>
</file>